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64" r:id="rId4"/>
    <p:sldId id="257" r:id="rId5"/>
    <p:sldId id="268" r:id="rId6"/>
    <p:sldId id="258" r:id="rId7"/>
    <p:sldId id="259" r:id="rId8"/>
    <p:sldId id="260" r:id="rId9"/>
    <p:sldId id="261" r:id="rId10"/>
    <p:sldId id="263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3284-92BC-40B9-8A0C-90C0905C7477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E76F-DD88-439F-998B-95BFD756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1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https://www.youtube.com/watch?v=0tGd_9Tahzw   “malaise Speech”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E76F-DD88-439F-998B-95BFD756CF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3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https://www.youtube.com/watch?v=T8xJAzS1a9U   Jim Jones song</a:t>
            </a:r>
          </a:p>
          <a:p>
            <a:r>
              <a:rPr lang="en-US" dirty="0" smtClean="0"/>
              <a:t>https://www.youtube.com/watch?v=IY3cx3U0gYE  Jonestown Massacre</a:t>
            </a:r>
          </a:p>
          <a:p>
            <a:r>
              <a:rPr lang="en-US" dirty="0" smtClean="0"/>
              <a:t>https://www.youtube.com/watch?v=zm9Zlfn0zUA  Jerry </a:t>
            </a:r>
            <a:r>
              <a:rPr lang="en-US" dirty="0" err="1" smtClean="0"/>
              <a:t>Falwell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E76F-DD88-439F-998B-95BFD756CF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0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https://www.youtube.com/watch?v=J9IcbVDTVls   Regan as an 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E76F-DD88-439F-998B-95BFD756CF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https://www.youtube.com/watch?v=3h8O7V-WxWQ  Regan vs. Obama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E76F-DD88-439F-998B-95BFD756CF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https://www.youtube.com/watch?v=uLDK0G4Wktc   Star Wars Program Propaganda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E76F-DD88-439F-998B-95BFD756CF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http://www.watchmojo.com/video/id/12181/   Top ten of 1980s Watch Mojo</a:t>
            </a:r>
          </a:p>
          <a:p>
            <a:r>
              <a:rPr lang="en-US" dirty="0" smtClean="0"/>
              <a:t>http://www.watchmojo.com/video/id/9166/   Life and Death of </a:t>
            </a:r>
            <a:r>
              <a:rPr lang="en-US" smtClean="0"/>
              <a:t>Regan Watch Mojo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E76F-DD88-439F-998B-95BFD756CF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BAE6DA-DF12-4FEC-90BE-00EA1A000A5A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4D8440-9041-48CA-9614-52A93342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owtheendbegins.com/blog/wp-content/uploads/us_20_21_pic_carter_sadat_begin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 of Limits &amp; </a:t>
            </a:r>
            <a:br>
              <a:rPr lang="en-US" dirty="0" smtClean="0"/>
            </a:br>
            <a:r>
              <a:rPr lang="en-US" dirty="0" smtClean="0"/>
              <a:t>The Age of Reagan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1974 – 1990s</a:t>
            </a:r>
            <a:endParaRPr lang="en-US" dirty="0"/>
          </a:p>
        </p:txBody>
      </p:sp>
      <p:pic>
        <p:nvPicPr>
          <p:cNvPr id="3074" name="Picture 2" descr="http://upload.wikimedia.org/wikipedia/commons/thumb/1/16/Official_Portrait_of_President_Reagan_1981.jpg/250px-Official_Portrait_of_President_Reagan_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1981200" cy="2480463"/>
          </a:xfrm>
          <a:prstGeom prst="rect">
            <a:avLst/>
          </a:prstGeom>
          <a:noFill/>
        </p:spPr>
      </p:pic>
      <p:pic>
        <p:nvPicPr>
          <p:cNvPr id="3076" name="Picture 4" descr="Jimmy Ca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"/>
            <a:ext cx="2209800" cy="1758370"/>
          </a:xfrm>
          <a:prstGeom prst="rect">
            <a:avLst/>
          </a:prstGeom>
          <a:noFill/>
        </p:spPr>
      </p:pic>
      <p:pic>
        <p:nvPicPr>
          <p:cNvPr id="3078" name="Picture 6" descr="http://www.we-make-money-not-art.com/wow/0asorrynog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2279030" cy="1844674"/>
          </a:xfrm>
          <a:prstGeom prst="rect">
            <a:avLst/>
          </a:prstGeom>
          <a:noFill/>
        </p:spPr>
      </p:pic>
      <p:pic>
        <p:nvPicPr>
          <p:cNvPr id="3080" name="Picture 8" descr="Three Mile Is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52400"/>
            <a:ext cx="1809750" cy="1809750"/>
          </a:xfrm>
          <a:prstGeom prst="rect">
            <a:avLst/>
          </a:prstGeom>
          <a:noFill/>
        </p:spPr>
      </p:pic>
      <p:pic>
        <p:nvPicPr>
          <p:cNvPr id="3082" name="Picture 10" descr="1984 Electoral College M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191000"/>
            <a:ext cx="3886200" cy="250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http://aneconomicsense.files.wordpress.com/2012/07/long-run-us-gdp-per-capita-growth-1870-2011-lev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799"/>
            <a:ext cx="9171708" cy="630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Determined to restore American pride and prestige in the world</a:t>
            </a:r>
          </a:p>
          <a:p>
            <a:r>
              <a:rPr lang="en-US" dirty="0" smtClean="0"/>
              <a:t>Soviet Union was ‘</a:t>
            </a:r>
            <a:r>
              <a:rPr lang="en-US" i="1" dirty="0" smtClean="0"/>
              <a:t>the evil empire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Bankrupt the USSR through proliferation of nuclear arms build up</a:t>
            </a:r>
          </a:p>
          <a:p>
            <a:pPr lvl="1"/>
            <a:r>
              <a:rPr lang="en-US" b="1" u="sng" dirty="0" smtClean="0"/>
              <a:t>Strategic Defense Initiative </a:t>
            </a:r>
            <a:r>
              <a:rPr lang="en-US" dirty="0" smtClean="0"/>
              <a:t>(SDI) ‘Star Wars’</a:t>
            </a:r>
          </a:p>
          <a:p>
            <a:pPr lvl="1"/>
            <a:r>
              <a:rPr lang="en-US" dirty="0" smtClean="0"/>
              <a:t>Soviet Premier Mikhail Gorbachev (1985 – 1991) made overtures to embrace market capitalism</a:t>
            </a:r>
          </a:p>
          <a:p>
            <a:pPr lvl="2"/>
            <a:r>
              <a:rPr lang="en-US" b="1" i="1" dirty="0" smtClean="0"/>
              <a:t>Glasnost</a:t>
            </a:r>
            <a:r>
              <a:rPr lang="en-US" dirty="0" smtClean="0"/>
              <a:t> (openness) -political</a:t>
            </a:r>
          </a:p>
          <a:p>
            <a:pPr lvl="2"/>
            <a:r>
              <a:rPr lang="en-US" b="1" i="1" dirty="0" smtClean="0"/>
              <a:t>Perestroika </a:t>
            </a:r>
            <a:r>
              <a:rPr lang="en-US" dirty="0" smtClean="0"/>
              <a:t>(restructuring) -economic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Reagan Era –Foreign Policy</a:t>
            </a:r>
            <a:endParaRPr lang="en-US" dirty="0"/>
          </a:p>
        </p:txBody>
      </p:sp>
      <p:pic>
        <p:nvPicPr>
          <p:cNvPr id="2050" name="Picture 2" descr="http://img.gawkerassets.com/img/18cxbtdr4fexmjpg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53000"/>
            <a:ext cx="2560320" cy="1600200"/>
          </a:xfrm>
          <a:prstGeom prst="rect">
            <a:avLst/>
          </a:prstGeom>
          <a:noFill/>
        </p:spPr>
      </p:pic>
      <p:pic>
        <p:nvPicPr>
          <p:cNvPr id="2052" name="Picture 4" descr="http://pegasus.lasalle-academy.org/gorbache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62400"/>
            <a:ext cx="1752600" cy="245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7162800" cy="59436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Reagan Doctrine</a:t>
            </a:r>
          </a:p>
          <a:p>
            <a:pPr lvl="2"/>
            <a:r>
              <a:rPr lang="en-US" dirty="0" smtClean="0"/>
              <a:t>Military activism to roll back communist influence in Latin America, Africa &amp; Asia</a:t>
            </a:r>
          </a:p>
          <a:p>
            <a:pPr lvl="2"/>
            <a:r>
              <a:rPr lang="en-US" dirty="0" smtClean="0"/>
              <a:t> Funded anti-communist groups in Grenada, Nicaragua, Honduras</a:t>
            </a:r>
          </a:p>
          <a:p>
            <a:pPr lvl="1"/>
            <a:r>
              <a:rPr lang="en-US" b="1" u="sng" dirty="0" smtClean="0"/>
              <a:t>Iran-Contra Affair </a:t>
            </a:r>
            <a:r>
              <a:rPr lang="en-US" dirty="0" smtClean="0"/>
              <a:t>(1986)–Officials sold weapons to Iran to secure the release of American hostages &amp;  the profits were funneled to Contras to overthrow Marxist Nicaraguan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Reagan never indicted, but NSA staffer </a:t>
            </a:r>
            <a:r>
              <a:rPr lang="en-US" b="1" u="sng" dirty="0" smtClean="0"/>
              <a:t>Oliver North </a:t>
            </a:r>
            <a:r>
              <a:rPr lang="en-US" dirty="0" smtClean="0"/>
              <a:t>was prosecuted –said Reagan had ‘no knowledge’</a:t>
            </a:r>
          </a:p>
          <a:p>
            <a:pPr lvl="2"/>
            <a:r>
              <a:rPr lang="en-US" dirty="0" smtClean="0"/>
              <a:t>Illegal due to arms embargo against Iran</a:t>
            </a:r>
          </a:p>
          <a:p>
            <a:pPr lvl="2"/>
            <a:r>
              <a:rPr lang="en-US" dirty="0" smtClean="0"/>
              <a:t>Violated the ‘Boland Amendment’ that limited US funding to Contras</a:t>
            </a:r>
          </a:p>
          <a:p>
            <a:pPr lvl="2"/>
            <a:r>
              <a:rPr lang="en-US" dirty="0" smtClean="0"/>
              <a:t>Congress was not notified of arms sale or funding of Contras</a:t>
            </a:r>
          </a:p>
        </p:txBody>
      </p:sp>
      <p:pic>
        <p:nvPicPr>
          <p:cNvPr id="1028" name="Picture 4" descr="http://cdn3.thomhartmann.com/sites/default/files/imagecache/member-blog-small/iran%20con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1600200"/>
            <a:ext cx="2381250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Reagan asserted in his first presidential address that he wanted to limit the size &amp; tax burden of government, protect traditional religious values, unleash American free enterprise, and bring fiscal responsibility to Washington; thereby restoring America’s faith in their own government.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Assess the extent to which President Reagan remained true to these goals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2800" smtClean="0">
                <a:latin typeface="Bookman Old Style" panose="02050604050505020204" pitchFamily="18" charset="0"/>
                <a:cs typeface="Aharoni" panose="02010803020104030203" pitchFamily="2" charset="-79"/>
              </a:rPr>
              <a:t>Each </a:t>
            </a:r>
            <a:r>
              <a:rPr lang="en-US" sz="2800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group must categorize their docs, construct a thesis, and develop an SFI list</a:t>
            </a:r>
            <a:endParaRPr lang="en-US" sz="2800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DBQ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PARTS</a:t>
            </a:r>
            <a:endParaRPr lang="en-US" dirty="0"/>
          </a:p>
        </p:txBody>
      </p:sp>
      <p:pic>
        <p:nvPicPr>
          <p:cNvPr id="21508" name="Picture 4" descr="http://blog.seattlepi.com/davidhorsey/files/2011/12/Liberalism-1980-640x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9" y="1295400"/>
            <a:ext cx="8960571" cy="505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90" y="390525"/>
            <a:ext cx="6934200" cy="64008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President Jimmy Carter </a:t>
            </a:r>
            <a:r>
              <a:rPr lang="en-US" sz="2400" dirty="0" smtClean="0"/>
              <a:t>(1977 – 1981)</a:t>
            </a:r>
          </a:p>
          <a:p>
            <a:pPr lvl="1"/>
            <a:r>
              <a:rPr lang="en-US" sz="2000" dirty="0" smtClean="0"/>
              <a:t>Washington ‘outsider’ w/ Cabinet of non-Washington insiders</a:t>
            </a:r>
          </a:p>
          <a:p>
            <a:r>
              <a:rPr lang="en-US" sz="2400" dirty="0" smtClean="0"/>
              <a:t>Ambitious social welfare agenda, but w/o focus; little passed by Congress</a:t>
            </a:r>
          </a:p>
          <a:p>
            <a:r>
              <a:rPr lang="en-US" sz="2400" dirty="0" smtClean="0"/>
              <a:t>Attempt to reduce </a:t>
            </a:r>
            <a:r>
              <a:rPr lang="en-US" sz="2400" dirty="0" smtClean="0"/>
              <a:t>unemployment by raising public spending &amp; </a:t>
            </a:r>
            <a:r>
              <a:rPr lang="en-US" sz="2400" dirty="0" smtClean="0"/>
              <a:t>lowering </a:t>
            </a:r>
            <a:r>
              <a:rPr lang="en-US" sz="2400" dirty="0" smtClean="0"/>
              <a:t>taxes; effect: inflation (10% per yr) </a:t>
            </a:r>
            <a:r>
              <a:rPr lang="en-US" sz="2400" dirty="0" smtClean="0"/>
              <a:t>aka “stagflation”</a:t>
            </a:r>
            <a:endParaRPr lang="en-US" sz="2400" dirty="0" smtClean="0"/>
          </a:p>
          <a:p>
            <a:r>
              <a:rPr lang="en-US" sz="2400" b="1" u="sng" dirty="0" smtClean="0"/>
              <a:t>OPEC</a:t>
            </a:r>
            <a:r>
              <a:rPr lang="en-US" sz="2400" dirty="0" smtClean="0"/>
              <a:t> kept oil prices high</a:t>
            </a:r>
          </a:p>
          <a:p>
            <a:r>
              <a:rPr lang="en-US" sz="2400" b="1" dirty="0" smtClean="0"/>
              <a:t>Federal Reserve  </a:t>
            </a:r>
            <a:r>
              <a:rPr lang="en-US" sz="2400" dirty="0" smtClean="0"/>
              <a:t>implemented a tight money policy (high interest rates &amp; high currency reserves) </a:t>
            </a:r>
            <a:endParaRPr lang="en-US" sz="2400" dirty="0" smtClean="0"/>
          </a:p>
          <a:p>
            <a:r>
              <a:rPr lang="en-US" sz="2000" dirty="0" smtClean="0"/>
              <a:t>Carter </a:t>
            </a:r>
            <a:r>
              <a:rPr lang="en-US" sz="2000" dirty="0" smtClean="0"/>
              <a:t>gives his </a:t>
            </a:r>
            <a:r>
              <a:rPr lang="en-US" sz="2000" b="1" i="1" dirty="0" smtClean="0"/>
              <a:t>‘malaise speech’ </a:t>
            </a:r>
            <a:r>
              <a:rPr lang="en-US" sz="2000" b="1" i="1" dirty="0" smtClean="0"/>
              <a:t> </a:t>
            </a:r>
            <a:r>
              <a:rPr lang="en-US" sz="2000" dirty="0" smtClean="0"/>
              <a:t>or the ‘</a:t>
            </a:r>
            <a:r>
              <a:rPr lang="en-US" sz="2000" u="sng" dirty="0" smtClean="0"/>
              <a:t>crisis </a:t>
            </a:r>
            <a:r>
              <a:rPr lang="en-US" sz="2000" u="sng" dirty="0" smtClean="0"/>
              <a:t>of confidence</a:t>
            </a:r>
            <a:r>
              <a:rPr lang="en-US" sz="2000" dirty="0" smtClean="0"/>
              <a:t>’</a:t>
            </a:r>
            <a:endParaRPr lang="en-US" sz="2000" dirty="0" smtClean="0"/>
          </a:p>
          <a:p>
            <a:pPr lvl="2"/>
            <a:r>
              <a:rPr lang="en-US" sz="1800" dirty="0" smtClean="0"/>
              <a:t>Approval </a:t>
            </a:r>
            <a:r>
              <a:rPr lang="en-US" sz="1800" dirty="0" smtClean="0"/>
              <a:t>rating lower than Nixon’s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Malaise</a:t>
            </a:r>
            <a:endParaRPr lang="en-US" dirty="0"/>
          </a:p>
        </p:txBody>
      </p:sp>
      <p:pic>
        <p:nvPicPr>
          <p:cNvPr id="2050" name="Picture 2" descr="http://www.hemispheresmagazine.com/images/2009/jun/me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2133600" cy="1610360"/>
          </a:xfrm>
          <a:prstGeom prst="rect">
            <a:avLst/>
          </a:prstGeom>
          <a:noFill/>
        </p:spPr>
      </p:pic>
      <p:pic>
        <p:nvPicPr>
          <p:cNvPr id="2052" name="Picture 4" descr="http://pajamasmedia.com/vodkapundit/files/2011/09/HOPE-MALAI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90585"/>
            <a:ext cx="1524000" cy="2267415"/>
          </a:xfrm>
          <a:prstGeom prst="rect">
            <a:avLst/>
          </a:prstGeom>
          <a:noFill/>
        </p:spPr>
      </p:pic>
      <p:pic>
        <p:nvPicPr>
          <p:cNvPr id="2054" name="Picture 6" descr="http://img.timeinc.net/time/magazine/archive/covers/1980/1101800324_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590800"/>
            <a:ext cx="152019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ntent.gallup.com/origin/gallupinc/GallupSpaces/Production/Cms/POLL/b5k5q46kyksmlvqcqdhvd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0" y="914400"/>
            <a:ext cx="895773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Foreign Policy mixed bag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800600" y="914400"/>
            <a:ext cx="4041775" cy="639762"/>
          </a:xfrm>
        </p:spPr>
        <p:txBody>
          <a:bodyPr/>
          <a:lstStyle/>
          <a:p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1676400"/>
            <a:ext cx="4040188" cy="3951288"/>
          </a:xfrm>
        </p:spPr>
        <p:txBody>
          <a:bodyPr/>
          <a:lstStyle/>
          <a:p>
            <a:r>
              <a:rPr lang="en-US" dirty="0" smtClean="0"/>
              <a:t>Turned over Panama Canal to Panama</a:t>
            </a:r>
          </a:p>
          <a:p>
            <a:r>
              <a:rPr lang="en-US" dirty="0" smtClean="0"/>
              <a:t>Resumption of pre-1947 relations with China</a:t>
            </a:r>
          </a:p>
          <a:p>
            <a:r>
              <a:rPr lang="en-US" b="1" u="sng" dirty="0" smtClean="0"/>
              <a:t>Camp David Accords </a:t>
            </a:r>
            <a:r>
              <a:rPr lang="en-US" dirty="0" smtClean="0"/>
              <a:t>–peace treaty b/w Egypt &amp; Israel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19600" y="1600200"/>
            <a:ext cx="449580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Congress refuses to pass SALT II treaty</a:t>
            </a:r>
          </a:p>
          <a:p>
            <a:r>
              <a:rPr lang="en-US" dirty="0" smtClean="0"/>
              <a:t>Asylum for the deposed </a:t>
            </a:r>
            <a:r>
              <a:rPr lang="en-US" b="1" u="sng" dirty="0" smtClean="0"/>
              <a:t>Shah of Iran</a:t>
            </a:r>
          </a:p>
          <a:p>
            <a:r>
              <a:rPr lang="en-US" dirty="0" smtClean="0"/>
              <a:t>440 day long </a:t>
            </a:r>
            <a:r>
              <a:rPr lang="en-US" b="1" u="sng" dirty="0" smtClean="0"/>
              <a:t>Iranian hostage crisis</a:t>
            </a:r>
          </a:p>
          <a:p>
            <a:r>
              <a:rPr lang="en-US" dirty="0" smtClean="0"/>
              <a:t>USSR invades Afghanistan</a:t>
            </a:r>
          </a:p>
          <a:p>
            <a:pPr lvl="1"/>
            <a:r>
              <a:rPr lang="en-US" dirty="0" smtClean="0"/>
              <a:t>Boycott of 1980 Moscow Olympics</a:t>
            </a:r>
          </a:p>
          <a:p>
            <a:endParaRPr lang="en-US" dirty="0"/>
          </a:p>
        </p:txBody>
      </p:sp>
      <p:pic>
        <p:nvPicPr>
          <p:cNvPr id="1028" name="Picture 4" descr="http://www.nowtheendbegins.com/blog/wp-content/uploads/us_20_21_pic_carter_sadat_be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12333"/>
            <a:ext cx="2971800" cy="2314276"/>
          </a:xfrm>
          <a:prstGeom prst="rect">
            <a:avLst/>
          </a:prstGeom>
          <a:noFill/>
        </p:spPr>
      </p:pic>
      <p:pic>
        <p:nvPicPr>
          <p:cNvPr id="1026" name="Picture 2" descr="http://www.historyguy.com/iran_host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76153"/>
            <a:ext cx="2590800" cy="1943101"/>
          </a:xfrm>
          <a:prstGeom prst="rect">
            <a:avLst/>
          </a:prstGeom>
          <a:noFill/>
        </p:spPr>
      </p:pic>
      <p:pic>
        <p:nvPicPr>
          <p:cNvPr id="4" name="Picture 4" descr="https://encrypted-tbn3.gstatic.com/images?q=tbn:ANd9GcTZSP-BNMGrVEwYRXGSLJjQjsRgrLkovsW0xk0gQfolcna2peU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029200"/>
            <a:ext cx="2209800" cy="147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Religious Revivalism -4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Great Awakening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143000"/>
            <a:ext cx="4268788" cy="3941763"/>
          </a:xfrm>
        </p:spPr>
        <p:txBody>
          <a:bodyPr>
            <a:noAutofit/>
          </a:bodyPr>
          <a:lstStyle/>
          <a:p>
            <a:r>
              <a:rPr lang="en-US" dirty="0" smtClean="0"/>
              <a:t>Beginning in early 1970s</a:t>
            </a:r>
          </a:p>
          <a:p>
            <a:pPr lvl="1"/>
            <a:r>
              <a:rPr lang="en-US" dirty="0" smtClean="0"/>
              <a:t>Church of Scientology</a:t>
            </a:r>
          </a:p>
          <a:p>
            <a:pPr lvl="1"/>
            <a:r>
              <a:rPr lang="en-US" dirty="0" smtClean="0"/>
              <a:t>People’s Temple –</a:t>
            </a:r>
            <a:r>
              <a:rPr lang="en-US" b="1" u="sng" dirty="0" smtClean="0"/>
              <a:t>Jim Jones </a:t>
            </a:r>
            <a:r>
              <a:rPr lang="en-US" dirty="0" smtClean="0"/>
              <a:t>led mass suicide, 1978 </a:t>
            </a:r>
          </a:p>
          <a:p>
            <a:pPr lvl="1"/>
            <a:r>
              <a:rPr lang="en-US" dirty="0" smtClean="0"/>
              <a:t>Unification Church of the Reverend Sun </a:t>
            </a:r>
            <a:r>
              <a:rPr lang="en-US" dirty="0" err="1" smtClean="0"/>
              <a:t>Myung</a:t>
            </a:r>
            <a:r>
              <a:rPr lang="en-US" dirty="0" smtClean="0"/>
              <a:t> Moon - ‘Moonies’</a:t>
            </a:r>
          </a:p>
          <a:p>
            <a:pPr lvl="1"/>
            <a:r>
              <a:rPr lang="en-US" sz="2400" dirty="0" smtClean="0"/>
              <a:t>Evangelicalism  </a:t>
            </a:r>
            <a:r>
              <a:rPr lang="en-US" sz="2400" b="1" u="sng" dirty="0" smtClean="0"/>
              <a:t>-‘born again’ Christians</a:t>
            </a:r>
          </a:p>
          <a:p>
            <a:pPr lvl="2"/>
            <a:r>
              <a:rPr lang="en-US" sz="2200" dirty="0" smtClean="0"/>
              <a:t>By 1980, 25% of people identified as this</a:t>
            </a:r>
          </a:p>
          <a:p>
            <a:pPr lvl="2"/>
            <a:r>
              <a:rPr lang="en-US" sz="2400" dirty="0" smtClean="0"/>
              <a:t>Birth of </a:t>
            </a:r>
            <a:r>
              <a:rPr lang="en-US" sz="2400" b="1" u="sng" dirty="0" smtClean="0"/>
              <a:t>New Right</a:t>
            </a:r>
            <a:endParaRPr lang="en-US" sz="24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143000"/>
            <a:ext cx="4041775" cy="3941763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Moral Majority</a:t>
            </a:r>
          </a:p>
          <a:p>
            <a:pPr lvl="1"/>
            <a:r>
              <a:rPr lang="en-US" dirty="0" smtClean="0"/>
              <a:t>Launched by Rev. Jerry </a:t>
            </a:r>
            <a:r>
              <a:rPr lang="en-US" dirty="0" err="1" smtClean="0"/>
              <a:t>Falwell</a:t>
            </a:r>
            <a:endParaRPr lang="en-US" dirty="0" smtClean="0"/>
          </a:p>
          <a:p>
            <a:pPr lvl="1"/>
            <a:r>
              <a:rPr lang="en-US" dirty="0" smtClean="0"/>
              <a:t>Rise of ‘</a:t>
            </a:r>
            <a:r>
              <a:rPr lang="en-US" b="1" u="sng" dirty="0" smtClean="0"/>
              <a:t>televangelism’</a:t>
            </a:r>
          </a:p>
          <a:p>
            <a:r>
              <a:rPr lang="en-US" dirty="0" smtClean="0"/>
              <a:t>Denounced -federal interference in local affairs, abortion, divorce, homosexuality</a:t>
            </a:r>
          </a:p>
          <a:p>
            <a:r>
              <a:rPr lang="en-US" dirty="0" smtClean="0"/>
              <a:t>Defended –free enterprise &amp; Anti-communist foreign policy</a:t>
            </a:r>
          </a:p>
          <a:p>
            <a:r>
              <a:rPr lang="en-US" dirty="0" smtClean="0"/>
              <a:t>Considered </a:t>
            </a:r>
            <a:r>
              <a:rPr lang="en-US" b="1" u="sng" dirty="0" smtClean="0"/>
              <a:t>Ronald Reagan </a:t>
            </a:r>
            <a:r>
              <a:rPr lang="en-US" dirty="0" smtClean="0"/>
              <a:t> the 1st leader of their conservative positions since </a:t>
            </a:r>
            <a:r>
              <a:rPr lang="en-US" u="sng" dirty="0" smtClean="0"/>
              <a:t>Barry Goldwater</a:t>
            </a:r>
            <a:r>
              <a:rPr lang="en-US" dirty="0" smtClean="0"/>
              <a:t> (1964)</a:t>
            </a:r>
          </a:p>
          <a:p>
            <a:endParaRPr lang="en-US" dirty="0"/>
          </a:p>
        </p:txBody>
      </p:sp>
      <p:pic>
        <p:nvPicPr>
          <p:cNvPr id="28674" name="Picture 2" descr="http://www.dailytees.com/media/catalog/product/cache/1/image/9df78eab33525d08d6e5fb8d27136e95/k/o/kool-b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2133600" cy="1600200"/>
          </a:xfrm>
          <a:prstGeom prst="rect">
            <a:avLst/>
          </a:prstGeom>
          <a:noFill/>
        </p:spPr>
      </p:pic>
      <p:pic>
        <p:nvPicPr>
          <p:cNvPr id="28676" name="Picture 4" descr="http://3.bp.blogspot.com/-sjswl9jov4U/UMMWy8zy85I/AAAAAAAAHco/9dxRePb3JgU/s1600/falw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181600"/>
            <a:ext cx="1143000" cy="150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‘Reagan Revolution’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371600"/>
            <a:ext cx="42672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Election of 1980</a:t>
            </a:r>
          </a:p>
          <a:p>
            <a:pPr lvl="1"/>
            <a:r>
              <a:rPr lang="en-US" sz="2400" dirty="0" smtClean="0"/>
              <a:t>Won electoral vote by 440 votes</a:t>
            </a:r>
          </a:p>
          <a:p>
            <a:pPr lvl="1"/>
            <a:r>
              <a:rPr lang="en-US" sz="2400" dirty="0" smtClean="0"/>
              <a:t>1984 </a:t>
            </a:r>
            <a:r>
              <a:rPr lang="en-US" sz="2400" dirty="0" smtClean="0"/>
              <a:t>won by </a:t>
            </a:r>
            <a:r>
              <a:rPr lang="en-US" sz="2400" dirty="0" smtClean="0"/>
              <a:t>525 EC votes</a:t>
            </a:r>
          </a:p>
          <a:p>
            <a:r>
              <a:rPr lang="en-US" dirty="0" smtClean="0"/>
              <a:t>Built a coalition of:</a:t>
            </a:r>
          </a:p>
          <a:p>
            <a:pPr lvl="1"/>
            <a:r>
              <a:rPr lang="en-US" sz="2400" dirty="0" smtClean="0"/>
              <a:t>‘blue dog’ Democrats</a:t>
            </a:r>
          </a:p>
          <a:p>
            <a:pPr lvl="1"/>
            <a:r>
              <a:rPr lang="en-US" sz="2400" dirty="0" smtClean="0"/>
              <a:t>Christian conservatives</a:t>
            </a:r>
          </a:p>
          <a:p>
            <a:pPr lvl="1"/>
            <a:r>
              <a:rPr lang="en-US" sz="2400" dirty="0" smtClean="0"/>
              <a:t>neo-conservatives (laissez-faire advocates)</a:t>
            </a:r>
          </a:p>
          <a:p>
            <a:pPr lvl="1"/>
            <a:r>
              <a:rPr lang="en-US" sz="2400" dirty="0" smtClean="0"/>
              <a:t>those afraid of the ‘eastern establishment’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886200" cy="5105400"/>
          </a:xfrm>
        </p:spPr>
        <p:txBody>
          <a:bodyPr>
            <a:normAutofit/>
          </a:bodyPr>
          <a:lstStyle/>
          <a:p>
            <a:pPr marL="594360" lvl="4" indent="-256032">
              <a:spcBef>
                <a:spcPts val="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29698" name="Picture 2" descr="http://upchucky.org/JukeCity/1980/OldJukes/images/Reagan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1850930" cy="2438400"/>
          </a:xfrm>
          <a:prstGeom prst="rect">
            <a:avLst/>
          </a:prstGeom>
          <a:noFill/>
        </p:spPr>
      </p:pic>
      <p:pic>
        <p:nvPicPr>
          <p:cNvPr id="4098" name="Picture 2" descr="http://www.oceanchampions.org/blog/wp-content/blue_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800600"/>
            <a:ext cx="2438400" cy="1778833"/>
          </a:xfrm>
          <a:prstGeom prst="rect">
            <a:avLst/>
          </a:prstGeom>
          <a:noFill/>
        </p:spPr>
      </p:pic>
      <p:pic>
        <p:nvPicPr>
          <p:cNvPr id="4100" name="Picture 4" descr="http://blog.beliefnet.com/tonyjones/files/import/christian%20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895600"/>
            <a:ext cx="2104907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‘Reaganomics’</a:t>
            </a:r>
          </a:p>
          <a:p>
            <a:pPr lvl="1"/>
            <a:r>
              <a:rPr lang="en-US" sz="2400" b="1" u="sng" dirty="0" smtClean="0"/>
              <a:t>Supply-side</a:t>
            </a:r>
            <a:r>
              <a:rPr lang="en-US" sz="2400" dirty="0" smtClean="0"/>
              <a:t> economics</a:t>
            </a:r>
          </a:p>
          <a:p>
            <a:pPr lvl="1"/>
            <a:r>
              <a:rPr lang="en-US" sz="2400" dirty="0" smtClean="0"/>
              <a:t>Cut taxes –individuals will invest in businesses</a:t>
            </a:r>
          </a:p>
          <a:p>
            <a:pPr lvl="1"/>
            <a:r>
              <a:rPr lang="en-US" sz="2400" dirty="0" smtClean="0"/>
              <a:t>Reduce welfare spending</a:t>
            </a:r>
          </a:p>
          <a:p>
            <a:pPr lvl="1"/>
            <a:r>
              <a:rPr lang="en-US" sz="2400" dirty="0" smtClean="0"/>
              <a:t>Deregulation </a:t>
            </a:r>
            <a:r>
              <a:rPr lang="en-US" sz="2400" dirty="0" smtClean="0"/>
              <a:t>of business –less legislative oversight</a:t>
            </a:r>
          </a:p>
          <a:p>
            <a:r>
              <a:rPr lang="en-US" dirty="0" smtClean="0"/>
              <a:t>Negative </a:t>
            </a:r>
            <a:r>
              <a:rPr lang="en-US" dirty="0" smtClean="0"/>
              <a:t>Effects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 smtClean="0"/>
              <a:t>Increased deficit </a:t>
            </a:r>
            <a:r>
              <a:rPr lang="en-US" sz="2200" dirty="0"/>
              <a:t>spending </a:t>
            </a:r>
            <a:endParaRPr lang="en-US" dirty="0" smtClean="0"/>
          </a:p>
          <a:p>
            <a:pPr lvl="1"/>
            <a:r>
              <a:rPr lang="en-US" dirty="0" smtClean="0"/>
              <a:t>Widening gap b/w rich &amp; poor</a:t>
            </a:r>
          </a:p>
          <a:p>
            <a:pPr lvl="1"/>
            <a:r>
              <a:rPr lang="en-US" dirty="0" smtClean="0"/>
              <a:t>Stagnation of income for middle class</a:t>
            </a:r>
          </a:p>
          <a:p>
            <a:pPr marL="603504" lvl="2" indent="-256032">
              <a:spcBef>
                <a:spcPts val="0"/>
              </a:spcBef>
              <a:buSzPct val="68000"/>
              <a:buFont typeface="Wingdings 3"/>
              <a:buChar char=""/>
            </a:pPr>
            <a:r>
              <a:rPr lang="en-US" sz="2200" b="1" u="sng" dirty="0" smtClean="0"/>
              <a:t>Savings &amp; Loan </a:t>
            </a:r>
            <a:r>
              <a:rPr lang="en-US" sz="2200" dirty="0" smtClean="0"/>
              <a:t>banking </a:t>
            </a:r>
            <a:r>
              <a:rPr lang="en-US" sz="2200" b="1" u="sng" dirty="0" smtClean="0"/>
              <a:t>crisis</a:t>
            </a:r>
            <a:r>
              <a:rPr lang="en-US" sz="2200" dirty="0" smtClean="0"/>
              <a:t> of 1985</a:t>
            </a:r>
            <a:endParaRPr lang="en-US" dirty="0" smtClean="0"/>
          </a:p>
          <a:p>
            <a:pPr lvl="1"/>
            <a:r>
              <a:rPr lang="en-US" sz="2400" b="1" dirty="0" smtClean="0"/>
              <a:t>1982 recession </a:t>
            </a:r>
            <a:r>
              <a:rPr lang="en-US" sz="2400" dirty="0" smtClean="0"/>
              <a:t>–worst in 40 yrs (11 mos. long)</a:t>
            </a:r>
          </a:p>
          <a:p>
            <a:pPr lvl="2"/>
            <a:r>
              <a:rPr lang="en-US" sz="2400" dirty="0" smtClean="0"/>
              <a:t>Federal Reserve lowered interest rates*</a:t>
            </a:r>
          </a:p>
          <a:p>
            <a:r>
              <a:rPr lang="en-US" dirty="0" smtClean="0"/>
              <a:t>Positive Effects</a:t>
            </a:r>
          </a:p>
          <a:p>
            <a:pPr marL="594360" lvl="4" indent="-256032">
              <a:spcBef>
                <a:spcPts val="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Led to historic GDP growth &amp; stock market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Reagan Era –Domestic Issues</a:t>
            </a:r>
            <a:endParaRPr lang="en-US" dirty="0"/>
          </a:p>
        </p:txBody>
      </p:sp>
      <p:pic>
        <p:nvPicPr>
          <p:cNvPr id="9" name="Picture 4" descr="http://fireballsandtsunami.com/images/photos/060601-yuppiehandbook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343400"/>
            <a:ext cx="1293828" cy="172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</TotalTime>
  <Words>717</Words>
  <Application>Microsoft Office PowerPoint</Application>
  <PresentationFormat>On-screen Show (4:3)</PresentationFormat>
  <Paragraphs>97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Arial</vt:lpstr>
      <vt:lpstr>Bookman Old Style</vt:lpstr>
      <vt:lpstr>Calibri</vt:lpstr>
      <vt:lpstr>Lucida Sans Unicode</vt:lpstr>
      <vt:lpstr>Verdana</vt:lpstr>
      <vt:lpstr>Wingdings 2</vt:lpstr>
      <vt:lpstr>Wingdings 3</vt:lpstr>
      <vt:lpstr>Concourse</vt:lpstr>
      <vt:lpstr>The Age of Limits &amp;  The Age of Reagan</vt:lpstr>
      <vt:lpstr>PowerPoint Presentation</vt:lpstr>
      <vt:lpstr>AP PARTS</vt:lpstr>
      <vt:lpstr>Malaise</vt:lpstr>
      <vt:lpstr>PowerPoint Presentation</vt:lpstr>
      <vt:lpstr>Foreign Policy mixed bag</vt:lpstr>
      <vt:lpstr>Religious Revivalism -4th Great Awakening</vt:lpstr>
      <vt:lpstr>The ‘Reagan Revolution’</vt:lpstr>
      <vt:lpstr>Reagan Era –Domestic Issues</vt:lpstr>
      <vt:lpstr>PowerPoint Presentation</vt:lpstr>
      <vt:lpstr>Reagan Era –Foreign Policy</vt:lpstr>
      <vt:lpstr>PowerPoint Presentation</vt:lpstr>
      <vt:lpstr>Group DBQ Activity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Limits &amp;  The Age of Reagan</dc:title>
  <dc:creator>pete</dc:creator>
  <cp:lastModifiedBy>Arnesen, Sigurd J.</cp:lastModifiedBy>
  <cp:revision>75</cp:revision>
  <dcterms:created xsi:type="dcterms:W3CDTF">2013-04-16T12:12:31Z</dcterms:created>
  <dcterms:modified xsi:type="dcterms:W3CDTF">2015-04-27T01:48:16Z</dcterms:modified>
</cp:coreProperties>
</file>