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9" r:id="rId5"/>
    <p:sldId id="256" r:id="rId6"/>
    <p:sldId id="257" r:id="rId7"/>
    <p:sldId id="258" r:id="rId8"/>
    <p:sldId id="268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A8AA-C76F-4F71-93F1-4E7CA02A21EC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4F59-99ED-48A0-97A8-9C0B658A5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A8AA-C76F-4F71-93F1-4E7CA02A21EC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4F59-99ED-48A0-97A8-9C0B658A5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A8AA-C76F-4F71-93F1-4E7CA02A21EC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4F59-99ED-48A0-97A8-9C0B658A5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A8AA-C76F-4F71-93F1-4E7CA02A21EC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4F59-99ED-48A0-97A8-9C0B658A5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A8AA-C76F-4F71-93F1-4E7CA02A21EC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4F59-99ED-48A0-97A8-9C0B658A5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A8AA-C76F-4F71-93F1-4E7CA02A21EC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4F59-99ED-48A0-97A8-9C0B658A5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A8AA-C76F-4F71-93F1-4E7CA02A21EC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4F59-99ED-48A0-97A8-9C0B658A5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A8AA-C76F-4F71-93F1-4E7CA02A21EC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4F59-99ED-48A0-97A8-9C0B658A5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A8AA-C76F-4F71-93F1-4E7CA02A21EC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4F59-99ED-48A0-97A8-9C0B658A5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A8AA-C76F-4F71-93F1-4E7CA02A21EC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4F59-99ED-48A0-97A8-9C0B658A5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A8AA-C76F-4F71-93F1-4E7CA02A21EC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4F59-99ED-48A0-97A8-9C0B658A5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3A8AA-C76F-4F71-93F1-4E7CA02A21EC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E4F59-99ED-48A0-97A8-9C0B658A5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techbuddha.files.wordpress.com/2008/09/barack_obama_muslim1.jpg&amp;imgrefurl=http://techbuddha.wordpress.com/2008/09/19/hacktivism-offensive-computing-and-the-rise-of-the-political-hacker/&amp;usg=__rHxwNAKbXV1UhQSaDBFMhz2xaQs=&amp;h=431&amp;w=550&amp;sz=72&amp;hl=en&amp;start=3&amp;um=1&amp;tbnid=DcMMP2G4GhJ7VM:&amp;tbnh=104&amp;tbnw=133&amp;prev=/images?q=obama+muslim+picture&amp;hl=en&amp;safe=active&amp;um=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Warm 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What </a:t>
            </a:r>
            <a:r>
              <a:rPr lang="en-US" sz="5400" dirty="0">
                <a:solidFill>
                  <a:schemeClr val="bg1"/>
                </a:solidFill>
              </a:rPr>
              <a:t>does a lobbyist do?</a:t>
            </a:r>
          </a:p>
          <a:p>
            <a:r>
              <a:rPr lang="en-US" sz="5400" dirty="0" smtClean="0">
                <a:solidFill>
                  <a:schemeClr val="bg1"/>
                </a:solidFill>
              </a:rPr>
              <a:t>What </a:t>
            </a:r>
            <a:r>
              <a:rPr lang="en-US" sz="5400" dirty="0">
                <a:solidFill>
                  <a:schemeClr val="bg1"/>
                </a:solidFill>
              </a:rPr>
              <a:t>is a straight-party-ticket?</a:t>
            </a:r>
          </a:p>
          <a:p>
            <a:r>
              <a:rPr lang="en-US" sz="5400" dirty="0" smtClean="0">
                <a:solidFill>
                  <a:schemeClr val="bg1"/>
                </a:solidFill>
              </a:rPr>
              <a:t>What </a:t>
            </a:r>
            <a:r>
              <a:rPr lang="en-US" sz="5400" dirty="0">
                <a:solidFill>
                  <a:schemeClr val="bg1"/>
                </a:solidFill>
              </a:rPr>
              <a:t>is the first step of the initiative process?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n-US" sz="2800" b="1" u="sng" dirty="0" smtClean="0">
                <a:solidFill>
                  <a:schemeClr val="bg1"/>
                </a:solidFill>
              </a:rPr>
              <a:t>Just Plain Folks</a:t>
            </a:r>
            <a:r>
              <a:rPr lang="en-US" sz="2800" dirty="0" smtClean="0">
                <a:solidFill>
                  <a:schemeClr val="bg1"/>
                </a:solidFill>
              </a:rPr>
              <a:t>- show as one of the people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obama in bo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371600"/>
            <a:ext cx="7543800" cy="5080218"/>
          </a:xfrm>
          <a:prstGeom prst="rect">
            <a:avLst/>
          </a:prstGeom>
        </p:spPr>
      </p:pic>
      <p:pic>
        <p:nvPicPr>
          <p:cNvPr id="5" name="Picture 4" descr="Bush in Unifo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914400"/>
            <a:ext cx="8382000" cy="5604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2800" b="1" u="sng" dirty="0" smtClean="0">
                <a:solidFill>
                  <a:schemeClr val="bg1"/>
                </a:solidFill>
              </a:rPr>
              <a:t>Name Calling</a:t>
            </a:r>
            <a:r>
              <a:rPr lang="en-US" sz="2800" dirty="0" smtClean="0">
                <a:solidFill>
                  <a:schemeClr val="bg1"/>
                </a:solidFill>
              </a:rPr>
              <a:t>- attacking with negative labels</a:t>
            </a:r>
            <a:r>
              <a:rPr lang="en-US" sz="2800" b="1" u="sng" dirty="0" smtClean="0"/>
              <a:t/>
            </a:r>
            <a:br>
              <a:rPr lang="en-US" sz="2800" b="1" u="sng" dirty="0" smtClean="0"/>
            </a:br>
            <a:endParaRPr lang="en-US" sz="2800" dirty="0"/>
          </a:p>
        </p:txBody>
      </p:sp>
      <p:pic>
        <p:nvPicPr>
          <p:cNvPr id="3074" name="Picture 2" descr="http://m.static.newsvine.com/servista/imagesizer?file=sarahmuller6DEEA7AC-849B-589F-1848-85CA09C61D70.jpg&amp;width=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19200"/>
            <a:ext cx="38862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n-US" sz="2800" b="1" u="sng" dirty="0" smtClean="0">
                <a:solidFill>
                  <a:schemeClr val="bg1"/>
                </a:solidFill>
              </a:rPr>
              <a:t>Transfer</a:t>
            </a:r>
            <a:r>
              <a:rPr lang="en-US" sz="2800" dirty="0" smtClean="0">
                <a:solidFill>
                  <a:schemeClr val="bg1"/>
                </a:solidFill>
              </a:rPr>
              <a:t>- combine ideas to transfer attitude from one </a:t>
            </a:r>
            <a:r>
              <a:rPr lang="en-US" sz="2800" smtClean="0">
                <a:solidFill>
                  <a:schemeClr val="bg1"/>
                </a:solidFill>
              </a:rPr>
              <a:t>idea </a:t>
            </a:r>
            <a:r>
              <a:rPr lang="en-US" sz="2800" smtClean="0">
                <a:solidFill>
                  <a:schemeClr val="bg1"/>
                </a:solidFill>
              </a:rPr>
              <a:t>to </a:t>
            </a:r>
            <a:r>
              <a:rPr lang="en-US" sz="2800" dirty="0" smtClean="0">
                <a:solidFill>
                  <a:schemeClr val="bg1"/>
                </a:solidFill>
              </a:rPr>
              <a:t>another</a:t>
            </a:r>
            <a:r>
              <a:rPr lang="en-US" sz="2800" b="1" u="sng" dirty="0" smtClean="0"/>
              <a:t/>
            </a:r>
            <a:br>
              <a:rPr lang="en-US" sz="2800" b="1" u="sng" dirty="0" smtClean="0"/>
            </a:br>
            <a:endParaRPr lang="en-US" sz="2800" dirty="0"/>
          </a:p>
        </p:txBody>
      </p:sp>
      <p:pic>
        <p:nvPicPr>
          <p:cNvPr id="6" name="Picture 5" descr="Camel L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066800"/>
            <a:ext cx="3815047" cy="5334000"/>
          </a:xfrm>
          <a:prstGeom prst="rect">
            <a:avLst/>
          </a:prstGeom>
        </p:spPr>
      </p:pic>
      <p:pic>
        <p:nvPicPr>
          <p:cNvPr id="2050" name="Picture 2" descr="http://www.signatureillustration.org/illustration-blog/wp-content/barack-obama-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3560811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2800" b="1" u="sng" dirty="0" smtClean="0">
                <a:solidFill>
                  <a:schemeClr val="bg1"/>
                </a:solidFill>
              </a:rPr>
              <a:t>Euphemisms</a:t>
            </a:r>
            <a:r>
              <a:rPr lang="en-US" sz="2800" dirty="0" smtClean="0">
                <a:solidFill>
                  <a:schemeClr val="bg1"/>
                </a:solidFill>
              </a:rPr>
              <a:t>- call things by better names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Picture 7" descr="0a524a6d979c3de53d2595f01160f8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696200" cy="521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u="sng" dirty="0" smtClean="0">
                <a:solidFill>
                  <a:schemeClr val="bg1"/>
                </a:solidFill>
              </a:rPr>
              <a:t>3.3</a:t>
            </a:r>
            <a:r>
              <a:rPr lang="en-US" sz="6000" dirty="0" smtClean="0">
                <a:solidFill>
                  <a:schemeClr val="bg1"/>
                </a:solidFill>
              </a:rPr>
              <a:t> Identify how interest groups and media bias impact </a:t>
            </a:r>
            <a:r>
              <a:rPr lang="en-US" sz="6000" dirty="0" smtClean="0">
                <a:solidFill>
                  <a:schemeClr val="bg1"/>
                </a:solidFill>
              </a:rPr>
              <a:t>political public </a:t>
            </a:r>
            <a:r>
              <a:rPr lang="en-US" sz="6000" dirty="0" smtClean="0">
                <a:solidFill>
                  <a:schemeClr val="bg1"/>
                </a:solidFill>
              </a:rPr>
              <a:t>opinion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first-draft-blog.typepad.com/.a/6a00d8341c5ced53ef0134856ad7e1970c-500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0" cy="5715000"/>
          </a:xfrm>
          <a:prstGeom prst="rect">
            <a:avLst/>
          </a:prstGeom>
          <a:noFill/>
        </p:spPr>
      </p:pic>
      <p:pic>
        <p:nvPicPr>
          <p:cNvPr id="23556" name="Picture 4" descr="http://planetpov.com/wp-content/uploads/2012/02/funny_evolution_republic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542349"/>
            <a:ext cx="5343525" cy="3315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are third parties?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Why do third parties generally struggle in the United States?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are some general successes of third parties?</a:t>
            </a:r>
          </a:p>
          <a:p>
            <a:r>
              <a:rPr lang="en-US" u="sng" dirty="0" smtClean="0">
                <a:solidFill>
                  <a:schemeClr val="bg1"/>
                </a:solidFill>
              </a:rPr>
              <a:t>Opinion</a:t>
            </a:r>
            <a:r>
              <a:rPr lang="en-US" dirty="0" smtClean="0">
                <a:solidFill>
                  <a:schemeClr val="bg1"/>
                </a:solidFill>
              </a:rPr>
              <a:t>: do you think third parties should be able to have more influence in politics?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3.3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Media and Public Opinion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5" descr="BaracKOsamaAP_468x7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284702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arack_obama_muslim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066800"/>
            <a:ext cx="38100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cap="none" dirty="0" smtClean="0">
                <a:solidFill>
                  <a:schemeClr val="bg1"/>
                </a:solidFill>
                <a:effectLst/>
              </a:rPr>
              <a:t>I. Media</a:t>
            </a:r>
          </a:p>
          <a:p>
            <a:pPr marL="990600" lvl="1" indent="-533400">
              <a:buFont typeface="Wingdings 2" pitchFamily="18" charset="2"/>
              <a:buAutoNum type="alphaUcPeriod"/>
            </a:pPr>
            <a:r>
              <a:rPr lang="en-US" b="1" u="sng" dirty="0" smtClean="0">
                <a:solidFill>
                  <a:schemeClr val="bg1"/>
                </a:solidFill>
              </a:rPr>
              <a:t>Propaganda</a:t>
            </a:r>
            <a:r>
              <a:rPr lang="en-US" dirty="0" smtClean="0">
                <a:solidFill>
                  <a:schemeClr val="bg1"/>
                </a:solidFill>
              </a:rPr>
              <a:t>- technique of persuasion to influence behavior</a:t>
            </a:r>
          </a:p>
          <a:p>
            <a:pPr marL="1371600" lvl="2" indent="-457200">
              <a:buFont typeface="Wingdings 2" pitchFamily="18" charset="2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create belief good or bad</a:t>
            </a:r>
            <a:endParaRPr lang="en-US" b="1" u="sng" dirty="0" smtClean="0">
              <a:solidFill>
                <a:schemeClr val="bg1"/>
              </a:solidFill>
            </a:endParaRPr>
          </a:p>
          <a:p>
            <a:pPr marL="1371600" lvl="2" indent="-457200">
              <a:buFont typeface="Wingdings 2" pitchFamily="18" charset="2"/>
              <a:buAutoNum type="arabicPeriod"/>
            </a:pPr>
            <a:r>
              <a:rPr lang="en-US" b="1" u="sng" dirty="0" smtClean="0">
                <a:solidFill>
                  <a:schemeClr val="bg1"/>
                </a:solidFill>
              </a:rPr>
              <a:t>Mass media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tv</a:t>
            </a:r>
            <a:r>
              <a:rPr lang="en-US" dirty="0" smtClean="0">
                <a:solidFill>
                  <a:schemeClr val="bg1"/>
                </a:solidFill>
              </a:rPr>
              <a:t>, newspaper, radio, etc.</a:t>
            </a:r>
            <a:endParaRPr lang="en-US" b="1" u="sng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Luxury Ba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514600"/>
            <a:ext cx="70866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n-US" sz="2800" b="1" u="sng" dirty="0" smtClean="0">
                <a:solidFill>
                  <a:schemeClr val="bg1"/>
                </a:solidFill>
              </a:rPr>
              <a:t>Glittering generalities</a:t>
            </a:r>
            <a:r>
              <a:rPr lang="en-US" sz="2800" dirty="0" smtClean="0">
                <a:solidFill>
                  <a:schemeClr val="bg1"/>
                </a:solidFill>
              </a:rPr>
              <a:t>- emotionally appealing words w/out anything to back them up</a:t>
            </a:r>
            <a:r>
              <a:rPr lang="en-US" sz="2800" b="1" u="sng" dirty="0" smtClean="0"/>
              <a:t/>
            </a:r>
            <a:br>
              <a:rPr lang="en-US" sz="2800" b="1" u="sng" dirty="0" smtClean="0"/>
            </a:br>
            <a:endParaRPr lang="en-US" sz="2800" dirty="0"/>
          </a:p>
        </p:txBody>
      </p:sp>
      <p:pic>
        <p:nvPicPr>
          <p:cNvPr id="4" name="Picture 3" descr="Glittering General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371600"/>
            <a:ext cx="5359400" cy="402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525963"/>
          </a:xfrm>
        </p:spPr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</a:rPr>
              <a:t>Bandwagon</a:t>
            </a:r>
            <a:r>
              <a:rPr lang="en-US" dirty="0" smtClean="0">
                <a:solidFill>
                  <a:schemeClr val="bg1"/>
                </a:solidFill>
              </a:rPr>
              <a:t>- everybody’s doing it</a:t>
            </a:r>
          </a:p>
          <a:p>
            <a:r>
              <a:rPr lang="en-US" u="sng" dirty="0" smtClean="0">
                <a:solidFill>
                  <a:schemeClr val="bg1"/>
                </a:solidFill>
              </a:rPr>
              <a:t>Endorsement</a:t>
            </a:r>
            <a:r>
              <a:rPr lang="en-US" dirty="0" smtClean="0">
                <a:solidFill>
                  <a:schemeClr val="bg1"/>
                </a:solidFill>
              </a:rPr>
              <a:t>- Celebrity/professional appeal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endParaRPr lang="en-US" dirty="0"/>
          </a:p>
        </p:txBody>
      </p:sp>
      <p:pic>
        <p:nvPicPr>
          <p:cNvPr id="4" name="Picture 3" descr="Worlds Best Omlet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4343400" cy="4343400"/>
          </a:xfrm>
          <a:prstGeom prst="rect">
            <a:avLst/>
          </a:prstGeom>
        </p:spPr>
      </p:pic>
      <p:pic>
        <p:nvPicPr>
          <p:cNvPr id="5" name="Picture 5" descr="Doctors_Smo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95400"/>
            <a:ext cx="407479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2800" b="1" u="sng" dirty="0" smtClean="0">
                <a:solidFill>
                  <a:schemeClr val="bg1"/>
                </a:solidFill>
              </a:rPr>
              <a:t>Stack Cards</a:t>
            </a:r>
            <a:r>
              <a:rPr lang="en-US" sz="2800" dirty="0" smtClean="0">
                <a:solidFill>
                  <a:schemeClr val="bg1"/>
                </a:solidFill>
              </a:rPr>
              <a:t>- show just one side</a:t>
            </a:r>
            <a:r>
              <a:rPr lang="en-US" sz="2800" b="1" u="sng" dirty="0" smtClean="0"/>
              <a:t/>
            </a:r>
            <a:br>
              <a:rPr lang="en-US" sz="2800" b="1" u="sng" dirty="0" smtClean="0"/>
            </a:br>
            <a:endParaRPr lang="en-US" sz="2800" dirty="0"/>
          </a:p>
        </p:txBody>
      </p:sp>
      <p:pic>
        <p:nvPicPr>
          <p:cNvPr id="4" name="Picture 5" descr="1942x~This_is_the_Enemy_US_%5B2%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838200"/>
            <a:ext cx="4419600" cy="578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164</Words>
  <Application>Microsoft Office PowerPoint</Application>
  <PresentationFormat>On-screen Show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Warm Up</vt:lpstr>
      <vt:lpstr>Slide 2</vt:lpstr>
      <vt:lpstr>Slide 3</vt:lpstr>
      <vt:lpstr>Questions</vt:lpstr>
      <vt:lpstr>3.3</vt:lpstr>
      <vt:lpstr>Slide 6</vt:lpstr>
      <vt:lpstr>Glittering generalities- emotionally appealing words w/out anything to back them up </vt:lpstr>
      <vt:lpstr>Slide 8</vt:lpstr>
      <vt:lpstr>Stack Cards- show just one side </vt:lpstr>
      <vt:lpstr>Just Plain Folks- show as one of the people </vt:lpstr>
      <vt:lpstr>Name Calling- attacking with negative labels </vt:lpstr>
      <vt:lpstr>Transfer- combine ideas to transfer attitude from one idea to another </vt:lpstr>
      <vt:lpstr>Euphemisms- call things by better names 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5.3</dc:title>
  <dc:creator>pete</dc:creator>
  <cp:lastModifiedBy>sigurdj.arnesen</cp:lastModifiedBy>
  <cp:revision>18</cp:revision>
  <dcterms:created xsi:type="dcterms:W3CDTF">2012-10-18T19:48:03Z</dcterms:created>
  <dcterms:modified xsi:type="dcterms:W3CDTF">2014-10-01T14:25:20Z</dcterms:modified>
</cp:coreProperties>
</file>