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1" r:id="rId3"/>
    <p:sldMasterId id="2147483653" r:id="rId4"/>
    <p:sldMasterId id="2147483654" r:id="rId5"/>
  </p:sldMasterIdLst>
  <p:notesMasterIdLst>
    <p:notesMasterId r:id="rId48"/>
  </p:notesMasterIdLst>
  <p:handoutMasterIdLst>
    <p:handoutMasterId r:id="rId49"/>
  </p:handoutMasterIdLst>
  <p:sldIdLst>
    <p:sldId id="354" r:id="rId6"/>
    <p:sldId id="388" r:id="rId7"/>
    <p:sldId id="392" r:id="rId8"/>
    <p:sldId id="394" r:id="rId9"/>
    <p:sldId id="395" r:id="rId10"/>
    <p:sldId id="396" r:id="rId11"/>
    <p:sldId id="376" r:id="rId12"/>
    <p:sldId id="399" r:id="rId13"/>
    <p:sldId id="378" r:id="rId14"/>
    <p:sldId id="379" r:id="rId15"/>
    <p:sldId id="381" r:id="rId16"/>
    <p:sldId id="347" r:id="rId17"/>
    <p:sldId id="409" r:id="rId18"/>
    <p:sldId id="348" r:id="rId19"/>
    <p:sldId id="410" r:id="rId20"/>
    <p:sldId id="412" r:id="rId21"/>
    <p:sldId id="416" r:id="rId22"/>
    <p:sldId id="417" r:id="rId23"/>
    <p:sldId id="355" r:id="rId24"/>
    <p:sldId id="256" r:id="rId25"/>
    <p:sldId id="328" r:id="rId26"/>
    <p:sldId id="263" r:id="rId27"/>
    <p:sldId id="329" r:id="rId28"/>
    <p:sldId id="405" r:id="rId29"/>
    <p:sldId id="433" r:id="rId30"/>
    <p:sldId id="434" r:id="rId31"/>
    <p:sldId id="332" r:id="rId32"/>
    <p:sldId id="333" r:id="rId33"/>
    <p:sldId id="430" r:id="rId34"/>
    <p:sldId id="431" r:id="rId35"/>
    <p:sldId id="389" r:id="rId36"/>
    <p:sldId id="384" r:id="rId37"/>
    <p:sldId id="375" r:id="rId38"/>
    <p:sldId id="432" r:id="rId39"/>
    <p:sldId id="421" r:id="rId40"/>
    <p:sldId id="420" r:id="rId41"/>
    <p:sldId id="386" r:id="rId42"/>
    <p:sldId id="353" r:id="rId43"/>
    <p:sldId id="344" r:id="rId44"/>
    <p:sldId id="390" r:id="rId45"/>
    <p:sldId id="441" r:id="rId46"/>
    <p:sldId id="369" r:id="rId47"/>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FF0066"/>
    <a:srgbClr val="FFFDFD"/>
    <a:srgbClr val="00CCFF"/>
    <a:srgbClr val="990000"/>
    <a:srgbClr val="FF6600"/>
    <a:srgbClr val="FFFF66"/>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71" autoAdjust="0"/>
    <p:restoredTop sz="94660"/>
  </p:normalViewPr>
  <p:slideViewPr>
    <p:cSldViewPr>
      <p:cViewPr varScale="1">
        <p:scale>
          <a:sx n="87" d="100"/>
          <a:sy n="87" d="100"/>
        </p:scale>
        <p:origin x="-78"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30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defRPr>
            </a:lvl1pPr>
          </a:lstStyle>
          <a:p>
            <a:pPr>
              <a:defRPr/>
            </a:pPr>
            <a:endParaRPr lang="en-US"/>
          </a:p>
        </p:txBody>
      </p:sp>
      <p:sp>
        <p:nvSpPr>
          <p:cNvPr id="7782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defRPr>
            </a:lvl1pPr>
          </a:lstStyle>
          <a:p>
            <a:pPr>
              <a:defRPr/>
            </a:pPr>
            <a:endParaRPr lang="en-US"/>
          </a:p>
        </p:txBody>
      </p:sp>
      <p:sp>
        <p:nvSpPr>
          <p:cNvPr id="7782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defRPr>
            </a:lvl1pPr>
          </a:lstStyle>
          <a:p>
            <a:pPr>
              <a:defRPr/>
            </a:pPr>
            <a:endParaRPr lang="en-US"/>
          </a:p>
        </p:txBody>
      </p:sp>
      <p:sp>
        <p:nvSpPr>
          <p:cNvPr id="7782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pPr>
              <a:defRPr/>
            </a:pPr>
            <a:fld id="{F46DE99D-06FA-4398-8EDE-7CB1209B8124}" type="slidenum">
              <a:rPr lang="en-US"/>
              <a:pPr>
                <a:defRPr/>
              </a:pPr>
              <a:t>‹#›</a:t>
            </a:fld>
            <a:endParaRPr lang="en-US"/>
          </a:p>
        </p:txBody>
      </p:sp>
    </p:spTree>
    <p:extLst>
      <p:ext uri="{BB962C8B-B14F-4D97-AF65-F5344CB8AC3E}">
        <p14:creationId xmlns:p14="http://schemas.microsoft.com/office/powerpoint/2010/main" xmlns="" val="3230101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defRPr>
            </a:lvl1pPr>
          </a:lstStyle>
          <a:p>
            <a:pPr>
              <a:defRPr/>
            </a:pPr>
            <a:endParaRPr lang="en-US"/>
          </a:p>
        </p:txBody>
      </p:sp>
      <p:sp>
        <p:nvSpPr>
          <p:cNvPr id="33795"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defRPr>
            </a:lvl1pPr>
          </a:lstStyle>
          <a:p>
            <a:pPr>
              <a:defRPr/>
            </a:pPr>
            <a:endParaRPr lang="en-US"/>
          </a:p>
        </p:txBody>
      </p:sp>
      <p:sp>
        <p:nvSpPr>
          <p:cNvPr id="33799"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pPr>
              <a:defRPr/>
            </a:pPr>
            <a:fld id="{70D68064-01F5-4D55-AFD5-6E5CC98A6AFF}" type="slidenum">
              <a:rPr lang="en-US"/>
              <a:pPr>
                <a:defRPr/>
              </a:pPr>
              <a:t>‹#›</a:t>
            </a:fld>
            <a:endParaRPr lang="en-US"/>
          </a:p>
        </p:txBody>
      </p:sp>
    </p:spTree>
    <p:extLst>
      <p:ext uri="{BB962C8B-B14F-4D97-AF65-F5344CB8AC3E}">
        <p14:creationId xmlns:p14="http://schemas.microsoft.com/office/powerpoint/2010/main" xmlns="" val="2310673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8279F2F-44A9-4145-9E83-3FCE90C47C3B}" type="slidenum">
              <a:rPr lang="en-US" smtClean="0"/>
              <a:pPr/>
              <a:t>4</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685800" y="4416425"/>
            <a:ext cx="5486400" cy="4183063"/>
          </a:xfrm>
          <a:noFill/>
          <a:ln/>
        </p:spPr>
        <p:txBody>
          <a:bodyPr/>
          <a:lstStyle/>
          <a:p>
            <a:pPr eaLnBrk="1" hangingPunct="1"/>
            <a:r>
              <a:rPr lang="en-US" smtClean="0">
                <a:cs typeface="Times New Roman" pitchFamily="18" charset="0"/>
              </a:rPr>
              <a:t>Evangelical Protestantism was in line with the values of the early 1800s because it stressed the ability of everyone to bring about his or her salvation. </a:t>
            </a:r>
          </a:p>
          <a:p>
            <a:pPr eaLnBrk="1" hangingPunct="1"/>
            <a:r>
              <a:rPr lang="en-US" smtClean="0">
                <a:cs typeface="Times New Roman" pitchFamily="18" charset="0"/>
              </a:rPr>
              <a:t>It upheld the American belief in individualism. It also catered to a mass audience without social distinctions. The revivals reinforced the American belief in democracy and equality.</a:t>
            </a:r>
          </a:p>
        </p:txBody>
      </p:sp>
    </p:spTree>
    <p:extLst>
      <p:ext uri="{BB962C8B-B14F-4D97-AF65-F5344CB8AC3E}">
        <p14:creationId xmlns:p14="http://schemas.microsoft.com/office/powerpoint/2010/main" xmlns="" val="264977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4833876-C846-4F1F-A9B1-7B19F803204C}" type="slidenum">
              <a:rPr lang="en-US" smtClean="0"/>
              <a:pPr/>
              <a:t>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685800" y="4416425"/>
            <a:ext cx="5486400" cy="4183063"/>
          </a:xfrm>
          <a:noFill/>
          <a:ln/>
        </p:spPr>
        <p:txBody>
          <a:bodyPr/>
          <a:lstStyle/>
          <a:p>
            <a:pPr eaLnBrk="1" hangingPunct="1"/>
            <a:r>
              <a:rPr lang="en-US" sz="1000" smtClean="0">
                <a:cs typeface="Times New Roman" pitchFamily="18" charset="0"/>
              </a:rPr>
              <a:t>Such techniques all heightened the emotions of the conversion process (born again)</a:t>
            </a:r>
            <a:endParaRPr lang="en-US" sz="1000" smtClean="0"/>
          </a:p>
          <a:p>
            <a:pPr eaLnBrk="1" hangingPunct="1"/>
            <a:endParaRPr lang="en-US" smtClean="0"/>
          </a:p>
        </p:txBody>
      </p:sp>
    </p:spTree>
    <p:extLst>
      <p:ext uri="{BB962C8B-B14F-4D97-AF65-F5344CB8AC3E}">
        <p14:creationId xmlns:p14="http://schemas.microsoft.com/office/powerpoint/2010/main" xmlns="" val="47499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CF16D7A-672D-4C9C-9B3E-490D7763A0C5}" type="slidenum">
              <a:rPr lang="en-US" smtClean="0"/>
              <a:pPr/>
              <a:t>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416425"/>
            <a:ext cx="5486400" cy="4183063"/>
          </a:xfrm>
          <a:noFill/>
          <a:ln/>
        </p:spPr>
        <p:txBody>
          <a:bodyPr/>
          <a:lstStyle/>
          <a:p>
            <a:pPr eaLnBrk="1" hangingPunct="1"/>
            <a:r>
              <a:rPr lang="en-US" smtClean="0"/>
              <a:t>The Millerites believed the Second Coming of Christ would occur on October 22, 1843.  Members of the church sold all of their belongings and bought white robes for the ascension into heaven.  Needless to say on October 23, 1843 the religion fell apart.  A small group stayed on and today they are the Seventh Day Adventist</a:t>
            </a:r>
          </a:p>
        </p:txBody>
      </p:sp>
    </p:spTree>
    <p:extLst>
      <p:ext uri="{BB962C8B-B14F-4D97-AF65-F5344CB8AC3E}">
        <p14:creationId xmlns:p14="http://schemas.microsoft.com/office/powerpoint/2010/main" xmlns="" val="3783476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8D33443-6512-48F4-908D-1E1BAD7E69F1}" type="slidenum">
              <a:rPr lang="en-US" smtClean="0"/>
              <a:pPr/>
              <a:t>14</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685800" y="4416425"/>
            <a:ext cx="5486400" cy="4183063"/>
          </a:xfrm>
          <a:noFill/>
          <a:ln/>
        </p:spPr>
        <p:txBody>
          <a:bodyPr/>
          <a:lstStyle/>
          <a:p>
            <a:pPr eaLnBrk="1" hangingPunct="1"/>
            <a:r>
              <a:rPr lang="en-US" smtClean="0"/>
              <a:t>The Oneida community (founded by John Humphrey Noyes)– opposite of the Shakers, “</a:t>
            </a:r>
            <a:r>
              <a:rPr lang="en-US" i="1" smtClean="0"/>
              <a:t>complex</a:t>
            </a:r>
            <a:r>
              <a:rPr lang="en-US" smtClean="0"/>
              <a:t> marriages and highly regulated group sex</a:t>
            </a:r>
            <a:br>
              <a:rPr lang="en-US" smtClean="0"/>
            </a:br>
            <a:r>
              <a:rPr lang="en-US" smtClean="0"/>
              <a:t>However men were not allowed to get women pregnant, only Noyes could do that.  Today the Oneida Silverware Company is all that is left</a:t>
            </a:r>
          </a:p>
        </p:txBody>
      </p:sp>
    </p:spTree>
    <p:extLst>
      <p:ext uri="{BB962C8B-B14F-4D97-AF65-F5344CB8AC3E}">
        <p14:creationId xmlns:p14="http://schemas.microsoft.com/office/powerpoint/2010/main" xmlns="" val="277321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F8316FC-98E4-4A5E-8D19-349606E1AE4A}" type="slidenum">
              <a:rPr lang="en-US" smtClean="0"/>
              <a:pPr/>
              <a:t>38</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4081070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D46FF0-B74B-497A-8193-0F38CDFB82C6}" type="slidenum">
              <a:rPr lang="en-US"/>
              <a:pPr>
                <a:defRPr/>
              </a:pPr>
              <a:t>‹#›</a:t>
            </a:fld>
            <a:endParaRPr lang="en-US"/>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E3C658-743C-44B8-A8C6-6D90F6BB8B67}" type="slidenum">
              <a:rPr lang="en-US"/>
              <a:pPr>
                <a:defRPr/>
              </a:pPr>
              <a:t>‹#›</a:t>
            </a:fld>
            <a:endParaRPr lang="en-US"/>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67E3C1-D7D5-451F-B194-BD3FCE00F5A4}" type="slidenum">
              <a:rPr lang="en-US"/>
              <a:pPr>
                <a:defRPr/>
              </a:pPr>
              <a:t>‹#›</a:t>
            </a:fld>
            <a:endParaRPr lang="en-US"/>
          </a:p>
        </p:txBody>
      </p:sp>
    </p:spTree>
  </p:cSld>
  <p:clrMapOvr>
    <a:masterClrMapping/>
  </p:clrMapOvr>
  <p:transition>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1600200" y="1524000"/>
            <a:ext cx="6096000" cy="1879600"/>
          </a:xfrm>
        </p:spPr>
        <p:txBody>
          <a:bodyPr anchor="b"/>
          <a:lstStyle>
            <a:lvl1pPr>
              <a:lnSpc>
                <a:spcPct val="95000"/>
              </a:lnSpc>
              <a:defRPr sz="5400"/>
            </a:lvl1pPr>
          </a:lstStyle>
          <a:p>
            <a:r>
              <a:rPr lang="en-US"/>
              <a:t>Click to edit Master title style</a:t>
            </a:r>
          </a:p>
        </p:txBody>
      </p:sp>
      <p:sp>
        <p:nvSpPr>
          <p:cNvPr id="109571" name="Rectangle 3"/>
          <p:cNvSpPr>
            <a:spLocks noGrp="1" noChangeArrowheads="1"/>
          </p:cNvSpPr>
          <p:nvPr>
            <p:ph type="subTitle" idx="1"/>
          </p:nvPr>
        </p:nvSpPr>
        <p:spPr>
          <a:xfrm>
            <a:off x="1682750" y="4076700"/>
            <a:ext cx="5861050" cy="12573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solidFill>
                  <a:schemeClr val="tx1"/>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chemeClr val="tx1"/>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chemeClr val="tx1"/>
                </a:solidFill>
              </a:defRPr>
            </a:lvl1pPr>
          </a:lstStyle>
          <a:p>
            <a:pPr>
              <a:defRPr/>
            </a:pPr>
            <a:fld id="{6FB9F153-7549-498A-BD9A-B1C123AAF01F}" type="slidenum">
              <a:rPr lang="en-US"/>
              <a:pPr>
                <a:defRPr/>
              </a:pPr>
              <a:t>‹#›</a:t>
            </a:fld>
            <a:endParaRPr lang="en-US"/>
          </a:p>
        </p:txBody>
      </p:sp>
    </p:spTree>
  </p:cSld>
  <p:clrMapOvr>
    <a:masterClrMapping/>
  </p:clrMapOvr>
  <p:transition>
    <p:blind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A05E05-3A3A-4D00-B059-14DD0FD55FBF}" type="slidenum">
              <a:rPr lang="en-US"/>
              <a:pPr>
                <a:defRPr/>
              </a:pPr>
              <a:t>‹#›</a:t>
            </a:fld>
            <a:endParaRPr lang="en-US"/>
          </a:p>
        </p:txBody>
      </p:sp>
    </p:spTree>
  </p:cSld>
  <p:clrMapOvr>
    <a:masterClrMapping/>
  </p:clrMapOvr>
  <p:transition>
    <p:blind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7B336D-BAA1-4364-A5F3-550A313DDC8F}" type="slidenum">
              <a:rPr lang="en-US"/>
              <a:pPr>
                <a:defRPr/>
              </a:pPr>
              <a:t>‹#›</a:t>
            </a:fld>
            <a:endParaRPr lang="en-US"/>
          </a:p>
        </p:txBody>
      </p:sp>
    </p:spTree>
  </p:cSld>
  <p:clrMapOvr>
    <a:masterClrMapping/>
  </p:clrMapOvr>
  <p:transition>
    <p:blind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CECE3F-382E-4D80-BA01-306AAA495C5B}" type="slidenum">
              <a:rPr lang="en-US"/>
              <a:pPr>
                <a:defRPr/>
              </a:pPr>
              <a:t>‹#›</a:t>
            </a:fld>
            <a:endParaRPr lang="en-US"/>
          </a:p>
        </p:txBody>
      </p:sp>
    </p:spTree>
  </p:cSld>
  <p:clrMapOvr>
    <a:masterClrMapping/>
  </p:clrMapOvr>
  <p:transition>
    <p:blind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3ED9D8-76EC-4587-B34F-0CBB49458F71}" type="slidenum">
              <a:rPr lang="en-US"/>
              <a:pPr>
                <a:defRPr/>
              </a:pPr>
              <a:t>‹#›</a:t>
            </a:fld>
            <a:endParaRPr lang="en-US"/>
          </a:p>
        </p:txBody>
      </p:sp>
    </p:spTree>
  </p:cSld>
  <p:clrMapOvr>
    <a:masterClrMapping/>
  </p:clrMapOvr>
  <p:transition>
    <p:blind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E2E53B-FA5A-4EA6-908F-36644D2B0250}" type="slidenum">
              <a:rPr lang="en-US"/>
              <a:pPr>
                <a:defRPr/>
              </a:pPr>
              <a:t>‹#›</a:t>
            </a:fld>
            <a:endParaRPr lang="en-US"/>
          </a:p>
        </p:txBody>
      </p:sp>
    </p:spTree>
  </p:cSld>
  <p:clrMapOvr>
    <a:masterClrMapping/>
  </p:clrMapOvr>
  <p:transition>
    <p:blinds/>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60B4463-A890-4CE7-9445-3BF9B54F00CF}" type="slidenum">
              <a:rPr lang="en-US"/>
              <a:pPr>
                <a:defRPr/>
              </a:pPr>
              <a:t>‹#›</a:t>
            </a:fld>
            <a:endParaRPr lang="en-US"/>
          </a:p>
        </p:txBody>
      </p:sp>
    </p:spTree>
  </p:cSld>
  <p:clrMapOvr>
    <a:masterClrMapping/>
  </p:clrMapOvr>
  <p:transition>
    <p:blind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74EEEC-6912-4CE8-AB0C-FE500F00F0B3}" type="slidenum">
              <a:rPr lang="en-US"/>
              <a:pPr>
                <a:defRPr/>
              </a:pPr>
              <a:t>‹#›</a:t>
            </a:fld>
            <a:endParaRPr lang="en-US"/>
          </a:p>
        </p:txBody>
      </p:sp>
    </p:spTree>
  </p:cSld>
  <p:clrMapOvr>
    <a:masterClrMapping/>
  </p:clrMapOvr>
  <p:transition>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8FDC21-67FA-4410-8AE9-25A6C02F02C4}" type="slidenum">
              <a:rPr lang="en-US"/>
              <a:pPr>
                <a:defRPr/>
              </a:pPr>
              <a:t>‹#›</a:t>
            </a:fld>
            <a:endParaRPr lang="en-US"/>
          </a:p>
        </p:txBody>
      </p:sp>
    </p:spTree>
  </p:cSld>
  <p:clrMapOvr>
    <a:masterClrMapping/>
  </p:clrMapOvr>
  <p:transition>
    <p:wheel spokes="8"/>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E7D870-8F17-40A0-BF4C-D91C6E84FB52}" type="slidenum">
              <a:rPr lang="en-US"/>
              <a:pPr>
                <a:defRPr/>
              </a:pPr>
              <a:t>‹#›</a:t>
            </a:fld>
            <a:endParaRPr lang="en-US"/>
          </a:p>
        </p:txBody>
      </p:sp>
    </p:spTree>
  </p:cSld>
  <p:clrMapOvr>
    <a:masterClrMapping/>
  </p:clrMapOvr>
  <p:transition>
    <p:blinds/>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9958DC-BC9A-4909-A967-BBA9301BB3D1}" type="slidenum">
              <a:rPr lang="en-US"/>
              <a:pPr>
                <a:defRPr/>
              </a:pPr>
              <a:t>‹#›</a:t>
            </a:fld>
            <a:endParaRPr lang="en-US"/>
          </a:p>
        </p:txBody>
      </p:sp>
    </p:spTree>
  </p:cSld>
  <p:clrMapOvr>
    <a:masterClrMapping/>
  </p:clrMapOvr>
  <p:transition>
    <p:blinds/>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007910-4A54-49EF-B220-6F1D7E26A51C}" type="slidenum">
              <a:rPr lang="en-US"/>
              <a:pPr>
                <a:defRPr/>
              </a:pPr>
              <a:t>‹#›</a:t>
            </a:fld>
            <a:endParaRPr lang="en-US"/>
          </a:p>
        </p:txBody>
      </p:sp>
    </p:spTree>
  </p:cSld>
  <p:clrMapOvr>
    <a:masterClrMapping/>
  </p:clrMapOvr>
  <p:transition>
    <p:blinds/>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6F5E31-C81A-4091-AE56-ECD5BB729362}" type="slidenum">
              <a:rPr lang="en-US"/>
              <a:pPr>
                <a:defRPr/>
              </a:pPr>
              <a:t>‹#›</a:t>
            </a:fld>
            <a:endParaRPr lang="en-US"/>
          </a:p>
        </p:txBody>
      </p:sp>
    </p:spTree>
  </p:cSld>
  <p:clrMapOvr>
    <a:masterClrMapping/>
  </p:clrMapOvr>
  <p:transition>
    <p:blinds/>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1554" name="Rectangle 2"/>
          <p:cNvSpPr>
            <a:spLocks noGrp="1" noChangeArrowheads="1"/>
          </p:cNvSpPr>
          <p:nvPr>
            <p:ph type="ctrTitle"/>
          </p:nvPr>
        </p:nvSpPr>
        <p:spPr>
          <a:xfrm>
            <a:off x="1371600" y="381000"/>
            <a:ext cx="7467600" cy="3352800"/>
          </a:xfrm>
        </p:spPr>
        <p:txBody>
          <a:bodyPr/>
          <a:lstStyle>
            <a:lvl1pPr algn="r">
              <a:defRPr sz="8000"/>
            </a:lvl1pPr>
          </a:lstStyle>
          <a:p>
            <a:r>
              <a:rPr lang="en-US"/>
              <a:t>Click to edit Master title style</a:t>
            </a:r>
          </a:p>
        </p:txBody>
      </p:sp>
      <p:sp>
        <p:nvSpPr>
          <p:cNvPr id="151555" name="Rectangle 3"/>
          <p:cNvSpPr>
            <a:spLocks noGrp="1" noChangeArrowheads="1"/>
          </p:cNvSpPr>
          <p:nvPr>
            <p:ph type="subTitle" idx="1"/>
          </p:nvPr>
        </p:nvSpPr>
        <p:spPr>
          <a:xfrm>
            <a:off x="1371600" y="4419600"/>
            <a:ext cx="6400800" cy="457200"/>
          </a:xfrm>
        </p:spPr>
        <p:txBody>
          <a:bodyPr/>
          <a:lstStyle>
            <a:lvl1pPr marL="0" indent="0">
              <a:buFontTx/>
              <a:buNone/>
              <a:defRPr sz="2800"/>
            </a:lvl1pPr>
          </a:lstStyle>
          <a:p>
            <a:r>
              <a:rPr lang="en-US"/>
              <a:t>Click to edit Master subtitle style</a:t>
            </a:r>
          </a:p>
        </p:txBody>
      </p:sp>
      <p:sp>
        <p:nvSpPr>
          <p:cNvPr id="4" name="Rectangle 4"/>
          <p:cNvSpPr>
            <a:spLocks noGrp="1" noChangeArrowheads="1"/>
          </p:cNvSpPr>
          <p:nvPr>
            <p:ph type="dt" sz="half" idx="10"/>
          </p:nvPr>
        </p:nvSpPr>
        <p:spPr>
          <a:xfrm>
            <a:off x="1371600" y="6400800"/>
            <a:ext cx="1905000" cy="457200"/>
          </a:xfrm>
        </p:spPr>
        <p:txBody>
          <a:bodyPr/>
          <a:lstStyle>
            <a:lvl1pPr>
              <a:defRPr>
                <a:solidFill>
                  <a:schemeClr val="tx1"/>
                </a:solidFill>
              </a:defRPr>
            </a:lvl1pPr>
          </a:lstStyle>
          <a:p>
            <a:pPr>
              <a:defRPr/>
            </a:pPr>
            <a:endParaRPr lang="en-US"/>
          </a:p>
        </p:txBody>
      </p:sp>
      <p:sp>
        <p:nvSpPr>
          <p:cNvPr id="5" name="Rectangle 5"/>
          <p:cNvSpPr>
            <a:spLocks noGrp="1" noChangeArrowheads="1"/>
          </p:cNvSpPr>
          <p:nvPr>
            <p:ph type="ftr" sz="quarter" idx="11"/>
          </p:nvPr>
        </p:nvSpPr>
        <p:spPr>
          <a:xfrm>
            <a:off x="3810000" y="6400800"/>
            <a:ext cx="2895600" cy="457200"/>
          </a:xfrm>
        </p:spPr>
        <p:txBody>
          <a:bodyPr/>
          <a:lstStyle>
            <a:lvl1pPr>
              <a:defRPr>
                <a:solidFill>
                  <a:schemeClr val="tx1"/>
                </a:solidFill>
              </a:defRPr>
            </a:lvl1pPr>
          </a:lstStyle>
          <a:p>
            <a:pPr>
              <a:defRPr/>
            </a:pPr>
            <a:endParaRPr lang="en-US"/>
          </a:p>
        </p:txBody>
      </p:sp>
      <p:sp>
        <p:nvSpPr>
          <p:cNvPr id="6" name="Rectangle 6"/>
          <p:cNvSpPr>
            <a:spLocks noGrp="1" noChangeArrowheads="1"/>
          </p:cNvSpPr>
          <p:nvPr>
            <p:ph type="sldNum" sz="quarter" idx="12"/>
          </p:nvPr>
        </p:nvSpPr>
        <p:spPr>
          <a:xfrm>
            <a:off x="7239000" y="6400800"/>
            <a:ext cx="1905000" cy="457200"/>
          </a:xfrm>
        </p:spPr>
        <p:txBody>
          <a:bodyPr/>
          <a:lstStyle>
            <a:lvl1pPr>
              <a:defRPr>
                <a:solidFill>
                  <a:schemeClr val="tx1"/>
                </a:solidFill>
              </a:defRPr>
            </a:lvl1pPr>
          </a:lstStyle>
          <a:p>
            <a:pPr>
              <a:defRPr/>
            </a:pPr>
            <a:fld id="{2679EE54-886F-4DFD-9033-450C60376AA1}" type="slidenum">
              <a:rPr lang="en-US"/>
              <a:pPr>
                <a:defRPr/>
              </a:pPr>
              <a:t>‹#›</a:t>
            </a:fld>
            <a:endParaRPr lang="en-US"/>
          </a:p>
        </p:txBody>
      </p:sp>
    </p:spTree>
  </p:cSld>
  <p:clrMapOvr>
    <a:masterClrMapping/>
  </p:clrMapOvr>
  <p:transition>
    <p:blinds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08A4F2-D728-4717-8B29-E4D70FEA6B01}" type="slidenum">
              <a:rPr lang="en-US"/>
              <a:pPr>
                <a:defRPr/>
              </a:pPr>
              <a:t>‹#›</a:t>
            </a:fld>
            <a:endParaRPr lang="en-US"/>
          </a:p>
        </p:txBody>
      </p:sp>
    </p:spTree>
  </p:cSld>
  <p:clrMapOvr>
    <a:masterClrMapping/>
  </p:clrMapOvr>
  <p:transition>
    <p:blinds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B2FA4C-28D8-4D2E-BAEB-7AFD5043A738}" type="slidenum">
              <a:rPr lang="en-US"/>
              <a:pPr>
                <a:defRPr/>
              </a:pPr>
              <a:t>‹#›</a:t>
            </a:fld>
            <a:endParaRPr lang="en-US"/>
          </a:p>
        </p:txBody>
      </p:sp>
    </p:spTree>
  </p:cSld>
  <p:clrMapOvr>
    <a:masterClrMapping/>
  </p:clrMapOvr>
  <p:transition>
    <p:blinds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676400"/>
            <a:ext cx="36957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76400"/>
            <a:ext cx="36957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1CB147-3980-46C3-85E0-5B01E8473DD8}" type="slidenum">
              <a:rPr lang="en-US"/>
              <a:pPr>
                <a:defRPr/>
              </a:pPr>
              <a:t>‹#›</a:t>
            </a:fld>
            <a:endParaRPr lang="en-US"/>
          </a:p>
        </p:txBody>
      </p:sp>
    </p:spTree>
  </p:cSld>
  <p:clrMapOvr>
    <a:masterClrMapping/>
  </p:clrMapOvr>
  <p:transition>
    <p:blinds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5690098-2174-42BE-B022-A4A2A766E152}" type="slidenum">
              <a:rPr lang="en-US"/>
              <a:pPr>
                <a:defRPr/>
              </a:pPr>
              <a:t>‹#›</a:t>
            </a:fld>
            <a:endParaRPr lang="en-US"/>
          </a:p>
        </p:txBody>
      </p:sp>
    </p:spTree>
  </p:cSld>
  <p:clrMapOvr>
    <a:masterClrMapping/>
  </p:clrMapOvr>
  <p:transition>
    <p:blinds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65F4504-4ABA-4539-B01D-7C37441D9ABA}" type="slidenum">
              <a:rPr lang="en-US"/>
              <a:pPr>
                <a:defRPr/>
              </a:pPr>
              <a:t>‹#›</a:t>
            </a:fld>
            <a:endParaRPr lang="en-US"/>
          </a:p>
        </p:txBody>
      </p:sp>
    </p:spTree>
  </p:cSld>
  <p:clrMapOvr>
    <a:masterClrMapping/>
  </p:clrMapOvr>
  <p:transition>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12C23A-5E51-40D5-B419-9EE52FF7DAF1}" type="slidenum">
              <a:rPr lang="en-US"/>
              <a:pPr>
                <a:defRPr/>
              </a:pPr>
              <a:t>‹#›</a:t>
            </a:fld>
            <a:endParaRPr lang="en-US"/>
          </a:p>
        </p:txBody>
      </p:sp>
    </p:spTree>
  </p:cSld>
  <p:clrMapOvr>
    <a:masterClrMapping/>
  </p:clrMapOvr>
  <p:transition>
    <p:wheel spokes="8"/>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4364594-5E14-4C67-9DDD-60588C2D195F}" type="slidenum">
              <a:rPr lang="en-US"/>
              <a:pPr>
                <a:defRPr/>
              </a:pPr>
              <a:t>‹#›</a:t>
            </a:fld>
            <a:endParaRPr lang="en-US"/>
          </a:p>
        </p:txBody>
      </p:sp>
    </p:spTree>
  </p:cSld>
  <p:clrMapOvr>
    <a:masterClrMapping/>
  </p:clrMapOvr>
  <p:transition>
    <p:blinds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6E3958-04A8-4535-BB51-31D5F0EEC6A5}" type="slidenum">
              <a:rPr lang="en-US"/>
              <a:pPr>
                <a:defRPr/>
              </a:pPr>
              <a:t>‹#›</a:t>
            </a:fld>
            <a:endParaRPr lang="en-US"/>
          </a:p>
        </p:txBody>
      </p:sp>
    </p:spTree>
  </p:cSld>
  <p:clrMapOvr>
    <a:masterClrMapping/>
  </p:clrMapOvr>
  <p:transition>
    <p:blinds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A7BC02-8D45-4F12-89A1-671C691E8C3E}" type="slidenum">
              <a:rPr lang="en-US"/>
              <a:pPr>
                <a:defRPr/>
              </a:pPr>
              <a:t>‹#›</a:t>
            </a:fld>
            <a:endParaRPr lang="en-US"/>
          </a:p>
        </p:txBody>
      </p:sp>
    </p:spTree>
  </p:cSld>
  <p:clrMapOvr>
    <a:masterClrMapping/>
  </p:clrMapOvr>
  <p:transition>
    <p:blinds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71DC8F-F0EA-4276-9066-08A962A21507}" type="slidenum">
              <a:rPr lang="en-US"/>
              <a:pPr>
                <a:defRPr/>
              </a:pPr>
              <a:t>‹#›</a:t>
            </a:fld>
            <a:endParaRPr lang="en-US"/>
          </a:p>
        </p:txBody>
      </p:sp>
    </p:spTree>
  </p:cSld>
  <p:clrMapOvr>
    <a:masterClrMapping/>
  </p:clrMapOvr>
  <p:transition>
    <p:blinds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228600"/>
            <a:ext cx="18859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228600"/>
            <a:ext cx="55054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4C5825-8A18-4F70-A6DE-8B7999A67992}" type="slidenum">
              <a:rPr lang="en-US"/>
              <a:pPr>
                <a:defRPr/>
              </a:pPr>
              <a:t>‹#›</a:t>
            </a:fld>
            <a:endParaRPr lang="en-US"/>
          </a:p>
        </p:txBody>
      </p:sp>
    </p:spTree>
  </p:cSld>
  <p:clrMapOvr>
    <a:masterClrMapping/>
  </p:clrMapOvr>
  <p:transition>
    <p:blinds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EFEB46-A42F-4120-A965-63A95EDF0CC7}" type="slidenum">
              <a:rPr lang="en-US"/>
              <a:pPr>
                <a:defRPr/>
              </a:pPr>
              <a:t>‹#›</a:t>
            </a:fld>
            <a:endParaRPr lang="en-US"/>
          </a:p>
        </p:txBody>
      </p:sp>
    </p:spTree>
  </p:cSld>
  <p:clrMapOvr>
    <a:masterClrMapping/>
  </p:clrMapOvr>
  <p:transition>
    <p:strips dir="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CB8269-2CB8-4663-8A9D-E3A5AA8093A2}" type="slidenum">
              <a:rPr lang="en-US"/>
              <a:pPr>
                <a:defRPr/>
              </a:pPr>
              <a:t>‹#›</a:t>
            </a:fld>
            <a:endParaRPr lang="en-US"/>
          </a:p>
        </p:txBody>
      </p:sp>
    </p:spTree>
  </p:cSld>
  <p:clrMapOvr>
    <a:masterClrMapping/>
  </p:clrMapOvr>
  <p:transition>
    <p:strips dir="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69803A-2AAF-40F4-8335-7A9CB741444F}" type="slidenum">
              <a:rPr lang="en-US"/>
              <a:pPr>
                <a:defRPr/>
              </a:pPr>
              <a:t>‹#›</a:t>
            </a:fld>
            <a:endParaRPr lang="en-US"/>
          </a:p>
        </p:txBody>
      </p:sp>
    </p:spTree>
  </p:cSld>
  <p:clrMapOvr>
    <a:masterClrMapping/>
  </p:clrMapOvr>
  <p:transition>
    <p:strips dir="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1EEA3F-34A8-41DA-889F-D275A8ACA53D}" type="slidenum">
              <a:rPr lang="en-US"/>
              <a:pPr>
                <a:defRPr/>
              </a:pPr>
              <a:t>‹#›</a:t>
            </a:fld>
            <a:endParaRPr lang="en-US"/>
          </a:p>
        </p:txBody>
      </p:sp>
    </p:spTree>
  </p:cSld>
  <p:clrMapOvr>
    <a:masterClrMapping/>
  </p:clrMapOvr>
  <p:transition>
    <p:strips dir="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D4EC17-1C8F-4748-A1C2-A4793394DDBE}" type="slidenum">
              <a:rPr lang="en-US"/>
              <a:pPr>
                <a:defRPr/>
              </a:pPr>
              <a:t>‹#›</a:t>
            </a:fld>
            <a:endParaRPr lang="en-US"/>
          </a:p>
        </p:txBody>
      </p:sp>
    </p:spTree>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D7E7F8-26FE-4002-A8F7-DCC250BAED3F}" type="slidenum">
              <a:rPr lang="en-US"/>
              <a:pPr>
                <a:defRPr/>
              </a:pPr>
              <a:t>‹#›</a:t>
            </a:fld>
            <a:endParaRPr lang="en-US"/>
          </a:p>
        </p:txBody>
      </p:sp>
    </p:spTree>
  </p:cSld>
  <p:clrMapOvr>
    <a:masterClrMapping/>
  </p:clrMapOvr>
  <p:transition>
    <p:wheel spokes="8"/>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918992-248D-489F-9910-C786598D242A}" type="slidenum">
              <a:rPr lang="en-US"/>
              <a:pPr>
                <a:defRPr/>
              </a:pPr>
              <a:t>‹#›</a:t>
            </a:fld>
            <a:endParaRPr lang="en-US"/>
          </a:p>
        </p:txBody>
      </p:sp>
    </p:spTree>
  </p:cSld>
  <p:clrMapOvr>
    <a:masterClrMapping/>
  </p:clrMapOvr>
  <p:transition>
    <p:strips dir="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BD764D7-5CCB-4F62-BA5E-19D8E02B3557}" type="slidenum">
              <a:rPr lang="en-US"/>
              <a:pPr>
                <a:defRPr/>
              </a:pPr>
              <a:t>‹#›</a:t>
            </a:fld>
            <a:endParaRPr lang="en-US"/>
          </a:p>
        </p:txBody>
      </p:sp>
    </p:spTree>
  </p:cSld>
  <p:clrMapOvr>
    <a:masterClrMapping/>
  </p:clrMapOvr>
  <p:transition>
    <p:strips dir="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A08448-9CE5-4F4E-AA9D-3D125FDD0D1E}" type="slidenum">
              <a:rPr lang="en-US"/>
              <a:pPr>
                <a:defRPr/>
              </a:pPr>
              <a:t>‹#›</a:t>
            </a:fld>
            <a:endParaRPr lang="en-US"/>
          </a:p>
        </p:txBody>
      </p:sp>
    </p:spTree>
  </p:cSld>
  <p:clrMapOvr>
    <a:masterClrMapping/>
  </p:clrMapOvr>
  <p:transition>
    <p:strips dir="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45B5B1-0615-48D9-A87B-E6C63128152E}" type="slidenum">
              <a:rPr lang="en-US"/>
              <a:pPr>
                <a:defRPr/>
              </a:pPr>
              <a:t>‹#›</a:t>
            </a:fld>
            <a:endParaRPr lang="en-US"/>
          </a:p>
        </p:txBody>
      </p:sp>
    </p:spTree>
  </p:cSld>
  <p:clrMapOvr>
    <a:masterClrMapping/>
  </p:clrMapOvr>
  <p:transition>
    <p:strips dir="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BC8816-28E8-4719-8946-C5A9FCA62BF2}" type="slidenum">
              <a:rPr lang="en-US"/>
              <a:pPr>
                <a:defRPr/>
              </a:pPr>
              <a:t>‹#›</a:t>
            </a:fld>
            <a:endParaRPr lang="en-US"/>
          </a:p>
        </p:txBody>
      </p:sp>
    </p:spTree>
  </p:cSld>
  <p:clrMapOvr>
    <a:masterClrMapping/>
  </p:clrMapOvr>
  <p:transition>
    <p:strips dir="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DD855D-9D23-4862-B056-01270D138582}" type="slidenum">
              <a:rPr lang="en-US"/>
              <a:pPr>
                <a:defRPr/>
              </a:pPr>
              <a:t>‹#›</a:t>
            </a:fld>
            <a:endParaRPr lang="en-US"/>
          </a:p>
        </p:txBody>
      </p:sp>
    </p:spTree>
  </p:cSld>
  <p:clrMapOvr>
    <a:masterClrMapping/>
  </p:clrMapOvr>
  <p:transition>
    <p:strips dir="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8706" name="Rectangle 2"/>
          <p:cNvSpPr>
            <a:spLocks noGrp="1" noChangeArrowheads="1"/>
          </p:cNvSpPr>
          <p:nvPr>
            <p:ph type="ctrTitle"/>
          </p:nvPr>
        </p:nvSpPr>
        <p:spPr>
          <a:xfrm>
            <a:off x="1600200" y="1524000"/>
            <a:ext cx="6096000" cy="1879600"/>
          </a:xfrm>
        </p:spPr>
        <p:txBody>
          <a:bodyPr anchor="b"/>
          <a:lstStyle>
            <a:lvl1pPr>
              <a:lnSpc>
                <a:spcPct val="95000"/>
              </a:lnSpc>
              <a:defRPr sz="5400"/>
            </a:lvl1pPr>
          </a:lstStyle>
          <a:p>
            <a:r>
              <a:rPr lang="en-US"/>
              <a:t>Click to edit Master title style</a:t>
            </a:r>
          </a:p>
        </p:txBody>
      </p:sp>
      <p:sp>
        <p:nvSpPr>
          <p:cNvPr id="328707" name="Rectangle 3"/>
          <p:cNvSpPr>
            <a:spLocks noGrp="1" noChangeArrowheads="1"/>
          </p:cNvSpPr>
          <p:nvPr>
            <p:ph type="subTitle" idx="1"/>
          </p:nvPr>
        </p:nvSpPr>
        <p:spPr>
          <a:xfrm>
            <a:off x="1682750" y="4076700"/>
            <a:ext cx="5861050" cy="12573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solidFill>
                  <a:schemeClr val="tx1"/>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chemeClr val="tx1"/>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chemeClr val="tx1"/>
                </a:solidFill>
              </a:defRPr>
            </a:lvl1pPr>
          </a:lstStyle>
          <a:p>
            <a:pPr>
              <a:defRPr/>
            </a:pPr>
            <a:fld id="{5E8E3192-009F-4B71-84B7-CDAE8A31395A}"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DBC487-624E-4859-9158-162950BEDA5E}"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4F6598-0FA7-4E98-BE15-7915B4D943FA}"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9BFB68-59C0-4257-AD2C-737EE3F6099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2B12D81-C160-4F23-8281-F33B1B88D055}" type="slidenum">
              <a:rPr lang="en-US"/>
              <a:pPr>
                <a:defRPr/>
              </a:pPr>
              <a:t>‹#›</a:t>
            </a:fld>
            <a:endParaRPr lang="en-US"/>
          </a:p>
        </p:txBody>
      </p:sp>
    </p:spTree>
  </p:cSld>
  <p:clrMapOvr>
    <a:masterClrMapping/>
  </p:clrMapOvr>
  <p:transition>
    <p:wheel spokes="8"/>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9E18F9F-B182-4201-8E62-A583680C4088}"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8D9A4C-65FF-4FF2-8E82-084F89061005}"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B4A97FD-47D5-47E8-8C37-1C5F1CBD815F}"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21B1BA-053D-4C1A-98BD-80B73B072809}"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0CCCD2-4214-4198-AA84-C74D15BCE8E4}"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5C5873-6909-4363-B312-95BA5D8EBA94}"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24DF3D-C8FF-4E5D-87E8-A242F88CCA8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406F92-DB91-4CC2-BB8D-89B466CD2E40}" type="slidenum">
              <a:rPr lang="en-US"/>
              <a:pPr>
                <a:defRPr/>
              </a:pPr>
              <a:t>‹#›</a:t>
            </a:fld>
            <a:endParaRPr lang="en-US"/>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63DBEE-C328-43B0-ADE3-DD09C13C04F8}" type="slidenum">
              <a:rPr lang="en-US"/>
              <a:pPr>
                <a:defRPr/>
              </a:pPr>
              <a:t>‹#›</a:t>
            </a:fld>
            <a:endParaRPr lang="en-US"/>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9D364F-A816-4EAF-8504-E92D10094E9D}" type="slidenum">
              <a:rPr lang="en-US"/>
              <a:pPr>
                <a:defRPr/>
              </a:pPr>
              <a:t>‹#›</a:t>
            </a:fld>
            <a:endParaRPr lang="en-US"/>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7D4BD8-791D-42C9-AF9B-425DE7367B2A}" type="slidenum">
              <a:rPr lang="en-US"/>
              <a:pPr>
                <a:defRPr/>
              </a:pPr>
              <a:t>‹#›</a:t>
            </a:fld>
            <a:endParaRPr lang="en-US"/>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a:defRPr/>
            </a:pPr>
            <a:fld id="{F85A2062-3172-48CD-A2B1-FD095749A8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ransition>
    <p:wheel spokes="8"/>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533400"/>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2514600"/>
            <a:ext cx="77724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5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5C4004"/>
                </a:solidFill>
                <a:effectLst/>
                <a:latin typeface="+mn-lt"/>
              </a:defRPr>
            </a:lvl1pPr>
          </a:lstStyle>
          <a:p>
            <a:pPr>
              <a:defRPr/>
            </a:pPr>
            <a:endParaRPr lang="en-US"/>
          </a:p>
        </p:txBody>
      </p:sp>
      <p:sp>
        <p:nvSpPr>
          <p:cNvPr id="1085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5C4004"/>
                </a:solidFill>
                <a:effectLst/>
                <a:latin typeface="+mn-lt"/>
              </a:defRPr>
            </a:lvl1pPr>
          </a:lstStyle>
          <a:p>
            <a:pPr>
              <a:defRPr/>
            </a:pPr>
            <a:endParaRPr lang="en-US"/>
          </a:p>
        </p:txBody>
      </p:sp>
      <p:sp>
        <p:nvSpPr>
          <p:cNvPr id="1085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5C4004"/>
                </a:solidFill>
                <a:effectLst/>
                <a:latin typeface="+mn-lt"/>
              </a:defRPr>
            </a:lvl1pPr>
          </a:lstStyle>
          <a:p>
            <a:pPr>
              <a:defRPr/>
            </a:pPr>
            <a:fld id="{B0BECC92-B728-4E4E-9E86-1242AF04C1ED}" type="slidenum">
              <a:rPr lang="en-US"/>
              <a:pPr>
                <a:defRPr/>
              </a:pPr>
              <a:t>‹#›</a:t>
            </a:fld>
            <a:endParaRPr lang="en-US"/>
          </a:p>
        </p:txBody>
      </p:sp>
      <p:sp>
        <p:nvSpPr>
          <p:cNvPr id="2055"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p:spPr>
        <p:txBody>
          <a:bodyPr wrap="none" anchor="ctr"/>
          <a:lstStyle/>
          <a:p>
            <a:pPr algn="ctr"/>
            <a:endParaRPr lang="en-US">
              <a:solidFill>
                <a:srgbClr val="5C4004"/>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977"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ransition>
    <p:blinds/>
  </p:transition>
  <p:txStyles>
    <p:titleStyle>
      <a:lvl1pPr algn="ctr" rtl="0" eaLnBrk="0" fontAlgn="base" hangingPunct="0">
        <a:spcBef>
          <a:spcPct val="0"/>
        </a:spcBef>
        <a:spcAft>
          <a:spcPct val="0"/>
        </a:spcAft>
        <a:defRPr sz="4400" b="1">
          <a:solidFill>
            <a:srgbClr val="5C4004"/>
          </a:solidFill>
          <a:latin typeface="+mj-lt"/>
          <a:ea typeface="+mj-ea"/>
          <a:cs typeface="+mj-cs"/>
        </a:defRPr>
      </a:lvl1pPr>
      <a:lvl2pPr algn="ctr" rtl="0" eaLnBrk="0" fontAlgn="base" hangingPunct="0">
        <a:spcBef>
          <a:spcPct val="0"/>
        </a:spcBef>
        <a:spcAft>
          <a:spcPct val="0"/>
        </a:spcAft>
        <a:defRPr sz="4400" b="1">
          <a:solidFill>
            <a:srgbClr val="5C4004"/>
          </a:solidFill>
          <a:latin typeface="Arial" charset="0"/>
        </a:defRPr>
      </a:lvl2pPr>
      <a:lvl3pPr algn="ctr" rtl="0" eaLnBrk="0" fontAlgn="base" hangingPunct="0">
        <a:spcBef>
          <a:spcPct val="0"/>
        </a:spcBef>
        <a:spcAft>
          <a:spcPct val="0"/>
        </a:spcAft>
        <a:defRPr sz="4400" b="1">
          <a:solidFill>
            <a:srgbClr val="5C4004"/>
          </a:solidFill>
          <a:latin typeface="Arial" charset="0"/>
        </a:defRPr>
      </a:lvl3pPr>
      <a:lvl4pPr algn="ctr" rtl="0" eaLnBrk="0" fontAlgn="base" hangingPunct="0">
        <a:spcBef>
          <a:spcPct val="0"/>
        </a:spcBef>
        <a:spcAft>
          <a:spcPct val="0"/>
        </a:spcAft>
        <a:defRPr sz="4400" b="1">
          <a:solidFill>
            <a:srgbClr val="5C4004"/>
          </a:solidFill>
          <a:latin typeface="Arial" charset="0"/>
        </a:defRPr>
      </a:lvl4pPr>
      <a:lvl5pPr algn="ctr" rtl="0" eaLnBrk="0" fontAlgn="base" hangingPunct="0">
        <a:spcBef>
          <a:spcPct val="0"/>
        </a:spcBef>
        <a:spcAft>
          <a:spcPct val="0"/>
        </a:spcAft>
        <a:defRPr sz="4400" b="1">
          <a:solidFill>
            <a:srgbClr val="5C4004"/>
          </a:solidFill>
          <a:latin typeface="Arial" charset="0"/>
        </a:defRPr>
      </a:lvl5pPr>
      <a:lvl6pPr marL="457200" algn="ctr" rtl="0" fontAlgn="base">
        <a:spcBef>
          <a:spcPct val="0"/>
        </a:spcBef>
        <a:spcAft>
          <a:spcPct val="0"/>
        </a:spcAft>
        <a:defRPr sz="4400" b="1">
          <a:solidFill>
            <a:srgbClr val="5C4004"/>
          </a:solidFill>
          <a:latin typeface="Arial" charset="0"/>
        </a:defRPr>
      </a:lvl6pPr>
      <a:lvl7pPr marL="914400" algn="ctr" rtl="0" fontAlgn="base">
        <a:spcBef>
          <a:spcPct val="0"/>
        </a:spcBef>
        <a:spcAft>
          <a:spcPct val="0"/>
        </a:spcAft>
        <a:defRPr sz="4400" b="1">
          <a:solidFill>
            <a:srgbClr val="5C4004"/>
          </a:solidFill>
          <a:latin typeface="Arial" charset="0"/>
        </a:defRPr>
      </a:lvl7pPr>
      <a:lvl8pPr marL="1371600" algn="ctr" rtl="0" fontAlgn="base">
        <a:spcBef>
          <a:spcPct val="0"/>
        </a:spcBef>
        <a:spcAft>
          <a:spcPct val="0"/>
        </a:spcAft>
        <a:defRPr sz="4400" b="1">
          <a:solidFill>
            <a:srgbClr val="5C4004"/>
          </a:solidFill>
          <a:latin typeface="Arial" charset="0"/>
        </a:defRPr>
      </a:lvl8pPr>
      <a:lvl9pPr marL="1828800" algn="ctr" rtl="0" fontAlgn="base">
        <a:spcBef>
          <a:spcPct val="0"/>
        </a:spcBef>
        <a:spcAft>
          <a:spcPct val="0"/>
        </a:spcAft>
        <a:defRPr sz="4400" b="1">
          <a:solidFill>
            <a:srgbClr val="5C4004"/>
          </a:solidFill>
          <a:latin typeface="Arial" charset="0"/>
        </a:defRPr>
      </a:lvl9pPr>
    </p:titleStyle>
    <p:bodyStyle>
      <a:lvl1pPr marL="342900" indent="-342900" algn="l" rtl="0" eaLnBrk="0" fontAlgn="base" hangingPunct="0">
        <a:spcBef>
          <a:spcPct val="20000"/>
        </a:spcBef>
        <a:spcAft>
          <a:spcPct val="0"/>
        </a:spcAft>
        <a:buChar char="•"/>
        <a:defRPr sz="3200" b="1">
          <a:solidFill>
            <a:srgbClr val="5C4004"/>
          </a:solidFill>
          <a:latin typeface="+mn-lt"/>
          <a:ea typeface="+mn-ea"/>
          <a:cs typeface="+mn-cs"/>
        </a:defRPr>
      </a:lvl1pPr>
      <a:lvl2pPr marL="742950" indent="-285750" algn="l" rtl="0" eaLnBrk="0" fontAlgn="base" hangingPunct="0">
        <a:spcBef>
          <a:spcPct val="20000"/>
        </a:spcBef>
        <a:spcAft>
          <a:spcPct val="0"/>
        </a:spcAft>
        <a:buChar char="–"/>
        <a:defRPr sz="2800" b="1">
          <a:solidFill>
            <a:srgbClr val="5C4004"/>
          </a:solidFill>
          <a:latin typeface="+mn-lt"/>
        </a:defRPr>
      </a:lvl2pPr>
      <a:lvl3pPr marL="1143000" indent="-228600" algn="l" rtl="0" eaLnBrk="0" fontAlgn="base" hangingPunct="0">
        <a:spcBef>
          <a:spcPct val="20000"/>
        </a:spcBef>
        <a:spcAft>
          <a:spcPct val="0"/>
        </a:spcAft>
        <a:buChar char="•"/>
        <a:defRPr sz="2400" b="1">
          <a:solidFill>
            <a:srgbClr val="5C4004"/>
          </a:solidFill>
          <a:latin typeface="+mn-lt"/>
        </a:defRPr>
      </a:lvl3pPr>
      <a:lvl4pPr marL="1600200" indent="-228600" algn="l" rtl="0" eaLnBrk="0" fontAlgn="base" hangingPunct="0">
        <a:spcBef>
          <a:spcPct val="20000"/>
        </a:spcBef>
        <a:spcAft>
          <a:spcPct val="0"/>
        </a:spcAft>
        <a:buChar char="–"/>
        <a:defRPr sz="2000" b="1">
          <a:solidFill>
            <a:srgbClr val="5C4004"/>
          </a:solidFill>
          <a:latin typeface="+mn-lt"/>
        </a:defRPr>
      </a:lvl4pPr>
      <a:lvl5pPr marL="2057400" indent="-228600" algn="l" rtl="0" eaLnBrk="0" fontAlgn="base" hangingPunct="0">
        <a:spcBef>
          <a:spcPct val="20000"/>
        </a:spcBef>
        <a:spcAft>
          <a:spcPct val="0"/>
        </a:spcAft>
        <a:buChar char="»"/>
        <a:defRPr sz="2000" b="1">
          <a:solidFill>
            <a:srgbClr val="5C4004"/>
          </a:solidFill>
          <a:latin typeface="+mn-lt"/>
        </a:defRPr>
      </a:lvl5pPr>
      <a:lvl6pPr marL="2514600" indent="-228600" algn="l" rtl="0" fontAlgn="base">
        <a:spcBef>
          <a:spcPct val="20000"/>
        </a:spcBef>
        <a:spcAft>
          <a:spcPct val="0"/>
        </a:spcAft>
        <a:buChar char="»"/>
        <a:defRPr sz="2000" b="1">
          <a:solidFill>
            <a:srgbClr val="5C4004"/>
          </a:solidFill>
          <a:latin typeface="+mn-lt"/>
        </a:defRPr>
      </a:lvl6pPr>
      <a:lvl7pPr marL="2971800" indent="-228600" algn="l" rtl="0" fontAlgn="base">
        <a:spcBef>
          <a:spcPct val="20000"/>
        </a:spcBef>
        <a:spcAft>
          <a:spcPct val="0"/>
        </a:spcAft>
        <a:buChar char="»"/>
        <a:defRPr sz="2000" b="1">
          <a:solidFill>
            <a:srgbClr val="5C4004"/>
          </a:solidFill>
          <a:latin typeface="+mn-lt"/>
        </a:defRPr>
      </a:lvl7pPr>
      <a:lvl8pPr marL="3429000" indent="-228600" algn="l" rtl="0" fontAlgn="base">
        <a:spcBef>
          <a:spcPct val="20000"/>
        </a:spcBef>
        <a:spcAft>
          <a:spcPct val="0"/>
        </a:spcAft>
        <a:buChar char="»"/>
        <a:defRPr sz="2000" b="1">
          <a:solidFill>
            <a:srgbClr val="5C4004"/>
          </a:solidFill>
          <a:latin typeface="+mn-lt"/>
        </a:defRPr>
      </a:lvl8pPr>
      <a:lvl9pPr marL="3886200" indent="-228600" algn="l" rtl="0" fontAlgn="base">
        <a:spcBef>
          <a:spcPct val="20000"/>
        </a:spcBef>
        <a:spcAft>
          <a:spcPct val="0"/>
        </a:spcAft>
        <a:buChar char="»"/>
        <a:defRPr sz="2000" b="1">
          <a:solidFill>
            <a:srgbClr val="5C400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447800" y="2286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1371600" y="1676400"/>
            <a:ext cx="7543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0532" name="Rectangle 4"/>
          <p:cNvSpPr>
            <a:spLocks noGrp="1" noChangeArrowheads="1"/>
          </p:cNvSpPr>
          <p:nvPr>
            <p:ph type="dt" sz="half" idx="2"/>
          </p:nvPr>
        </p:nvSpPr>
        <p:spPr bwMode="auto">
          <a:xfrm>
            <a:off x="1219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DDDDDD"/>
                </a:solidFill>
                <a:effectLst/>
                <a:latin typeface="+mn-lt"/>
              </a:defRPr>
            </a:lvl1pPr>
          </a:lstStyle>
          <a:p>
            <a:pPr>
              <a:defRPr/>
            </a:pPr>
            <a:endParaRPr lang="en-US"/>
          </a:p>
        </p:txBody>
      </p:sp>
      <p:sp>
        <p:nvSpPr>
          <p:cNvPr id="150533" name="Rectangle 5"/>
          <p:cNvSpPr>
            <a:spLocks noGrp="1" noChangeArrowheads="1"/>
          </p:cNvSpPr>
          <p:nvPr>
            <p:ph type="ftr" sz="quarter" idx="3"/>
          </p:nvPr>
        </p:nvSpPr>
        <p:spPr bwMode="auto">
          <a:xfrm>
            <a:off x="36576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DDDDDD"/>
                </a:solidFill>
                <a:effectLst/>
                <a:latin typeface="+mn-lt"/>
              </a:defRPr>
            </a:lvl1pPr>
          </a:lstStyle>
          <a:p>
            <a:pPr>
              <a:defRPr/>
            </a:pPr>
            <a:endParaRPr lang="en-US"/>
          </a:p>
        </p:txBody>
      </p:sp>
      <p:sp>
        <p:nvSpPr>
          <p:cNvPr id="150534" name="Rectangle 6"/>
          <p:cNvSpPr>
            <a:spLocks noGrp="1" noChangeArrowheads="1"/>
          </p:cNvSpPr>
          <p:nvPr>
            <p:ph type="sldNum" sz="quarter" idx="4"/>
          </p:nvPr>
        </p:nvSpPr>
        <p:spPr bwMode="auto">
          <a:xfrm>
            <a:off x="7086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DDDDDD"/>
                </a:solidFill>
                <a:effectLst/>
                <a:latin typeface="+mn-lt"/>
              </a:defRPr>
            </a:lvl1pPr>
          </a:lstStyle>
          <a:p>
            <a:pPr>
              <a:defRPr/>
            </a:pPr>
            <a:fld id="{A3D9836E-5F8D-4042-AEF7-DB56857BDF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8"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ransition>
    <p:blinds dir="vert"/>
  </p:transition>
  <p:txStyles>
    <p:titleStyle>
      <a:lvl1pPr algn="ctr" rtl="0" eaLnBrk="0" fontAlgn="base" hangingPunct="0">
        <a:spcBef>
          <a:spcPct val="0"/>
        </a:spcBef>
        <a:spcAft>
          <a:spcPct val="0"/>
        </a:spcAft>
        <a:defRPr sz="4400">
          <a:solidFill>
            <a:srgbClr val="DDDDDD"/>
          </a:solidFill>
          <a:latin typeface="+mj-lt"/>
          <a:ea typeface="+mj-ea"/>
          <a:cs typeface="+mj-cs"/>
        </a:defRPr>
      </a:lvl1pPr>
      <a:lvl2pPr algn="ctr" rtl="0" eaLnBrk="0" fontAlgn="base" hangingPunct="0">
        <a:spcBef>
          <a:spcPct val="0"/>
        </a:spcBef>
        <a:spcAft>
          <a:spcPct val="0"/>
        </a:spcAft>
        <a:defRPr sz="4400">
          <a:solidFill>
            <a:srgbClr val="DDDDDD"/>
          </a:solidFill>
          <a:latin typeface="Gill Sans MT" pitchFamily="34" charset="0"/>
        </a:defRPr>
      </a:lvl2pPr>
      <a:lvl3pPr algn="ctr" rtl="0" eaLnBrk="0" fontAlgn="base" hangingPunct="0">
        <a:spcBef>
          <a:spcPct val="0"/>
        </a:spcBef>
        <a:spcAft>
          <a:spcPct val="0"/>
        </a:spcAft>
        <a:defRPr sz="4400">
          <a:solidFill>
            <a:srgbClr val="DDDDDD"/>
          </a:solidFill>
          <a:latin typeface="Gill Sans MT" pitchFamily="34" charset="0"/>
        </a:defRPr>
      </a:lvl3pPr>
      <a:lvl4pPr algn="ctr" rtl="0" eaLnBrk="0" fontAlgn="base" hangingPunct="0">
        <a:spcBef>
          <a:spcPct val="0"/>
        </a:spcBef>
        <a:spcAft>
          <a:spcPct val="0"/>
        </a:spcAft>
        <a:defRPr sz="4400">
          <a:solidFill>
            <a:srgbClr val="DDDDDD"/>
          </a:solidFill>
          <a:latin typeface="Gill Sans MT" pitchFamily="34" charset="0"/>
        </a:defRPr>
      </a:lvl4pPr>
      <a:lvl5pPr algn="ctr" rtl="0" eaLnBrk="0" fontAlgn="base" hangingPunct="0">
        <a:spcBef>
          <a:spcPct val="0"/>
        </a:spcBef>
        <a:spcAft>
          <a:spcPct val="0"/>
        </a:spcAft>
        <a:defRPr sz="4400">
          <a:solidFill>
            <a:srgbClr val="DDDDDD"/>
          </a:solidFill>
          <a:latin typeface="Gill Sans MT" pitchFamily="34" charset="0"/>
        </a:defRPr>
      </a:lvl5pPr>
      <a:lvl6pPr marL="457200" algn="ctr" rtl="0" fontAlgn="base">
        <a:spcBef>
          <a:spcPct val="0"/>
        </a:spcBef>
        <a:spcAft>
          <a:spcPct val="0"/>
        </a:spcAft>
        <a:defRPr sz="4400">
          <a:solidFill>
            <a:srgbClr val="DDDDDD"/>
          </a:solidFill>
          <a:latin typeface="Gill Sans MT" pitchFamily="34" charset="0"/>
        </a:defRPr>
      </a:lvl6pPr>
      <a:lvl7pPr marL="914400" algn="ctr" rtl="0" fontAlgn="base">
        <a:spcBef>
          <a:spcPct val="0"/>
        </a:spcBef>
        <a:spcAft>
          <a:spcPct val="0"/>
        </a:spcAft>
        <a:defRPr sz="4400">
          <a:solidFill>
            <a:srgbClr val="DDDDDD"/>
          </a:solidFill>
          <a:latin typeface="Gill Sans MT" pitchFamily="34" charset="0"/>
        </a:defRPr>
      </a:lvl7pPr>
      <a:lvl8pPr marL="1371600" algn="ctr" rtl="0" fontAlgn="base">
        <a:spcBef>
          <a:spcPct val="0"/>
        </a:spcBef>
        <a:spcAft>
          <a:spcPct val="0"/>
        </a:spcAft>
        <a:defRPr sz="4400">
          <a:solidFill>
            <a:srgbClr val="DDDDDD"/>
          </a:solidFill>
          <a:latin typeface="Gill Sans MT" pitchFamily="34" charset="0"/>
        </a:defRPr>
      </a:lvl8pPr>
      <a:lvl9pPr marL="1828800" algn="ctr" rtl="0" fontAlgn="base">
        <a:spcBef>
          <a:spcPct val="0"/>
        </a:spcBef>
        <a:spcAft>
          <a:spcPct val="0"/>
        </a:spcAft>
        <a:defRPr sz="4400">
          <a:solidFill>
            <a:srgbClr val="DDDDDD"/>
          </a:solidFill>
          <a:latin typeface="Gill Sans MT" pitchFamily="34" charset="0"/>
        </a:defRPr>
      </a:lvl9pPr>
    </p:titleStyle>
    <p:bodyStyle>
      <a:lvl1pPr marL="342900" indent="-342900" algn="l" rtl="0" eaLnBrk="0" fontAlgn="base" hangingPunct="0">
        <a:spcBef>
          <a:spcPct val="20000"/>
        </a:spcBef>
        <a:spcAft>
          <a:spcPct val="0"/>
        </a:spcAft>
        <a:buChar char="•"/>
        <a:defRPr sz="3200">
          <a:solidFill>
            <a:srgbClr val="DDDDDD"/>
          </a:solidFill>
          <a:latin typeface="+mn-lt"/>
          <a:ea typeface="+mn-ea"/>
          <a:cs typeface="+mn-cs"/>
        </a:defRPr>
      </a:lvl1pPr>
      <a:lvl2pPr marL="742950" indent="-285750" algn="l" rtl="0" eaLnBrk="0" fontAlgn="base" hangingPunct="0">
        <a:spcBef>
          <a:spcPct val="20000"/>
        </a:spcBef>
        <a:spcAft>
          <a:spcPct val="0"/>
        </a:spcAft>
        <a:buChar char="–"/>
        <a:defRPr sz="2800">
          <a:solidFill>
            <a:srgbClr val="DDDDDD"/>
          </a:solidFill>
          <a:latin typeface="+mn-lt"/>
        </a:defRPr>
      </a:lvl2pPr>
      <a:lvl3pPr marL="1143000" indent="-228600" algn="l" rtl="0" eaLnBrk="0" fontAlgn="base" hangingPunct="0">
        <a:spcBef>
          <a:spcPct val="20000"/>
        </a:spcBef>
        <a:spcAft>
          <a:spcPct val="0"/>
        </a:spcAft>
        <a:buChar char="•"/>
        <a:defRPr sz="2400">
          <a:solidFill>
            <a:srgbClr val="DDDDDD"/>
          </a:solidFill>
          <a:latin typeface="+mn-lt"/>
        </a:defRPr>
      </a:lvl3pPr>
      <a:lvl4pPr marL="1600200" indent="-228600" algn="l" rtl="0" eaLnBrk="0" fontAlgn="base" hangingPunct="0">
        <a:spcBef>
          <a:spcPct val="20000"/>
        </a:spcBef>
        <a:spcAft>
          <a:spcPct val="0"/>
        </a:spcAft>
        <a:buChar char="–"/>
        <a:defRPr sz="2000">
          <a:solidFill>
            <a:srgbClr val="DDDDDD"/>
          </a:solidFill>
          <a:latin typeface="+mn-lt"/>
        </a:defRPr>
      </a:lvl4pPr>
      <a:lvl5pPr marL="2057400" indent="-228600" algn="l" rtl="0" eaLnBrk="0" fontAlgn="base" hangingPunct="0">
        <a:spcBef>
          <a:spcPct val="20000"/>
        </a:spcBef>
        <a:spcAft>
          <a:spcPct val="0"/>
        </a:spcAft>
        <a:buChar char="»"/>
        <a:defRPr sz="2000">
          <a:solidFill>
            <a:srgbClr val="DDDDDD"/>
          </a:solidFill>
          <a:latin typeface="+mn-lt"/>
        </a:defRPr>
      </a:lvl5pPr>
      <a:lvl6pPr marL="2514600" indent="-228600" algn="l" rtl="0" fontAlgn="base">
        <a:spcBef>
          <a:spcPct val="20000"/>
        </a:spcBef>
        <a:spcAft>
          <a:spcPct val="0"/>
        </a:spcAft>
        <a:buChar char="»"/>
        <a:defRPr sz="2000">
          <a:solidFill>
            <a:srgbClr val="DDDDDD"/>
          </a:solidFill>
          <a:latin typeface="+mn-lt"/>
        </a:defRPr>
      </a:lvl6pPr>
      <a:lvl7pPr marL="2971800" indent="-228600" algn="l" rtl="0" fontAlgn="base">
        <a:spcBef>
          <a:spcPct val="20000"/>
        </a:spcBef>
        <a:spcAft>
          <a:spcPct val="0"/>
        </a:spcAft>
        <a:buChar char="»"/>
        <a:defRPr sz="2000">
          <a:solidFill>
            <a:srgbClr val="DDDDDD"/>
          </a:solidFill>
          <a:latin typeface="+mn-lt"/>
        </a:defRPr>
      </a:lvl7pPr>
      <a:lvl8pPr marL="3429000" indent="-228600" algn="l" rtl="0" fontAlgn="base">
        <a:spcBef>
          <a:spcPct val="20000"/>
        </a:spcBef>
        <a:spcAft>
          <a:spcPct val="0"/>
        </a:spcAft>
        <a:buChar char="»"/>
        <a:defRPr sz="2000">
          <a:solidFill>
            <a:srgbClr val="DDDDDD"/>
          </a:solidFill>
          <a:latin typeface="+mn-lt"/>
        </a:defRPr>
      </a:lvl8pPr>
      <a:lvl9pPr marL="3886200" indent="-228600" algn="l" rtl="0" fontAlgn="base">
        <a:spcBef>
          <a:spcPct val="20000"/>
        </a:spcBef>
        <a:spcAft>
          <a:spcPct val="0"/>
        </a:spcAft>
        <a:buChar char="»"/>
        <a:defRPr sz="2000">
          <a:solidFill>
            <a:srgbClr val="DDDDD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FF"/>
            </a:gs>
            <a:gs pos="100000">
              <a:srgbClr val="FFFFCC"/>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51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effectLst/>
              </a:defRPr>
            </a:lvl1pPr>
          </a:lstStyle>
          <a:p>
            <a:pPr>
              <a:defRPr/>
            </a:pPr>
            <a:endParaRPr lang="en-US"/>
          </a:p>
        </p:txBody>
      </p:sp>
      <p:sp>
        <p:nvSpPr>
          <p:cNvPr id="1751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ffectLst/>
              </a:defRPr>
            </a:lvl1pPr>
          </a:lstStyle>
          <a:p>
            <a:pPr>
              <a:defRPr/>
            </a:pPr>
            <a:endParaRPr lang="en-US"/>
          </a:p>
        </p:txBody>
      </p:sp>
      <p:sp>
        <p:nvSpPr>
          <p:cNvPr id="1751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ffectLst/>
              </a:defRPr>
            </a:lvl1pPr>
          </a:lstStyle>
          <a:p>
            <a:pPr>
              <a:defRPr/>
            </a:pPr>
            <a:fld id="{38834859-0A1D-40D3-93B5-5DD1279C92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ransition>
    <p:strips dir="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533400"/>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2514600"/>
            <a:ext cx="77724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6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D9E1E8"/>
                </a:solidFill>
                <a:effectLst/>
                <a:latin typeface="+mn-lt"/>
              </a:defRPr>
            </a:lvl1pPr>
          </a:lstStyle>
          <a:p>
            <a:pPr>
              <a:defRPr/>
            </a:pPr>
            <a:endParaRPr lang="en-US"/>
          </a:p>
        </p:txBody>
      </p:sp>
      <p:sp>
        <p:nvSpPr>
          <p:cNvPr id="3276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D9E1E8"/>
                </a:solidFill>
                <a:effectLst/>
                <a:latin typeface="+mn-lt"/>
              </a:defRPr>
            </a:lvl1pPr>
          </a:lstStyle>
          <a:p>
            <a:pPr>
              <a:defRPr/>
            </a:pPr>
            <a:endParaRPr lang="en-US"/>
          </a:p>
        </p:txBody>
      </p:sp>
      <p:sp>
        <p:nvSpPr>
          <p:cNvPr id="3276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D9E1E8"/>
                </a:solidFill>
                <a:effectLst/>
                <a:latin typeface="+mn-lt"/>
              </a:defRPr>
            </a:lvl1pPr>
          </a:lstStyle>
          <a:p>
            <a:pPr>
              <a:defRPr/>
            </a:pPr>
            <a:fld id="{14D638FE-04AF-45FF-8730-76CE22B6FEC0}" type="slidenum">
              <a:rPr lang="en-US"/>
              <a:pPr>
                <a:defRPr/>
              </a:pPr>
              <a:t>‹#›</a:t>
            </a:fld>
            <a:endParaRPr lang="en-US"/>
          </a:p>
        </p:txBody>
      </p:sp>
      <p:sp>
        <p:nvSpPr>
          <p:cNvPr id="5127"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p:spPr>
        <p:txBody>
          <a:bodyPr wrap="none" anchor="ctr"/>
          <a:lstStyle/>
          <a:p>
            <a:pPr algn="ctr"/>
            <a:endParaRPr lang="en-US">
              <a:solidFill>
                <a:srgbClr val="D9E1E8"/>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979"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xStyles>
    <p:titleStyle>
      <a:lvl1pPr algn="ctr" rtl="0" eaLnBrk="0" fontAlgn="base" hangingPunct="0">
        <a:spcBef>
          <a:spcPct val="0"/>
        </a:spcBef>
        <a:spcAft>
          <a:spcPct val="0"/>
        </a:spcAft>
        <a:defRPr sz="4400">
          <a:solidFill>
            <a:srgbClr val="D9E1E8"/>
          </a:solidFill>
          <a:latin typeface="+mj-lt"/>
          <a:ea typeface="+mj-ea"/>
          <a:cs typeface="+mj-cs"/>
        </a:defRPr>
      </a:lvl1pPr>
      <a:lvl2pPr algn="ctr" rtl="0" eaLnBrk="0" fontAlgn="base" hangingPunct="0">
        <a:spcBef>
          <a:spcPct val="0"/>
        </a:spcBef>
        <a:spcAft>
          <a:spcPct val="0"/>
        </a:spcAft>
        <a:defRPr sz="4400">
          <a:solidFill>
            <a:srgbClr val="D9E1E8"/>
          </a:solidFill>
          <a:latin typeface="Arial" charset="0"/>
        </a:defRPr>
      </a:lvl2pPr>
      <a:lvl3pPr algn="ctr" rtl="0" eaLnBrk="0" fontAlgn="base" hangingPunct="0">
        <a:spcBef>
          <a:spcPct val="0"/>
        </a:spcBef>
        <a:spcAft>
          <a:spcPct val="0"/>
        </a:spcAft>
        <a:defRPr sz="4400">
          <a:solidFill>
            <a:srgbClr val="D9E1E8"/>
          </a:solidFill>
          <a:latin typeface="Arial" charset="0"/>
        </a:defRPr>
      </a:lvl3pPr>
      <a:lvl4pPr algn="ctr" rtl="0" eaLnBrk="0" fontAlgn="base" hangingPunct="0">
        <a:spcBef>
          <a:spcPct val="0"/>
        </a:spcBef>
        <a:spcAft>
          <a:spcPct val="0"/>
        </a:spcAft>
        <a:defRPr sz="4400">
          <a:solidFill>
            <a:srgbClr val="D9E1E8"/>
          </a:solidFill>
          <a:latin typeface="Arial" charset="0"/>
        </a:defRPr>
      </a:lvl4pPr>
      <a:lvl5pPr algn="ctr" rtl="0" eaLnBrk="0" fontAlgn="base" hangingPunct="0">
        <a:spcBef>
          <a:spcPct val="0"/>
        </a:spcBef>
        <a:spcAft>
          <a:spcPct val="0"/>
        </a:spcAft>
        <a:defRPr sz="4400">
          <a:solidFill>
            <a:srgbClr val="D9E1E8"/>
          </a:solidFill>
          <a:latin typeface="Arial" charset="0"/>
        </a:defRPr>
      </a:lvl5pPr>
      <a:lvl6pPr marL="457200" algn="ctr" rtl="0" fontAlgn="base">
        <a:spcBef>
          <a:spcPct val="0"/>
        </a:spcBef>
        <a:spcAft>
          <a:spcPct val="0"/>
        </a:spcAft>
        <a:defRPr sz="4400">
          <a:solidFill>
            <a:srgbClr val="D9E1E8"/>
          </a:solidFill>
          <a:latin typeface="Arial" charset="0"/>
        </a:defRPr>
      </a:lvl6pPr>
      <a:lvl7pPr marL="914400" algn="ctr" rtl="0" fontAlgn="base">
        <a:spcBef>
          <a:spcPct val="0"/>
        </a:spcBef>
        <a:spcAft>
          <a:spcPct val="0"/>
        </a:spcAft>
        <a:defRPr sz="4400">
          <a:solidFill>
            <a:srgbClr val="D9E1E8"/>
          </a:solidFill>
          <a:latin typeface="Arial" charset="0"/>
        </a:defRPr>
      </a:lvl7pPr>
      <a:lvl8pPr marL="1371600" algn="ctr" rtl="0" fontAlgn="base">
        <a:spcBef>
          <a:spcPct val="0"/>
        </a:spcBef>
        <a:spcAft>
          <a:spcPct val="0"/>
        </a:spcAft>
        <a:defRPr sz="4400">
          <a:solidFill>
            <a:srgbClr val="D9E1E8"/>
          </a:solidFill>
          <a:latin typeface="Arial" charset="0"/>
        </a:defRPr>
      </a:lvl8pPr>
      <a:lvl9pPr marL="1828800" algn="ctr" rtl="0" fontAlgn="base">
        <a:spcBef>
          <a:spcPct val="0"/>
        </a:spcBef>
        <a:spcAft>
          <a:spcPct val="0"/>
        </a:spcAft>
        <a:defRPr sz="4400">
          <a:solidFill>
            <a:srgbClr val="D9E1E8"/>
          </a:solidFill>
          <a:latin typeface="Arial" charset="0"/>
        </a:defRPr>
      </a:lvl9pPr>
    </p:titleStyle>
    <p:bodyStyle>
      <a:lvl1pPr marL="342900" indent="-342900" algn="l" rtl="0" eaLnBrk="0" fontAlgn="base" hangingPunct="0">
        <a:spcBef>
          <a:spcPct val="20000"/>
        </a:spcBef>
        <a:spcAft>
          <a:spcPct val="0"/>
        </a:spcAft>
        <a:buChar char="•"/>
        <a:defRPr sz="3200">
          <a:solidFill>
            <a:srgbClr val="D9E1E8"/>
          </a:solidFill>
          <a:latin typeface="+mn-lt"/>
          <a:ea typeface="+mn-ea"/>
          <a:cs typeface="+mn-cs"/>
        </a:defRPr>
      </a:lvl1pPr>
      <a:lvl2pPr marL="742950" indent="-285750" algn="l" rtl="0" eaLnBrk="0" fontAlgn="base" hangingPunct="0">
        <a:spcBef>
          <a:spcPct val="20000"/>
        </a:spcBef>
        <a:spcAft>
          <a:spcPct val="0"/>
        </a:spcAft>
        <a:buChar char="–"/>
        <a:defRPr sz="2800">
          <a:solidFill>
            <a:srgbClr val="D9E1E8"/>
          </a:solidFill>
          <a:latin typeface="+mn-lt"/>
        </a:defRPr>
      </a:lvl2pPr>
      <a:lvl3pPr marL="1143000" indent="-228600" algn="l" rtl="0" eaLnBrk="0" fontAlgn="base" hangingPunct="0">
        <a:spcBef>
          <a:spcPct val="20000"/>
        </a:spcBef>
        <a:spcAft>
          <a:spcPct val="0"/>
        </a:spcAft>
        <a:buChar char="•"/>
        <a:defRPr sz="2400">
          <a:solidFill>
            <a:srgbClr val="D9E1E8"/>
          </a:solidFill>
          <a:latin typeface="+mn-lt"/>
        </a:defRPr>
      </a:lvl3pPr>
      <a:lvl4pPr marL="1600200" indent="-228600" algn="l" rtl="0" eaLnBrk="0" fontAlgn="base" hangingPunct="0">
        <a:spcBef>
          <a:spcPct val="20000"/>
        </a:spcBef>
        <a:spcAft>
          <a:spcPct val="0"/>
        </a:spcAft>
        <a:buChar char="–"/>
        <a:defRPr sz="2000">
          <a:solidFill>
            <a:srgbClr val="D9E1E8"/>
          </a:solidFill>
          <a:latin typeface="+mn-lt"/>
        </a:defRPr>
      </a:lvl4pPr>
      <a:lvl5pPr marL="2057400" indent="-228600" algn="l" rtl="0" eaLnBrk="0" fontAlgn="base" hangingPunct="0">
        <a:spcBef>
          <a:spcPct val="20000"/>
        </a:spcBef>
        <a:spcAft>
          <a:spcPct val="0"/>
        </a:spcAft>
        <a:buChar char="»"/>
        <a:defRPr sz="2000">
          <a:solidFill>
            <a:srgbClr val="D9E1E8"/>
          </a:solidFill>
          <a:latin typeface="+mn-lt"/>
        </a:defRPr>
      </a:lvl5pPr>
      <a:lvl6pPr marL="2514600" indent="-228600" algn="l" rtl="0" fontAlgn="base">
        <a:spcBef>
          <a:spcPct val="20000"/>
        </a:spcBef>
        <a:spcAft>
          <a:spcPct val="0"/>
        </a:spcAft>
        <a:buChar char="»"/>
        <a:defRPr sz="2000">
          <a:solidFill>
            <a:srgbClr val="D9E1E8"/>
          </a:solidFill>
          <a:latin typeface="+mn-lt"/>
        </a:defRPr>
      </a:lvl6pPr>
      <a:lvl7pPr marL="2971800" indent="-228600" algn="l" rtl="0" fontAlgn="base">
        <a:spcBef>
          <a:spcPct val="20000"/>
        </a:spcBef>
        <a:spcAft>
          <a:spcPct val="0"/>
        </a:spcAft>
        <a:buChar char="»"/>
        <a:defRPr sz="2000">
          <a:solidFill>
            <a:srgbClr val="D9E1E8"/>
          </a:solidFill>
          <a:latin typeface="+mn-lt"/>
        </a:defRPr>
      </a:lvl7pPr>
      <a:lvl8pPr marL="3429000" indent="-228600" algn="l" rtl="0" fontAlgn="base">
        <a:spcBef>
          <a:spcPct val="20000"/>
        </a:spcBef>
        <a:spcAft>
          <a:spcPct val="0"/>
        </a:spcAft>
        <a:buChar char="»"/>
        <a:defRPr sz="2000">
          <a:solidFill>
            <a:srgbClr val="D9E1E8"/>
          </a:solidFill>
          <a:latin typeface="+mn-lt"/>
        </a:defRPr>
      </a:lvl8pPr>
      <a:lvl9pPr marL="3886200" indent="-228600" algn="l" rtl="0" fontAlgn="base">
        <a:spcBef>
          <a:spcPct val="20000"/>
        </a:spcBef>
        <a:spcAft>
          <a:spcPct val="0"/>
        </a:spcAft>
        <a:buChar char="»"/>
        <a:defRPr sz="2000">
          <a:solidFill>
            <a:srgbClr val="D9E1E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6.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6.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slide" Target="slide6.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WordArt 2"/>
          <p:cNvSpPr>
            <a:spLocks noChangeArrowheads="1" noChangeShapeType="1" noTextEdit="1"/>
          </p:cNvSpPr>
          <p:nvPr/>
        </p:nvSpPr>
        <p:spPr bwMode="auto">
          <a:xfrm>
            <a:off x="838200" y="990600"/>
            <a:ext cx="7543800" cy="4724400"/>
          </a:xfrm>
          <a:prstGeom prst="rect">
            <a:avLst/>
          </a:prstGeom>
        </p:spPr>
        <p:style>
          <a:lnRef idx="2">
            <a:schemeClr val="accent2"/>
          </a:lnRef>
          <a:fillRef idx="1">
            <a:schemeClr val="lt1"/>
          </a:fillRef>
          <a:effectRef idx="0">
            <a:schemeClr val="accent2"/>
          </a:effectRef>
          <a:fontRef idx="minor">
            <a:schemeClr val="dk1"/>
          </a:fontRef>
        </p:style>
        <p:txBody>
          <a:bodyPr wrap="none" fromWordArt="1">
            <a:prstTxWarp prst="textCanUp">
              <a:avLst>
                <a:gd name="adj" fmla="val 85713"/>
              </a:avLst>
            </a:prstTxWarp>
          </a:bodyPr>
          <a:lstStyle/>
          <a:p>
            <a:pPr algn="ctr"/>
            <a:endParaRPr lang="en-US" sz="5400" kern="10" spc="1081" dirty="0">
              <a:ln w="19050">
                <a:solidFill>
                  <a:schemeClr val="tx1"/>
                </a:solidFill>
                <a:round/>
                <a:headEnd type="none" w="sm" len="sm"/>
                <a:tailEnd type="none" w="sm" len="sm"/>
              </a:ln>
              <a:solidFill>
                <a:schemeClr val="bg1"/>
              </a:solidFill>
              <a:effectLst>
                <a:outerShdw dist="45791" dir="3378596" algn="ctr" rotWithShape="0">
                  <a:srgbClr val="FFFF66">
                    <a:alpha val="79999"/>
                  </a:srgbClr>
                </a:outerShdw>
              </a:effectLst>
              <a:latin typeface="Impact"/>
            </a:endParaRPr>
          </a:p>
        </p:txBody>
      </p:sp>
      <p:sp>
        <p:nvSpPr>
          <p:cNvPr id="3" name="TextBox 2"/>
          <p:cNvSpPr txBox="1"/>
          <p:nvPr/>
        </p:nvSpPr>
        <p:spPr>
          <a:xfrm>
            <a:off x="2590800" y="1066800"/>
            <a:ext cx="4114800" cy="461665"/>
          </a:xfrm>
          <a:prstGeom prst="rect">
            <a:avLst/>
          </a:prstGeom>
          <a:noFill/>
        </p:spPr>
        <p:txBody>
          <a:bodyPr wrap="square" rtlCol="0">
            <a:spAutoFit/>
          </a:bodyPr>
          <a:lstStyle/>
          <a:p>
            <a:r>
              <a:rPr lang="en-US" b="1" dirty="0" smtClean="0"/>
              <a:t>An Age </a:t>
            </a:r>
            <a:r>
              <a:rPr lang="en-US" b="1" smtClean="0"/>
              <a:t>of Reform, 1820–1860</a:t>
            </a:r>
            <a:endParaRPr lang="en-US" dirty="0"/>
          </a:p>
        </p:txBody>
      </p:sp>
      <p:pic>
        <p:nvPicPr>
          <p:cNvPr id="5" name="Picture 4" descr="cult of domesticity_.jpg"/>
          <p:cNvPicPr>
            <a:picLocks noChangeAspect="1"/>
          </p:cNvPicPr>
          <p:nvPr/>
        </p:nvPicPr>
        <p:blipFill>
          <a:blip r:embed="rId2" cstate="print"/>
          <a:stretch>
            <a:fillRect/>
          </a:stretch>
        </p:blipFill>
        <p:spPr>
          <a:xfrm>
            <a:off x="1524000" y="4267200"/>
            <a:ext cx="6477000" cy="2143125"/>
          </a:xfrm>
          <a:prstGeom prst="rect">
            <a:avLst/>
          </a:prstGeom>
        </p:spPr>
      </p:pic>
      <p:pic>
        <p:nvPicPr>
          <p:cNvPr id="9220" name="Picture 4" descr="http://t0.gstatic.com/images?q=tbn:ANd9GcQ66WSV4GM0CcaHJeyRfCtr9LHAwijYdiNjq5mzxR48NQ5VjI9NjA"/>
          <p:cNvPicPr>
            <a:picLocks noChangeAspect="1" noChangeArrowheads="1"/>
          </p:cNvPicPr>
          <p:nvPr/>
        </p:nvPicPr>
        <p:blipFill>
          <a:blip r:embed="rId3" cstate="print"/>
          <a:srcRect/>
          <a:stretch>
            <a:fillRect/>
          </a:stretch>
        </p:blipFill>
        <p:spPr bwMode="auto">
          <a:xfrm>
            <a:off x="381000" y="2362200"/>
            <a:ext cx="2600325" cy="1762126"/>
          </a:xfrm>
          <a:prstGeom prst="rect">
            <a:avLst/>
          </a:prstGeom>
          <a:noFill/>
        </p:spPr>
      </p:pic>
      <p:pic>
        <p:nvPicPr>
          <p:cNvPr id="9222" name="Picture 6" descr="http://t3.gstatic.com/images?q=tbn:ANd9GcSKL3P0gYwy0NaZEpZXKif0zr-9u-VtpSGqLmY2o9lWWtxwWyNgCw"/>
          <p:cNvPicPr>
            <a:picLocks noChangeAspect="1" noChangeArrowheads="1"/>
          </p:cNvPicPr>
          <p:nvPr/>
        </p:nvPicPr>
        <p:blipFill>
          <a:blip r:embed="rId4" cstate="print"/>
          <a:srcRect/>
          <a:stretch>
            <a:fillRect/>
          </a:stretch>
        </p:blipFill>
        <p:spPr bwMode="auto">
          <a:xfrm>
            <a:off x="6400800" y="2971800"/>
            <a:ext cx="2133600" cy="1371601"/>
          </a:xfrm>
          <a:prstGeom prst="rect">
            <a:avLst/>
          </a:prstGeom>
          <a:noFill/>
        </p:spPr>
      </p:pic>
      <p:pic>
        <p:nvPicPr>
          <p:cNvPr id="8" name="Picture 7" descr="USAantislavery.jpg"/>
          <p:cNvPicPr>
            <a:picLocks noChangeAspect="1"/>
          </p:cNvPicPr>
          <p:nvPr/>
        </p:nvPicPr>
        <p:blipFill>
          <a:blip r:embed="rId5" cstate="print"/>
          <a:stretch>
            <a:fillRect/>
          </a:stretch>
        </p:blipFill>
        <p:spPr>
          <a:xfrm>
            <a:off x="3124200" y="1752600"/>
            <a:ext cx="3203982" cy="217461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29730"/>
                                        </p:tgtEl>
                                        <p:attrNameLst>
                                          <p:attrName>style.visibility</p:attrName>
                                        </p:attrNameLst>
                                      </p:cBhvr>
                                      <p:to>
                                        <p:strVal val="visible"/>
                                      </p:to>
                                    </p:set>
                                    <p:anim calcmode="lin" valueType="num">
                                      <p:cBhvr>
                                        <p:cTn id="7" dur="500" fill="hold"/>
                                        <p:tgtEl>
                                          <p:spTgt spid="329730"/>
                                        </p:tgtEl>
                                        <p:attrNameLst>
                                          <p:attrName>ppt_w</p:attrName>
                                        </p:attrNameLst>
                                      </p:cBhvr>
                                      <p:tavLst>
                                        <p:tav tm="0">
                                          <p:val>
                                            <p:fltVal val="0"/>
                                          </p:val>
                                        </p:tav>
                                        <p:tav tm="100000">
                                          <p:val>
                                            <p:strVal val="#ppt_w"/>
                                          </p:val>
                                        </p:tav>
                                      </p:tavLst>
                                    </p:anim>
                                    <p:anim calcmode="lin" valueType="num">
                                      <p:cBhvr>
                                        <p:cTn id="8" dur="500" fill="hold"/>
                                        <p:tgtEl>
                                          <p:spTgt spid="3297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0"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76200"/>
            <a:ext cx="8458200" cy="1066800"/>
          </a:xfrm>
          <a:effectLst>
            <a:outerShdw dist="35921" dir="2700000" algn="ctr" rotWithShape="0">
              <a:schemeClr val="bg1"/>
            </a:outerShdw>
          </a:effectLst>
        </p:spPr>
        <p:txBody>
          <a:bodyPr/>
          <a:lstStyle/>
          <a:p>
            <a:pPr eaLnBrk="1" hangingPunct="1"/>
            <a:r>
              <a:rPr lang="en-US" sz="2400" u="sng" dirty="0" smtClean="0">
                <a:solidFill>
                  <a:srgbClr val="2E1700"/>
                </a:solidFill>
              </a:rPr>
              <a:t>Mormons</a:t>
            </a:r>
          </a:p>
        </p:txBody>
      </p:sp>
      <p:sp>
        <p:nvSpPr>
          <p:cNvPr id="19459" name="Rectangle 3"/>
          <p:cNvSpPr>
            <a:spLocks noGrp="1" noChangeArrowheads="1"/>
          </p:cNvSpPr>
          <p:nvPr>
            <p:ph type="body" idx="1"/>
          </p:nvPr>
        </p:nvSpPr>
        <p:spPr>
          <a:xfrm>
            <a:off x="838200" y="1219200"/>
            <a:ext cx="8001000" cy="4876800"/>
          </a:xfrm>
        </p:spPr>
        <p:txBody>
          <a:bodyPr/>
          <a:lstStyle/>
          <a:p>
            <a:pPr eaLnBrk="1" hangingPunct="1">
              <a:lnSpc>
                <a:spcPct val="90000"/>
              </a:lnSpc>
              <a:spcBef>
                <a:spcPct val="40000"/>
              </a:spcBef>
            </a:pPr>
            <a:r>
              <a:rPr lang="en-US" sz="2800" dirty="0" smtClean="0">
                <a:solidFill>
                  <a:srgbClr val="2E1700"/>
                </a:solidFill>
                <a:cs typeface="Times New Roman" pitchFamily="18" charset="0"/>
              </a:rPr>
              <a:t>Mormon culture upheld the middle-class values of hard work, and self-control</a:t>
            </a:r>
          </a:p>
          <a:p>
            <a:pPr eaLnBrk="1" hangingPunct="1">
              <a:lnSpc>
                <a:spcPct val="90000"/>
              </a:lnSpc>
              <a:spcBef>
                <a:spcPct val="40000"/>
              </a:spcBef>
            </a:pPr>
            <a:r>
              <a:rPr lang="en-US" sz="2800" dirty="0" smtClean="0">
                <a:solidFill>
                  <a:srgbClr val="2E1700"/>
                </a:solidFill>
                <a:cs typeface="Times New Roman" pitchFamily="18" charset="0"/>
              </a:rPr>
              <a:t>He tried to create a </a:t>
            </a:r>
            <a:r>
              <a:rPr lang="en-US" altLang="en-US" sz="2800" dirty="0" smtClean="0">
                <a:solidFill>
                  <a:srgbClr val="2E1700"/>
                </a:solidFill>
              </a:rPr>
              <a:t>City of Zion: Kirkland, Ohio, Independence</a:t>
            </a:r>
            <a:r>
              <a:rPr lang="en-US" altLang="en-US" sz="2800" dirty="0" smtClean="0">
                <a:solidFill>
                  <a:srgbClr val="2E1700"/>
                </a:solidFill>
                <a:cs typeface="Times New Roman" pitchFamily="18" charset="0"/>
              </a:rPr>
              <a:t>, </a:t>
            </a:r>
            <a:r>
              <a:rPr lang="en-US" sz="2800" dirty="0" smtClean="0">
                <a:solidFill>
                  <a:srgbClr val="2E1700"/>
                </a:solidFill>
                <a:cs typeface="Times New Roman" pitchFamily="18" charset="0"/>
              </a:rPr>
              <a:t>Missouri, then to Nauvoo, Illinois. </a:t>
            </a:r>
          </a:p>
          <a:p>
            <a:pPr eaLnBrk="1" hangingPunct="1">
              <a:lnSpc>
                <a:spcPct val="90000"/>
              </a:lnSpc>
              <a:spcBef>
                <a:spcPct val="40000"/>
              </a:spcBef>
            </a:pPr>
            <a:r>
              <a:rPr lang="en-US" sz="2800" dirty="0" smtClean="0">
                <a:solidFill>
                  <a:srgbClr val="2E1700"/>
                </a:solidFill>
                <a:cs typeface="Times New Roman" pitchFamily="18" charset="0"/>
              </a:rPr>
              <a:t>His unorthodox teachings led to persecution and mob violence.</a:t>
            </a:r>
          </a:p>
          <a:p>
            <a:pPr eaLnBrk="1" hangingPunct="1">
              <a:lnSpc>
                <a:spcPct val="90000"/>
              </a:lnSpc>
              <a:spcBef>
                <a:spcPct val="40000"/>
              </a:spcBef>
            </a:pPr>
            <a:r>
              <a:rPr lang="en-US" sz="2800" dirty="0" smtClean="0">
                <a:solidFill>
                  <a:srgbClr val="2E1700"/>
                </a:solidFill>
                <a:cs typeface="Times New Roman" pitchFamily="18" charset="0"/>
              </a:rPr>
              <a:t>Smith was murdered in 1844 by an anti-Mormon mob in Carthage, Illinois.</a:t>
            </a:r>
          </a:p>
          <a:p>
            <a:pPr eaLnBrk="1" hangingPunct="1">
              <a:lnSpc>
                <a:spcPct val="90000"/>
              </a:lnSpc>
              <a:spcBef>
                <a:spcPct val="40000"/>
              </a:spcBef>
            </a:pPr>
            <a:r>
              <a:rPr lang="en-US" sz="2800" dirty="0" smtClean="0">
                <a:solidFill>
                  <a:srgbClr val="2E1700"/>
                </a:solidFill>
                <a:cs typeface="Times New Roman" pitchFamily="18" charset="0"/>
              </a:rPr>
              <a:t>Church in conflict</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down)">
                                      <p:cBhvr>
                                        <p:cTn id="7" dur="580">
                                          <p:stCondLst>
                                            <p:cond delay="0"/>
                                          </p:stCondLst>
                                        </p:cTn>
                                        <p:tgtEl>
                                          <p:spTgt spid="19459">
                                            <p:txEl>
                                              <p:pRg st="0" end="0"/>
                                            </p:txEl>
                                          </p:spTgt>
                                        </p:tgtEl>
                                      </p:cBhvr>
                                    </p:animEffect>
                                    <p:anim calcmode="lin" valueType="num">
                                      <p:cBhvr>
                                        <p:cTn id="8" dur="1822" tmFilter="0,0; 0.14,0.36; 0.43,0.73; 0.71,0.91; 1.0,1.0">
                                          <p:stCondLst>
                                            <p:cond delay="0"/>
                                          </p:stCondLst>
                                        </p:cTn>
                                        <p:tgtEl>
                                          <p:spTgt spid="1945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5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5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5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5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59">
                                            <p:txEl>
                                              <p:pRg st="0" end="0"/>
                                            </p:txEl>
                                          </p:spTgt>
                                        </p:tgtEl>
                                      </p:cBhvr>
                                      <p:to x="100000" y="60000"/>
                                    </p:animScale>
                                    <p:animScale>
                                      <p:cBhvr>
                                        <p:cTn id="14" dur="166" decel="50000">
                                          <p:stCondLst>
                                            <p:cond delay="676"/>
                                          </p:stCondLst>
                                        </p:cTn>
                                        <p:tgtEl>
                                          <p:spTgt spid="19459">
                                            <p:txEl>
                                              <p:pRg st="0" end="0"/>
                                            </p:txEl>
                                          </p:spTgt>
                                        </p:tgtEl>
                                      </p:cBhvr>
                                      <p:to x="100000" y="100000"/>
                                    </p:animScale>
                                    <p:animScale>
                                      <p:cBhvr>
                                        <p:cTn id="15" dur="26">
                                          <p:stCondLst>
                                            <p:cond delay="1312"/>
                                          </p:stCondLst>
                                        </p:cTn>
                                        <p:tgtEl>
                                          <p:spTgt spid="19459">
                                            <p:txEl>
                                              <p:pRg st="0" end="0"/>
                                            </p:txEl>
                                          </p:spTgt>
                                        </p:tgtEl>
                                      </p:cBhvr>
                                      <p:to x="100000" y="80000"/>
                                    </p:animScale>
                                    <p:animScale>
                                      <p:cBhvr>
                                        <p:cTn id="16" dur="166" decel="50000">
                                          <p:stCondLst>
                                            <p:cond delay="1338"/>
                                          </p:stCondLst>
                                        </p:cTn>
                                        <p:tgtEl>
                                          <p:spTgt spid="19459">
                                            <p:txEl>
                                              <p:pRg st="0" end="0"/>
                                            </p:txEl>
                                          </p:spTgt>
                                        </p:tgtEl>
                                      </p:cBhvr>
                                      <p:to x="100000" y="100000"/>
                                    </p:animScale>
                                    <p:animScale>
                                      <p:cBhvr>
                                        <p:cTn id="17" dur="26">
                                          <p:stCondLst>
                                            <p:cond delay="1642"/>
                                          </p:stCondLst>
                                        </p:cTn>
                                        <p:tgtEl>
                                          <p:spTgt spid="19459">
                                            <p:txEl>
                                              <p:pRg st="0" end="0"/>
                                            </p:txEl>
                                          </p:spTgt>
                                        </p:tgtEl>
                                      </p:cBhvr>
                                      <p:to x="100000" y="90000"/>
                                    </p:animScale>
                                    <p:animScale>
                                      <p:cBhvr>
                                        <p:cTn id="18" dur="166" decel="50000">
                                          <p:stCondLst>
                                            <p:cond delay="1668"/>
                                          </p:stCondLst>
                                        </p:cTn>
                                        <p:tgtEl>
                                          <p:spTgt spid="19459">
                                            <p:txEl>
                                              <p:pRg st="0" end="0"/>
                                            </p:txEl>
                                          </p:spTgt>
                                        </p:tgtEl>
                                      </p:cBhvr>
                                      <p:to x="100000" y="100000"/>
                                    </p:animScale>
                                    <p:animScale>
                                      <p:cBhvr>
                                        <p:cTn id="19" dur="26">
                                          <p:stCondLst>
                                            <p:cond delay="1808"/>
                                          </p:stCondLst>
                                        </p:cTn>
                                        <p:tgtEl>
                                          <p:spTgt spid="19459">
                                            <p:txEl>
                                              <p:pRg st="0" end="0"/>
                                            </p:txEl>
                                          </p:spTgt>
                                        </p:tgtEl>
                                      </p:cBhvr>
                                      <p:to x="100000" y="95000"/>
                                    </p:animScale>
                                    <p:animScale>
                                      <p:cBhvr>
                                        <p:cTn id="20" dur="166" decel="50000">
                                          <p:stCondLst>
                                            <p:cond delay="1834"/>
                                          </p:stCondLst>
                                        </p:cTn>
                                        <p:tgtEl>
                                          <p:spTgt spid="19459">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19459">
                                            <p:txEl>
                                              <p:pRg st="1" end="1"/>
                                            </p:txEl>
                                          </p:spTgt>
                                        </p:tgtEl>
                                        <p:attrNameLst>
                                          <p:attrName>style.visibility</p:attrName>
                                        </p:attrNameLst>
                                      </p:cBhvr>
                                      <p:to>
                                        <p:strVal val="visible"/>
                                      </p:to>
                                    </p:set>
                                    <p:animEffect transition="in" filter="wipe(down)">
                                      <p:cBhvr>
                                        <p:cTn id="25" dur="580">
                                          <p:stCondLst>
                                            <p:cond delay="0"/>
                                          </p:stCondLst>
                                        </p:cTn>
                                        <p:tgtEl>
                                          <p:spTgt spid="19459">
                                            <p:txEl>
                                              <p:pRg st="1" end="1"/>
                                            </p:txEl>
                                          </p:spTgt>
                                        </p:tgtEl>
                                      </p:cBhvr>
                                    </p:animEffect>
                                    <p:anim calcmode="lin" valueType="num">
                                      <p:cBhvr>
                                        <p:cTn id="26" dur="1822" tmFilter="0,0; 0.14,0.36; 0.43,0.73; 0.71,0.91; 1.0,1.0">
                                          <p:stCondLst>
                                            <p:cond delay="0"/>
                                          </p:stCondLst>
                                        </p:cTn>
                                        <p:tgtEl>
                                          <p:spTgt spid="19459">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9459">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9459">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9459">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9459">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9459">
                                            <p:txEl>
                                              <p:pRg st="1" end="1"/>
                                            </p:txEl>
                                          </p:spTgt>
                                        </p:tgtEl>
                                      </p:cBhvr>
                                      <p:to x="100000" y="60000"/>
                                    </p:animScale>
                                    <p:animScale>
                                      <p:cBhvr>
                                        <p:cTn id="32" dur="166" decel="50000">
                                          <p:stCondLst>
                                            <p:cond delay="676"/>
                                          </p:stCondLst>
                                        </p:cTn>
                                        <p:tgtEl>
                                          <p:spTgt spid="19459">
                                            <p:txEl>
                                              <p:pRg st="1" end="1"/>
                                            </p:txEl>
                                          </p:spTgt>
                                        </p:tgtEl>
                                      </p:cBhvr>
                                      <p:to x="100000" y="100000"/>
                                    </p:animScale>
                                    <p:animScale>
                                      <p:cBhvr>
                                        <p:cTn id="33" dur="26">
                                          <p:stCondLst>
                                            <p:cond delay="1312"/>
                                          </p:stCondLst>
                                        </p:cTn>
                                        <p:tgtEl>
                                          <p:spTgt spid="19459">
                                            <p:txEl>
                                              <p:pRg st="1" end="1"/>
                                            </p:txEl>
                                          </p:spTgt>
                                        </p:tgtEl>
                                      </p:cBhvr>
                                      <p:to x="100000" y="80000"/>
                                    </p:animScale>
                                    <p:animScale>
                                      <p:cBhvr>
                                        <p:cTn id="34" dur="166" decel="50000">
                                          <p:stCondLst>
                                            <p:cond delay="1338"/>
                                          </p:stCondLst>
                                        </p:cTn>
                                        <p:tgtEl>
                                          <p:spTgt spid="19459">
                                            <p:txEl>
                                              <p:pRg st="1" end="1"/>
                                            </p:txEl>
                                          </p:spTgt>
                                        </p:tgtEl>
                                      </p:cBhvr>
                                      <p:to x="100000" y="100000"/>
                                    </p:animScale>
                                    <p:animScale>
                                      <p:cBhvr>
                                        <p:cTn id="35" dur="26">
                                          <p:stCondLst>
                                            <p:cond delay="1642"/>
                                          </p:stCondLst>
                                        </p:cTn>
                                        <p:tgtEl>
                                          <p:spTgt spid="19459">
                                            <p:txEl>
                                              <p:pRg st="1" end="1"/>
                                            </p:txEl>
                                          </p:spTgt>
                                        </p:tgtEl>
                                      </p:cBhvr>
                                      <p:to x="100000" y="90000"/>
                                    </p:animScale>
                                    <p:animScale>
                                      <p:cBhvr>
                                        <p:cTn id="36" dur="166" decel="50000">
                                          <p:stCondLst>
                                            <p:cond delay="1668"/>
                                          </p:stCondLst>
                                        </p:cTn>
                                        <p:tgtEl>
                                          <p:spTgt spid="19459">
                                            <p:txEl>
                                              <p:pRg st="1" end="1"/>
                                            </p:txEl>
                                          </p:spTgt>
                                        </p:tgtEl>
                                      </p:cBhvr>
                                      <p:to x="100000" y="100000"/>
                                    </p:animScale>
                                    <p:animScale>
                                      <p:cBhvr>
                                        <p:cTn id="37" dur="26">
                                          <p:stCondLst>
                                            <p:cond delay="1808"/>
                                          </p:stCondLst>
                                        </p:cTn>
                                        <p:tgtEl>
                                          <p:spTgt spid="19459">
                                            <p:txEl>
                                              <p:pRg st="1" end="1"/>
                                            </p:txEl>
                                          </p:spTgt>
                                        </p:tgtEl>
                                      </p:cBhvr>
                                      <p:to x="100000" y="95000"/>
                                    </p:animScale>
                                    <p:animScale>
                                      <p:cBhvr>
                                        <p:cTn id="38" dur="166" decel="50000">
                                          <p:stCondLst>
                                            <p:cond delay="1834"/>
                                          </p:stCondLst>
                                        </p:cTn>
                                        <p:tgtEl>
                                          <p:spTgt spid="19459">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19459">
                                            <p:txEl>
                                              <p:pRg st="2" end="2"/>
                                            </p:txEl>
                                          </p:spTgt>
                                        </p:tgtEl>
                                        <p:attrNameLst>
                                          <p:attrName>style.visibility</p:attrName>
                                        </p:attrNameLst>
                                      </p:cBhvr>
                                      <p:to>
                                        <p:strVal val="visible"/>
                                      </p:to>
                                    </p:set>
                                    <p:animEffect transition="in" filter="wipe(down)">
                                      <p:cBhvr>
                                        <p:cTn id="43" dur="580">
                                          <p:stCondLst>
                                            <p:cond delay="0"/>
                                          </p:stCondLst>
                                        </p:cTn>
                                        <p:tgtEl>
                                          <p:spTgt spid="19459">
                                            <p:txEl>
                                              <p:pRg st="2" end="2"/>
                                            </p:txEl>
                                          </p:spTgt>
                                        </p:tgtEl>
                                      </p:cBhvr>
                                    </p:animEffect>
                                    <p:anim calcmode="lin" valueType="num">
                                      <p:cBhvr>
                                        <p:cTn id="44" dur="1822" tmFilter="0,0; 0.14,0.36; 0.43,0.73; 0.71,0.91; 1.0,1.0">
                                          <p:stCondLst>
                                            <p:cond delay="0"/>
                                          </p:stCondLst>
                                        </p:cTn>
                                        <p:tgtEl>
                                          <p:spTgt spid="19459">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9459">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9459">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9459">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9459">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9459">
                                            <p:txEl>
                                              <p:pRg st="2" end="2"/>
                                            </p:txEl>
                                          </p:spTgt>
                                        </p:tgtEl>
                                      </p:cBhvr>
                                      <p:to x="100000" y="60000"/>
                                    </p:animScale>
                                    <p:animScale>
                                      <p:cBhvr>
                                        <p:cTn id="50" dur="166" decel="50000">
                                          <p:stCondLst>
                                            <p:cond delay="676"/>
                                          </p:stCondLst>
                                        </p:cTn>
                                        <p:tgtEl>
                                          <p:spTgt spid="19459">
                                            <p:txEl>
                                              <p:pRg st="2" end="2"/>
                                            </p:txEl>
                                          </p:spTgt>
                                        </p:tgtEl>
                                      </p:cBhvr>
                                      <p:to x="100000" y="100000"/>
                                    </p:animScale>
                                    <p:animScale>
                                      <p:cBhvr>
                                        <p:cTn id="51" dur="26">
                                          <p:stCondLst>
                                            <p:cond delay="1312"/>
                                          </p:stCondLst>
                                        </p:cTn>
                                        <p:tgtEl>
                                          <p:spTgt spid="19459">
                                            <p:txEl>
                                              <p:pRg st="2" end="2"/>
                                            </p:txEl>
                                          </p:spTgt>
                                        </p:tgtEl>
                                      </p:cBhvr>
                                      <p:to x="100000" y="80000"/>
                                    </p:animScale>
                                    <p:animScale>
                                      <p:cBhvr>
                                        <p:cTn id="52" dur="166" decel="50000">
                                          <p:stCondLst>
                                            <p:cond delay="1338"/>
                                          </p:stCondLst>
                                        </p:cTn>
                                        <p:tgtEl>
                                          <p:spTgt spid="19459">
                                            <p:txEl>
                                              <p:pRg st="2" end="2"/>
                                            </p:txEl>
                                          </p:spTgt>
                                        </p:tgtEl>
                                      </p:cBhvr>
                                      <p:to x="100000" y="100000"/>
                                    </p:animScale>
                                    <p:animScale>
                                      <p:cBhvr>
                                        <p:cTn id="53" dur="26">
                                          <p:stCondLst>
                                            <p:cond delay="1642"/>
                                          </p:stCondLst>
                                        </p:cTn>
                                        <p:tgtEl>
                                          <p:spTgt spid="19459">
                                            <p:txEl>
                                              <p:pRg st="2" end="2"/>
                                            </p:txEl>
                                          </p:spTgt>
                                        </p:tgtEl>
                                      </p:cBhvr>
                                      <p:to x="100000" y="90000"/>
                                    </p:animScale>
                                    <p:animScale>
                                      <p:cBhvr>
                                        <p:cTn id="54" dur="166" decel="50000">
                                          <p:stCondLst>
                                            <p:cond delay="1668"/>
                                          </p:stCondLst>
                                        </p:cTn>
                                        <p:tgtEl>
                                          <p:spTgt spid="19459">
                                            <p:txEl>
                                              <p:pRg st="2" end="2"/>
                                            </p:txEl>
                                          </p:spTgt>
                                        </p:tgtEl>
                                      </p:cBhvr>
                                      <p:to x="100000" y="100000"/>
                                    </p:animScale>
                                    <p:animScale>
                                      <p:cBhvr>
                                        <p:cTn id="55" dur="26">
                                          <p:stCondLst>
                                            <p:cond delay="1808"/>
                                          </p:stCondLst>
                                        </p:cTn>
                                        <p:tgtEl>
                                          <p:spTgt spid="19459">
                                            <p:txEl>
                                              <p:pRg st="2" end="2"/>
                                            </p:txEl>
                                          </p:spTgt>
                                        </p:tgtEl>
                                      </p:cBhvr>
                                      <p:to x="100000" y="95000"/>
                                    </p:animScale>
                                    <p:animScale>
                                      <p:cBhvr>
                                        <p:cTn id="56" dur="166" decel="50000">
                                          <p:stCondLst>
                                            <p:cond delay="1834"/>
                                          </p:stCondLst>
                                        </p:cTn>
                                        <p:tgtEl>
                                          <p:spTgt spid="19459">
                                            <p:txEl>
                                              <p:pRg st="2" end="2"/>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nodeType="clickEffect">
                                  <p:stCondLst>
                                    <p:cond delay="0"/>
                                  </p:stCondLst>
                                  <p:childTnLst>
                                    <p:set>
                                      <p:cBhvr>
                                        <p:cTn id="60" dur="1" fill="hold">
                                          <p:stCondLst>
                                            <p:cond delay="0"/>
                                          </p:stCondLst>
                                        </p:cTn>
                                        <p:tgtEl>
                                          <p:spTgt spid="19459">
                                            <p:txEl>
                                              <p:pRg st="3" end="3"/>
                                            </p:txEl>
                                          </p:spTgt>
                                        </p:tgtEl>
                                        <p:attrNameLst>
                                          <p:attrName>style.visibility</p:attrName>
                                        </p:attrNameLst>
                                      </p:cBhvr>
                                      <p:to>
                                        <p:strVal val="visible"/>
                                      </p:to>
                                    </p:set>
                                    <p:animEffect transition="in" filter="wipe(down)">
                                      <p:cBhvr>
                                        <p:cTn id="61" dur="580">
                                          <p:stCondLst>
                                            <p:cond delay="0"/>
                                          </p:stCondLst>
                                        </p:cTn>
                                        <p:tgtEl>
                                          <p:spTgt spid="19459">
                                            <p:txEl>
                                              <p:pRg st="3" end="3"/>
                                            </p:txEl>
                                          </p:spTgt>
                                        </p:tgtEl>
                                      </p:cBhvr>
                                    </p:animEffect>
                                    <p:anim calcmode="lin" valueType="num">
                                      <p:cBhvr>
                                        <p:cTn id="62" dur="1822" tmFilter="0,0; 0.14,0.36; 0.43,0.73; 0.71,0.91; 1.0,1.0">
                                          <p:stCondLst>
                                            <p:cond delay="0"/>
                                          </p:stCondLst>
                                        </p:cTn>
                                        <p:tgtEl>
                                          <p:spTgt spid="19459">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9459">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9459">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9459">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9459">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9459">
                                            <p:txEl>
                                              <p:pRg st="3" end="3"/>
                                            </p:txEl>
                                          </p:spTgt>
                                        </p:tgtEl>
                                      </p:cBhvr>
                                      <p:to x="100000" y="60000"/>
                                    </p:animScale>
                                    <p:animScale>
                                      <p:cBhvr>
                                        <p:cTn id="68" dur="166" decel="50000">
                                          <p:stCondLst>
                                            <p:cond delay="676"/>
                                          </p:stCondLst>
                                        </p:cTn>
                                        <p:tgtEl>
                                          <p:spTgt spid="19459">
                                            <p:txEl>
                                              <p:pRg st="3" end="3"/>
                                            </p:txEl>
                                          </p:spTgt>
                                        </p:tgtEl>
                                      </p:cBhvr>
                                      <p:to x="100000" y="100000"/>
                                    </p:animScale>
                                    <p:animScale>
                                      <p:cBhvr>
                                        <p:cTn id="69" dur="26">
                                          <p:stCondLst>
                                            <p:cond delay="1312"/>
                                          </p:stCondLst>
                                        </p:cTn>
                                        <p:tgtEl>
                                          <p:spTgt spid="19459">
                                            <p:txEl>
                                              <p:pRg st="3" end="3"/>
                                            </p:txEl>
                                          </p:spTgt>
                                        </p:tgtEl>
                                      </p:cBhvr>
                                      <p:to x="100000" y="80000"/>
                                    </p:animScale>
                                    <p:animScale>
                                      <p:cBhvr>
                                        <p:cTn id="70" dur="166" decel="50000">
                                          <p:stCondLst>
                                            <p:cond delay="1338"/>
                                          </p:stCondLst>
                                        </p:cTn>
                                        <p:tgtEl>
                                          <p:spTgt spid="19459">
                                            <p:txEl>
                                              <p:pRg st="3" end="3"/>
                                            </p:txEl>
                                          </p:spTgt>
                                        </p:tgtEl>
                                      </p:cBhvr>
                                      <p:to x="100000" y="100000"/>
                                    </p:animScale>
                                    <p:animScale>
                                      <p:cBhvr>
                                        <p:cTn id="71" dur="26">
                                          <p:stCondLst>
                                            <p:cond delay="1642"/>
                                          </p:stCondLst>
                                        </p:cTn>
                                        <p:tgtEl>
                                          <p:spTgt spid="19459">
                                            <p:txEl>
                                              <p:pRg st="3" end="3"/>
                                            </p:txEl>
                                          </p:spTgt>
                                        </p:tgtEl>
                                      </p:cBhvr>
                                      <p:to x="100000" y="90000"/>
                                    </p:animScale>
                                    <p:animScale>
                                      <p:cBhvr>
                                        <p:cTn id="72" dur="166" decel="50000">
                                          <p:stCondLst>
                                            <p:cond delay="1668"/>
                                          </p:stCondLst>
                                        </p:cTn>
                                        <p:tgtEl>
                                          <p:spTgt spid="19459">
                                            <p:txEl>
                                              <p:pRg st="3" end="3"/>
                                            </p:txEl>
                                          </p:spTgt>
                                        </p:tgtEl>
                                      </p:cBhvr>
                                      <p:to x="100000" y="100000"/>
                                    </p:animScale>
                                    <p:animScale>
                                      <p:cBhvr>
                                        <p:cTn id="73" dur="26">
                                          <p:stCondLst>
                                            <p:cond delay="1808"/>
                                          </p:stCondLst>
                                        </p:cTn>
                                        <p:tgtEl>
                                          <p:spTgt spid="19459">
                                            <p:txEl>
                                              <p:pRg st="3" end="3"/>
                                            </p:txEl>
                                          </p:spTgt>
                                        </p:tgtEl>
                                      </p:cBhvr>
                                      <p:to x="100000" y="95000"/>
                                    </p:animScale>
                                    <p:animScale>
                                      <p:cBhvr>
                                        <p:cTn id="74" dur="166" decel="50000">
                                          <p:stCondLst>
                                            <p:cond delay="1834"/>
                                          </p:stCondLst>
                                        </p:cTn>
                                        <p:tgtEl>
                                          <p:spTgt spid="19459">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9459">
                                            <p:txEl>
                                              <p:pRg st="4" end="4"/>
                                            </p:txEl>
                                          </p:spTgt>
                                        </p:tgtEl>
                                        <p:attrNameLst>
                                          <p:attrName>style.visibility</p:attrName>
                                        </p:attrNameLst>
                                      </p:cBhvr>
                                      <p:to>
                                        <p:strVal val="visible"/>
                                      </p:to>
                                    </p:set>
                                    <p:animEffect transition="in" filter="wipe(down)">
                                      <p:cBhvr>
                                        <p:cTn id="79" dur="580">
                                          <p:stCondLst>
                                            <p:cond delay="0"/>
                                          </p:stCondLst>
                                        </p:cTn>
                                        <p:tgtEl>
                                          <p:spTgt spid="19459">
                                            <p:txEl>
                                              <p:pRg st="4" end="4"/>
                                            </p:txEl>
                                          </p:spTgt>
                                        </p:tgtEl>
                                      </p:cBhvr>
                                    </p:animEffect>
                                    <p:anim calcmode="lin" valueType="num">
                                      <p:cBhvr>
                                        <p:cTn id="80" dur="1822" tmFilter="0,0; 0.14,0.36; 0.43,0.73; 0.71,0.91; 1.0,1.0">
                                          <p:stCondLst>
                                            <p:cond delay="0"/>
                                          </p:stCondLst>
                                        </p:cTn>
                                        <p:tgtEl>
                                          <p:spTgt spid="19459">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9459">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9459">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9459">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9459">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19459">
                                            <p:txEl>
                                              <p:pRg st="4" end="4"/>
                                            </p:txEl>
                                          </p:spTgt>
                                        </p:tgtEl>
                                      </p:cBhvr>
                                      <p:to x="100000" y="60000"/>
                                    </p:animScale>
                                    <p:animScale>
                                      <p:cBhvr>
                                        <p:cTn id="86" dur="166" decel="50000">
                                          <p:stCondLst>
                                            <p:cond delay="676"/>
                                          </p:stCondLst>
                                        </p:cTn>
                                        <p:tgtEl>
                                          <p:spTgt spid="19459">
                                            <p:txEl>
                                              <p:pRg st="4" end="4"/>
                                            </p:txEl>
                                          </p:spTgt>
                                        </p:tgtEl>
                                      </p:cBhvr>
                                      <p:to x="100000" y="100000"/>
                                    </p:animScale>
                                    <p:animScale>
                                      <p:cBhvr>
                                        <p:cTn id="87" dur="26">
                                          <p:stCondLst>
                                            <p:cond delay="1312"/>
                                          </p:stCondLst>
                                        </p:cTn>
                                        <p:tgtEl>
                                          <p:spTgt spid="19459">
                                            <p:txEl>
                                              <p:pRg st="4" end="4"/>
                                            </p:txEl>
                                          </p:spTgt>
                                        </p:tgtEl>
                                      </p:cBhvr>
                                      <p:to x="100000" y="80000"/>
                                    </p:animScale>
                                    <p:animScale>
                                      <p:cBhvr>
                                        <p:cTn id="88" dur="166" decel="50000">
                                          <p:stCondLst>
                                            <p:cond delay="1338"/>
                                          </p:stCondLst>
                                        </p:cTn>
                                        <p:tgtEl>
                                          <p:spTgt spid="19459">
                                            <p:txEl>
                                              <p:pRg st="4" end="4"/>
                                            </p:txEl>
                                          </p:spTgt>
                                        </p:tgtEl>
                                      </p:cBhvr>
                                      <p:to x="100000" y="100000"/>
                                    </p:animScale>
                                    <p:animScale>
                                      <p:cBhvr>
                                        <p:cTn id="89" dur="26">
                                          <p:stCondLst>
                                            <p:cond delay="1642"/>
                                          </p:stCondLst>
                                        </p:cTn>
                                        <p:tgtEl>
                                          <p:spTgt spid="19459">
                                            <p:txEl>
                                              <p:pRg st="4" end="4"/>
                                            </p:txEl>
                                          </p:spTgt>
                                        </p:tgtEl>
                                      </p:cBhvr>
                                      <p:to x="100000" y="90000"/>
                                    </p:animScale>
                                    <p:animScale>
                                      <p:cBhvr>
                                        <p:cTn id="90" dur="166" decel="50000">
                                          <p:stCondLst>
                                            <p:cond delay="1668"/>
                                          </p:stCondLst>
                                        </p:cTn>
                                        <p:tgtEl>
                                          <p:spTgt spid="19459">
                                            <p:txEl>
                                              <p:pRg st="4" end="4"/>
                                            </p:txEl>
                                          </p:spTgt>
                                        </p:tgtEl>
                                      </p:cBhvr>
                                      <p:to x="100000" y="100000"/>
                                    </p:animScale>
                                    <p:animScale>
                                      <p:cBhvr>
                                        <p:cTn id="91" dur="26">
                                          <p:stCondLst>
                                            <p:cond delay="1808"/>
                                          </p:stCondLst>
                                        </p:cTn>
                                        <p:tgtEl>
                                          <p:spTgt spid="19459">
                                            <p:txEl>
                                              <p:pRg st="4" end="4"/>
                                            </p:txEl>
                                          </p:spTgt>
                                        </p:tgtEl>
                                      </p:cBhvr>
                                      <p:to x="100000" y="95000"/>
                                    </p:animScale>
                                    <p:animScale>
                                      <p:cBhvr>
                                        <p:cTn id="92" dur="166" decel="50000">
                                          <p:stCondLst>
                                            <p:cond delay="1834"/>
                                          </p:stCondLst>
                                        </p:cTn>
                                        <p:tgtEl>
                                          <p:spTgt spid="19459">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0930" name="Rectangle 2"/>
          <p:cNvSpPr>
            <a:spLocks noChangeArrowheads="1"/>
          </p:cNvSpPr>
          <p:nvPr/>
        </p:nvSpPr>
        <p:spPr bwMode="auto">
          <a:xfrm>
            <a:off x="-3338513" y="-2332038"/>
            <a:ext cx="9144001" cy="0"/>
          </a:xfrm>
          <a:prstGeom prst="rect">
            <a:avLst/>
          </a:prstGeom>
          <a:noFill/>
          <a:ln w="9525">
            <a:noFill/>
            <a:miter lim="800000"/>
            <a:headEnd/>
            <a:tailEnd/>
          </a:ln>
          <a:effectLst/>
        </p:spPr>
        <p:txBody>
          <a:bodyPr>
            <a:spAutoFit/>
          </a:bodyPr>
          <a:lstStyle/>
          <a:p>
            <a:pPr>
              <a:defRPr/>
            </a:pPr>
            <a:endParaRPr lang="en-US"/>
          </a:p>
        </p:txBody>
      </p:sp>
      <p:pic>
        <p:nvPicPr>
          <p:cNvPr id="20483" name="Picture 3" descr="20324"/>
          <p:cNvPicPr>
            <a:picLocks noChangeAspect="1" noChangeArrowheads="1"/>
          </p:cNvPicPr>
          <p:nvPr/>
        </p:nvPicPr>
        <p:blipFill>
          <a:blip r:embed="rId2" cstate="print">
            <a:lum bright="-12000" contrast="12000"/>
          </a:blip>
          <a:srcRect/>
          <a:stretch>
            <a:fillRect/>
          </a:stretch>
        </p:blipFill>
        <p:spPr bwMode="auto">
          <a:xfrm>
            <a:off x="0" y="0"/>
            <a:ext cx="9144000" cy="6858000"/>
          </a:xfrm>
          <a:prstGeom prst="rect">
            <a:avLst/>
          </a:prstGeom>
          <a:noFill/>
          <a:ln w="9525">
            <a:noFill/>
            <a:miter lim="800000"/>
            <a:headEnd/>
            <a:tailEnd/>
          </a:ln>
        </p:spPr>
      </p:pic>
      <p:sp>
        <p:nvSpPr>
          <p:cNvPr id="380932" name="AutoShape 4">
            <a:hlinkClick r:id="rId3" action="ppaction://hlinksldjump"/>
          </p:cNvPr>
          <p:cNvSpPr>
            <a:spLocks noChangeArrowheads="1"/>
          </p:cNvSpPr>
          <p:nvPr/>
        </p:nvSpPr>
        <p:spPr bwMode="auto">
          <a:xfrm>
            <a:off x="8686800" y="6400800"/>
            <a:ext cx="304800" cy="304800"/>
          </a:xfrm>
          <a:prstGeom prst="irregularSeal2">
            <a:avLst/>
          </a:prstGeom>
          <a:solidFill>
            <a:srgbClr val="990000"/>
          </a:solidFill>
          <a:ln w="9525">
            <a:solidFill>
              <a:schemeClr val="bg1"/>
            </a:solidFill>
            <a:miter lim="800000"/>
            <a:headEnd/>
            <a:tailEnd/>
          </a:ln>
          <a:effectLst/>
        </p:spPr>
        <p:txBody>
          <a:bodyPr wrap="none" anchor="ctr"/>
          <a:lstStyle/>
          <a:p>
            <a:pPr>
              <a:defRPr/>
            </a:pPr>
            <a:endParaRPr lang="en-US"/>
          </a:p>
        </p:txBody>
      </p:sp>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0" y="381000"/>
            <a:ext cx="4343400" cy="1295400"/>
          </a:xfrm>
        </p:spPr>
        <p:txBody>
          <a:bodyPr/>
          <a:lstStyle/>
          <a:p>
            <a:pPr eaLnBrk="1" hangingPunct="1">
              <a:lnSpc>
                <a:spcPct val="80000"/>
              </a:lnSpc>
            </a:pPr>
            <a:r>
              <a:rPr lang="en-US" sz="3600" dirty="0" smtClean="0">
                <a:solidFill>
                  <a:srgbClr val="2E1700"/>
                </a:solidFill>
              </a:rPr>
              <a:t>The Shakers</a:t>
            </a:r>
            <a:r>
              <a:rPr lang="en-US" sz="6000" dirty="0" smtClean="0">
                <a:solidFill>
                  <a:srgbClr val="2E1700"/>
                </a:solidFill>
              </a:rPr>
              <a:t/>
            </a:r>
            <a:br>
              <a:rPr lang="en-US" sz="6000" dirty="0" smtClean="0">
                <a:solidFill>
                  <a:srgbClr val="2E1700"/>
                </a:solidFill>
              </a:rPr>
            </a:br>
            <a:endParaRPr lang="en-US" sz="6000" dirty="0" smtClean="0">
              <a:solidFill>
                <a:srgbClr val="0000CC"/>
              </a:solidFill>
            </a:endParaRPr>
          </a:p>
        </p:txBody>
      </p:sp>
      <p:sp>
        <p:nvSpPr>
          <p:cNvPr id="21507" name="Rectangle 3"/>
          <p:cNvSpPr>
            <a:spLocks noGrp="1" noChangeArrowheads="1"/>
          </p:cNvSpPr>
          <p:nvPr>
            <p:ph type="body" sz="half" idx="1"/>
          </p:nvPr>
        </p:nvSpPr>
        <p:spPr>
          <a:xfrm>
            <a:off x="762000" y="1905000"/>
            <a:ext cx="7620000" cy="5181600"/>
          </a:xfrm>
        </p:spPr>
        <p:txBody>
          <a:bodyPr/>
          <a:lstStyle/>
          <a:p>
            <a:pPr marL="800100" lvl="1" indent="-342900" eaLnBrk="1" hangingPunct="1">
              <a:lnSpc>
                <a:spcPct val="85000"/>
              </a:lnSpc>
              <a:spcBef>
                <a:spcPct val="30000"/>
              </a:spcBef>
            </a:pPr>
            <a:r>
              <a:rPr lang="en-US" sz="2400" dirty="0" smtClean="0">
                <a:solidFill>
                  <a:srgbClr val="2E1700"/>
                </a:solidFill>
              </a:rPr>
              <a:t>Mother Ann Lee – 1774 </a:t>
            </a:r>
          </a:p>
          <a:p>
            <a:pPr marL="800100" lvl="1" indent="-342900" eaLnBrk="1" hangingPunct="1">
              <a:lnSpc>
                <a:spcPct val="85000"/>
              </a:lnSpc>
              <a:spcBef>
                <a:spcPct val="30000"/>
              </a:spcBef>
            </a:pPr>
            <a:r>
              <a:rPr lang="en-US" sz="2400" dirty="0" smtClean="0">
                <a:solidFill>
                  <a:srgbClr val="2E1700"/>
                </a:solidFill>
              </a:rPr>
              <a:t>The Shakers used dancing as a worship practice</a:t>
            </a:r>
          </a:p>
          <a:p>
            <a:pPr marL="800100" lvl="1" indent="-342900" eaLnBrk="1" hangingPunct="1">
              <a:lnSpc>
                <a:spcPct val="85000"/>
              </a:lnSpc>
              <a:spcBef>
                <a:spcPct val="30000"/>
              </a:spcBef>
            </a:pPr>
            <a:r>
              <a:rPr lang="en-US" sz="2400" dirty="0" smtClean="0">
                <a:solidFill>
                  <a:srgbClr val="2E1700"/>
                </a:solidFill>
              </a:rPr>
              <a:t>Shakers practiced celibacy, separating the sexes as far as practical </a:t>
            </a:r>
          </a:p>
          <a:p>
            <a:pPr marL="800100" lvl="1" indent="-342900" eaLnBrk="1" hangingPunct="1">
              <a:lnSpc>
                <a:spcPct val="85000"/>
              </a:lnSpc>
              <a:spcBef>
                <a:spcPct val="30000"/>
              </a:spcBef>
            </a:pPr>
            <a:r>
              <a:rPr lang="en-US" sz="2400" dirty="0" smtClean="0">
                <a:solidFill>
                  <a:srgbClr val="2E1700"/>
                </a:solidFill>
              </a:rPr>
              <a:t>Shakers worked hard, lived simply (built furniture), and impressed outsiders with their cleanliness and order</a:t>
            </a:r>
          </a:p>
          <a:p>
            <a:pPr marL="800100" lvl="1" indent="-342900" eaLnBrk="1" hangingPunct="1">
              <a:lnSpc>
                <a:spcPct val="85000"/>
              </a:lnSpc>
              <a:spcBef>
                <a:spcPct val="30000"/>
              </a:spcBef>
            </a:pPr>
            <a:r>
              <a:rPr lang="en-US" sz="2400" dirty="0" smtClean="0">
                <a:solidFill>
                  <a:srgbClr val="2E1700"/>
                </a:solidFill>
              </a:rPr>
              <a:t>Lacking any natural increase, membership began to decline after 1850, from a peak </a:t>
            </a:r>
            <a:br>
              <a:rPr lang="en-US" sz="2400" dirty="0" smtClean="0">
                <a:solidFill>
                  <a:srgbClr val="2E1700"/>
                </a:solidFill>
              </a:rPr>
            </a:br>
            <a:r>
              <a:rPr lang="en-US" sz="2400" dirty="0" smtClean="0">
                <a:solidFill>
                  <a:srgbClr val="2E1700"/>
                </a:solidFill>
              </a:rPr>
              <a:t>of about 6000 members</a:t>
            </a:r>
          </a:p>
        </p:txBody>
      </p:sp>
      <p:pic>
        <p:nvPicPr>
          <p:cNvPr id="21508" name="Picture 4" descr="f0707s"/>
          <p:cNvPicPr>
            <a:picLocks noChangeAspect="1" noChangeArrowheads="1"/>
          </p:cNvPicPr>
          <p:nvPr/>
        </p:nvPicPr>
        <p:blipFill>
          <a:blip r:embed="rId2" cstate="print"/>
          <a:srcRect/>
          <a:stretch>
            <a:fillRect/>
          </a:stretch>
        </p:blipFill>
        <p:spPr bwMode="auto">
          <a:xfrm>
            <a:off x="5486400" y="285750"/>
            <a:ext cx="3276600" cy="2457450"/>
          </a:xfrm>
          <a:prstGeom prst="rect">
            <a:avLst/>
          </a:prstGeom>
          <a:noFill/>
          <a:ln w="76200" cmpd="tri">
            <a:solidFill>
              <a:srgbClr val="000000"/>
            </a:solid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blinds(horizontal)">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blinds(horizontal)">
                                      <p:cBhvr>
                                        <p:cTn id="17" dur="5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blinds(horizontal)">
                                      <p:cBhvr>
                                        <p:cTn id="22" dur="500"/>
                                        <p:tgtEl>
                                          <p:spTgt spid="21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blinds(horizontal)">
                                      <p:cBhvr>
                                        <p:cTn id="27"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343400" y="990600"/>
            <a:ext cx="3962400" cy="762000"/>
          </a:xfrm>
          <a:prstGeom prst="rect">
            <a:avLst/>
          </a:prstGeom>
          <a:noFill/>
          <a:ln w="9525">
            <a:noFill/>
            <a:miter lim="800000"/>
            <a:headEnd/>
            <a:tailEnd/>
          </a:ln>
        </p:spPr>
        <p:txBody>
          <a:bodyPr>
            <a:spAutoFit/>
          </a:bodyPr>
          <a:lstStyle/>
          <a:p>
            <a:pPr algn="ctr">
              <a:spcBef>
                <a:spcPct val="50000"/>
              </a:spcBef>
            </a:pPr>
            <a:r>
              <a:rPr lang="en-US" sz="4400" b="1">
                <a:solidFill>
                  <a:schemeClr val="bg1"/>
                </a:solidFill>
                <a:effectLst/>
                <a:latin typeface="BlackChancery" pitchFamily="2" charset="0"/>
              </a:rPr>
              <a:t>Shaker Hymn</a:t>
            </a:r>
          </a:p>
        </p:txBody>
      </p:sp>
      <p:sp>
        <p:nvSpPr>
          <p:cNvPr id="22531" name="Rectangle 3"/>
          <p:cNvSpPr>
            <a:spLocks noChangeArrowheads="1"/>
          </p:cNvSpPr>
          <p:nvPr/>
        </p:nvSpPr>
        <p:spPr bwMode="auto">
          <a:xfrm>
            <a:off x="533400" y="2667000"/>
            <a:ext cx="8147050" cy="3673475"/>
          </a:xfrm>
          <a:prstGeom prst="rect">
            <a:avLst/>
          </a:prstGeom>
          <a:solidFill>
            <a:srgbClr val="F8F8F8">
              <a:alpha val="74117"/>
            </a:srgbClr>
          </a:solidFill>
          <a:ln w="9525">
            <a:solidFill>
              <a:schemeClr val="bg1"/>
            </a:solidFill>
            <a:miter lim="800000"/>
            <a:headEnd type="none" w="sm" len="sm"/>
            <a:tailEnd type="none" w="sm" len="sm"/>
          </a:ln>
        </p:spPr>
        <p:txBody>
          <a:bodyPr wrap="none" anchor="ctr">
            <a:spAutoFit/>
          </a:bodyPr>
          <a:lstStyle/>
          <a:p>
            <a:r>
              <a:rPr lang="en-US" sz="2600" b="1" i="1">
                <a:effectLst/>
                <a:latin typeface="Arial" charset="0"/>
              </a:rPr>
              <a:t>'Tis the gift to be simple, 'Tis the gift to be free,</a:t>
            </a:r>
            <a:br>
              <a:rPr lang="en-US" sz="2600" b="1" i="1">
                <a:effectLst/>
                <a:latin typeface="Arial" charset="0"/>
              </a:rPr>
            </a:br>
            <a:r>
              <a:rPr lang="en-US" sz="2600" b="1" i="1">
                <a:effectLst/>
                <a:latin typeface="Arial" charset="0"/>
              </a:rPr>
              <a:t>'Tis the gift to come down where you ought to be,</a:t>
            </a:r>
            <a:br>
              <a:rPr lang="en-US" sz="2600" b="1" i="1">
                <a:effectLst/>
                <a:latin typeface="Arial" charset="0"/>
              </a:rPr>
            </a:br>
            <a:r>
              <a:rPr lang="en-US" sz="2600" b="1" i="1">
                <a:effectLst/>
                <a:latin typeface="Arial" charset="0"/>
              </a:rPr>
              <a:t>And when we find ourselves in the place just right,</a:t>
            </a:r>
            <a:br>
              <a:rPr lang="en-US" sz="2600" b="1" i="1">
                <a:effectLst/>
                <a:latin typeface="Arial" charset="0"/>
              </a:rPr>
            </a:br>
            <a:r>
              <a:rPr lang="en-US" sz="2600" b="1" i="1">
                <a:effectLst/>
                <a:latin typeface="Arial" charset="0"/>
              </a:rPr>
              <a:t>'Twill be in the valley of love and delight.</a:t>
            </a:r>
            <a:br>
              <a:rPr lang="en-US" sz="2600" b="1" i="1">
                <a:effectLst/>
                <a:latin typeface="Arial" charset="0"/>
              </a:rPr>
            </a:br>
            <a:r>
              <a:rPr lang="en-US" sz="2600" b="1" i="1">
                <a:effectLst/>
                <a:latin typeface="Arial" charset="0"/>
              </a:rPr>
              <a:t/>
            </a:r>
            <a:br>
              <a:rPr lang="en-US" sz="2600" b="1" i="1">
                <a:effectLst/>
                <a:latin typeface="Arial" charset="0"/>
              </a:rPr>
            </a:br>
            <a:r>
              <a:rPr lang="en-US" sz="2600" b="1" i="1">
                <a:effectLst/>
                <a:latin typeface="Arial" charset="0"/>
              </a:rPr>
              <a:t>When true simplicity is gained</a:t>
            </a:r>
            <a:br>
              <a:rPr lang="en-US" sz="2600" b="1" i="1">
                <a:effectLst/>
                <a:latin typeface="Arial" charset="0"/>
              </a:rPr>
            </a:br>
            <a:r>
              <a:rPr lang="en-US" sz="2600" b="1" i="1">
                <a:effectLst/>
                <a:latin typeface="Arial" charset="0"/>
              </a:rPr>
              <a:t>To bow and to bend we shan't be ashamed,</a:t>
            </a:r>
            <a:br>
              <a:rPr lang="en-US" sz="2600" b="1" i="1">
                <a:effectLst/>
                <a:latin typeface="Arial" charset="0"/>
              </a:rPr>
            </a:br>
            <a:r>
              <a:rPr lang="en-US" sz="2600" b="1" i="1">
                <a:effectLst/>
                <a:latin typeface="Arial" charset="0"/>
              </a:rPr>
              <a:t>To turn, turn will be our delight,</a:t>
            </a:r>
            <a:br>
              <a:rPr lang="en-US" sz="2600" b="1" i="1">
                <a:effectLst/>
                <a:latin typeface="Arial" charset="0"/>
              </a:rPr>
            </a:br>
            <a:r>
              <a:rPr lang="en-US" sz="2600" b="1" i="1">
                <a:effectLst/>
                <a:latin typeface="Arial" charset="0"/>
              </a:rPr>
              <a:t>'Till by turning, turning we come round right.</a:t>
            </a:r>
          </a:p>
        </p:txBody>
      </p:sp>
      <p:pic>
        <p:nvPicPr>
          <p:cNvPr id="22532" name="Picture 4" descr="shakers2"/>
          <p:cNvPicPr>
            <a:picLocks noChangeAspect="1" noChangeArrowheads="1"/>
          </p:cNvPicPr>
          <p:nvPr/>
        </p:nvPicPr>
        <p:blipFill>
          <a:blip r:embed="rId2" cstate="print"/>
          <a:srcRect/>
          <a:stretch>
            <a:fillRect/>
          </a:stretch>
        </p:blipFill>
        <p:spPr bwMode="auto">
          <a:xfrm>
            <a:off x="1524000" y="381000"/>
            <a:ext cx="2743200" cy="2057400"/>
          </a:xfrm>
          <a:prstGeom prst="rect">
            <a:avLst/>
          </a:prstGeom>
          <a:noFill/>
          <a:ln w="9525">
            <a:solidFill>
              <a:schemeClr val="bg1"/>
            </a:solid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76200"/>
            <a:ext cx="8610600" cy="1066800"/>
          </a:xfrm>
          <a:effectLst>
            <a:outerShdw dist="12700" algn="ctr" rotWithShape="0">
              <a:schemeClr val="bg1"/>
            </a:outerShdw>
          </a:effectLst>
        </p:spPr>
        <p:txBody>
          <a:bodyPr/>
          <a:lstStyle/>
          <a:p>
            <a:pPr eaLnBrk="1" hangingPunct="1">
              <a:lnSpc>
                <a:spcPct val="80000"/>
              </a:lnSpc>
            </a:pPr>
            <a:r>
              <a:rPr lang="en-US" sz="6000" smtClean="0">
                <a:solidFill>
                  <a:srgbClr val="2E1700"/>
                </a:solidFill>
              </a:rPr>
              <a:t>Utopian Communities</a:t>
            </a:r>
          </a:p>
        </p:txBody>
      </p:sp>
      <p:sp>
        <p:nvSpPr>
          <p:cNvPr id="24579" name="Rectangle 3"/>
          <p:cNvSpPr>
            <a:spLocks noGrp="1" noChangeArrowheads="1"/>
          </p:cNvSpPr>
          <p:nvPr>
            <p:ph type="body" idx="1"/>
          </p:nvPr>
        </p:nvSpPr>
        <p:spPr>
          <a:xfrm>
            <a:off x="914400" y="1676400"/>
            <a:ext cx="7772400" cy="4572000"/>
          </a:xfrm>
        </p:spPr>
        <p:txBody>
          <a:bodyPr/>
          <a:lstStyle/>
          <a:p>
            <a:pPr eaLnBrk="1" hangingPunct="1"/>
            <a:r>
              <a:rPr lang="en-US" altLang="en-US" sz="2800" dirty="0" smtClean="0">
                <a:solidFill>
                  <a:srgbClr val="2E1700"/>
                </a:solidFill>
              </a:rPr>
              <a:t>From the 1790s-1850’s, more than 40 co-operative, communist communities were set up in the Eastern US</a:t>
            </a:r>
          </a:p>
          <a:p>
            <a:pPr eaLnBrk="1" hangingPunct="1"/>
            <a:r>
              <a:rPr lang="en-US" altLang="en-US" sz="2800" dirty="0" smtClean="0">
                <a:solidFill>
                  <a:srgbClr val="2E1700"/>
                </a:solidFill>
              </a:rPr>
              <a:t>Most will fail within 5 yrs, Oneida &amp; Shakers will last the longest</a:t>
            </a:r>
          </a:p>
          <a:p>
            <a:pPr eaLnBrk="1" hangingPunct="1"/>
            <a:r>
              <a:rPr lang="en-US" altLang="en-US" sz="2800" dirty="0" smtClean="0">
                <a:solidFill>
                  <a:srgbClr val="2E1700"/>
                </a:solidFill>
              </a:rPr>
              <a:t>Robert Owen, 1825 –New Harmony, IN </a:t>
            </a:r>
          </a:p>
          <a:p>
            <a:pPr lvl="1" eaLnBrk="1" hangingPunct="1"/>
            <a:r>
              <a:rPr lang="en-US" altLang="en-US" sz="2400" dirty="0" smtClean="0">
                <a:solidFill>
                  <a:srgbClr val="2E1700"/>
                </a:solidFill>
              </a:rPr>
              <a:t>Shakers in NY, VT &amp; MA (celibacy)</a:t>
            </a:r>
          </a:p>
          <a:p>
            <a:pPr lvl="1" eaLnBrk="1" hangingPunct="1"/>
            <a:r>
              <a:rPr lang="en-US" altLang="en-US" sz="2400" dirty="0" smtClean="0">
                <a:solidFill>
                  <a:srgbClr val="2E1700"/>
                </a:solidFill>
              </a:rPr>
              <a:t>Oneida, NY (complex marriage)</a:t>
            </a:r>
          </a:p>
          <a:p>
            <a:pPr lvl="1" eaLnBrk="1" hangingPunct="1"/>
            <a:r>
              <a:rPr lang="en-US" altLang="en-US" sz="2400" dirty="0" smtClean="0">
                <a:solidFill>
                  <a:srgbClr val="2E1700"/>
                </a:solidFill>
              </a:rPr>
              <a:t>Brook Farm, MA</a:t>
            </a:r>
          </a:p>
        </p:txBody>
      </p:sp>
    </p:spTree>
  </p:cSld>
  <p:clrMapOvr>
    <a:masterClrMapping/>
  </p:clrMapOvr>
  <p:transition>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762000" y="228600"/>
            <a:ext cx="7772400" cy="1311275"/>
          </a:xfrm>
          <a:prstGeom prst="rect">
            <a:avLst/>
          </a:prstGeom>
          <a:noFill/>
          <a:ln w="9525">
            <a:noFill/>
            <a:miter lim="800000"/>
            <a:headEnd/>
            <a:tailEnd/>
          </a:ln>
        </p:spPr>
        <p:txBody>
          <a:bodyPr>
            <a:spAutoFit/>
          </a:bodyPr>
          <a:lstStyle/>
          <a:p>
            <a:pPr algn="ctr">
              <a:spcBef>
                <a:spcPct val="50000"/>
              </a:spcBef>
            </a:pPr>
            <a:r>
              <a:rPr lang="en-US" sz="4400" b="1">
                <a:solidFill>
                  <a:schemeClr val="bg1"/>
                </a:solidFill>
                <a:effectLst/>
                <a:latin typeface="BlackChancery" pitchFamily="2" charset="0"/>
              </a:rPr>
              <a:t>The Oneida Community</a:t>
            </a:r>
            <a:br>
              <a:rPr lang="en-US" sz="4400" b="1">
                <a:solidFill>
                  <a:schemeClr val="bg1"/>
                </a:solidFill>
                <a:effectLst/>
                <a:latin typeface="BlackChancery" pitchFamily="2" charset="0"/>
              </a:rPr>
            </a:br>
            <a:r>
              <a:rPr lang="en-US" sz="3600" b="1">
                <a:solidFill>
                  <a:schemeClr val="bg1"/>
                </a:solidFill>
                <a:effectLst/>
                <a:latin typeface="BlackChancery" pitchFamily="2" charset="0"/>
              </a:rPr>
              <a:t>New York, 1848</a:t>
            </a:r>
          </a:p>
        </p:txBody>
      </p:sp>
      <p:sp>
        <p:nvSpPr>
          <p:cNvPr id="25603" name="Text Box 3"/>
          <p:cNvSpPr txBox="1">
            <a:spLocks noChangeArrowheads="1"/>
          </p:cNvSpPr>
          <p:nvPr/>
        </p:nvSpPr>
        <p:spPr bwMode="auto">
          <a:xfrm>
            <a:off x="152400" y="5486400"/>
            <a:ext cx="4495800" cy="762000"/>
          </a:xfrm>
          <a:prstGeom prst="rect">
            <a:avLst/>
          </a:prstGeom>
          <a:noFill/>
          <a:ln w="9525">
            <a:noFill/>
            <a:miter lim="800000"/>
            <a:headEnd/>
            <a:tailEnd/>
          </a:ln>
        </p:spPr>
        <p:txBody>
          <a:bodyPr>
            <a:spAutoFit/>
          </a:bodyPr>
          <a:lstStyle/>
          <a:p>
            <a:pPr algn="ctr">
              <a:spcBef>
                <a:spcPct val="50000"/>
              </a:spcBef>
            </a:pPr>
            <a:r>
              <a:rPr lang="en-US" sz="2200" b="1">
                <a:solidFill>
                  <a:srgbClr val="FFFF00"/>
                </a:solidFill>
                <a:effectLst/>
                <a:latin typeface="Comic Sans MS" pitchFamily="66" charset="0"/>
              </a:rPr>
              <a:t>John Humphrey Noyes</a:t>
            </a:r>
            <a:br>
              <a:rPr lang="en-US" sz="2200" b="1">
                <a:solidFill>
                  <a:srgbClr val="FFFF00"/>
                </a:solidFill>
                <a:effectLst/>
                <a:latin typeface="Comic Sans MS" pitchFamily="66" charset="0"/>
              </a:rPr>
            </a:br>
            <a:r>
              <a:rPr lang="en-US" sz="2200" b="1">
                <a:solidFill>
                  <a:schemeClr val="bg1"/>
                </a:solidFill>
                <a:effectLst/>
                <a:latin typeface="Comic Sans MS" pitchFamily="66" charset="0"/>
              </a:rPr>
              <a:t>(1811-1886)</a:t>
            </a:r>
          </a:p>
        </p:txBody>
      </p:sp>
      <p:pic>
        <p:nvPicPr>
          <p:cNvPr id="25604" name="Picture 4" descr="frontis"/>
          <p:cNvPicPr>
            <a:picLocks noChangeAspect="1" noChangeArrowheads="1"/>
          </p:cNvPicPr>
          <p:nvPr/>
        </p:nvPicPr>
        <p:blipFill>
          <a:blip r:embed="rId2" cstate="print">
            <a:lum bright="-6000" contrast="6000"/>
          </a:blip>
          <a:srcRect b="6383"/>
          <a:stretch>
            <a:fillRect/>
          </a:stretch>
        </p:blipFill>
        <p:spPr bwMode="auto">
          <a:xfrm>
            <a:off x="914400" y="1524000"/>
            <a:ext cx="2916238" cy="3886200"/>
          </a:xfrm>
          <a:prstGeom prst="rect">
            <a:avLst/>
          </a:prstGeom>
          <a:noFill/>
          <a:ln w="9525">
            <a:solidFill>
              <a:schemeClr val="bg1"/>
            </a:solidFill>
            <a:miter lim="800000"/>
            <a:headEnd/>
            <a:tailEnd/>
          </a:ln>
        </p:spPr>
      </p:pic>
      <p:sp>
        <p:nvSpPr>
          <p:cNvPr id="455685" name="Rectangle 5"/>
          <p:cNvSpPr>
            <a:spLocks noChangeArrowheads="1"/>
          </p:cNvSpPr>
          <p:nvPr/>
        </p:nvSpPr>
        <p:spPr bwMode="auto">
          <a:xfrm>
            <a:off x="4267200" y="1676400"/>
            <a:ext cx="4572000" cy="1371600"/>
          </a:xfrm>
          <a:prstGeom prst="rect">
            <a:avLst/>
          </a:prstGeom>
          <a:noFill/>
          <a:ln w="9525">
            <a:noFill/>
            <a:miter lim="800000"/>
            <a:headEnd type="none" w="sm" len="sm"/>
            <a:tailEnd type="none" w="sm" len="sm"/>
          </a:ln>
        </p:spPr>
        <p:txBody>
          <a:bodyPr>
            <a:spAutoFit/>
          </a:bodyPr>
          <a:lstStyle/>
          <a:p>
            <a:pPr>
              <a:buClr>
                <a:srgbClr val="FF0000"/>
              </a:buClr>
              <a:buFont typeface="Wingdings" pitchFamily="2" charset="2"/>
              <a:buChar char="Ø"/>
            </a:pPr>
            <a:r>
              <a:rPr lang="en-US" sz="3600" b="1" dirty="0">
                <a:solidFill>
                  <a:schemeClr val="bg1"/>
                </a:solidFill>
                <a:effectLst/>
                <a:latin typeface="BlackChancery" pitchFamily="2" charset="0"/>
              </a:rPr>
              <a:t> </a:t>
            </a:r>
            <a:r>
              <a:rPr lang="en-US" b="1" dirty="0">
                <a:solidFill>
                  <a:srgbClr val="FF0000"/>
                </a:solidFill>
                <a:effectLst/>
                <a:latin typeface="+mj-lt"/>
              </a:rPr>
              <a:t>Millenarianism </a:t>
            </a:r>
            <a:r>
              <a:rPr lang="en-US" b="1" dirty="0">
                <a:solidFill>
                  <a:schemeClr val="bg1"/>
                </a:solidFill>
                <a:effectLst/>
                <a:latin typeface="+mj-lt"/>
              </a:rPr>
              <a:t>--&gt; the 2</a:t>
            </a:r>
            <a:r>
              <a:rPr lang="en-US" b="1" baseline="30000" dirty="0">
                <a:solidFill>
                  <a:schemeClr val="bg1"/>
                </a:solidFill>
                <a:effectLst/>
                <a:latin typeface="+mj-lt"/>
              </a:rPr>
              <a:t>nd</a:t>
            </a:r>
            <a:r>
              <a:rPr lang="en-US" b="1" dirty="0">
                <a:solidFill>
                  <a:schemeClr val="bg1"/>
                </a:solidFill>
                <a:effectLst/>
                <a:latin typeface="+mj-lt"/>
              </a:rPr>
              <a:t> coming of Christ had</a:t>
            </a:r>
            <a:br>
              <a:rPr lang="en-US" b="1" dirty="0">
                <a:solidFill>
                  <a:schemeClr val="bg1"/>
                </a:solidFill>
                <a:effectLst/>
                <a:latin typeface="+mj-lt"/>
              </a:rPr>
            </a:br>
            <a:r>
              <a:rPr lang="en-US" b="1" dirty="0">
                <a:solidFill>
                  <a:schemeClr val="bg1"/>
                </a:solidFill>
                <a:effectLst/>
                <a:latin typeface="+mj-lt"/>
              </a:rPr>
              <a:t>   already occurred.</a:t>
            </a:r>
          </a:p>
        </p:txBody>
      </p:sp>
      <p:sp>
        <p:nvSpPr>
          <p:cNvPr id="455686" name="Rectangle 6"/>
          <p:cNvSpPr>
            <a:spLocks noChangeArrowheads="1"/>
          </p:cNvSpPr>
          <p:nvPr/>
        </p:nvSpPr>
        <p:spPr bwMode="auto">
          <a:xfrm>
            <a:off x="4267200" y="3152775"/>
            <a:ext cx="4572000" cy="1371600"/>
          </a:xfrm>
          <a:prstGeom prst="rect">
            <a:avLst/>
          </a:prstGeom>
          <a:noFill/>
          <a:ln w="9525">
            <a:noFill/>
            <a:miter lim="800000"/>
            <a:headEnd type="none" w="sm" len="sm"/>
            <a:tailEnd type="none" w="sm" len="sm"/>
          </a:ln>
        </p:spPr>
        <p:txBody>
          <a:bodyPr>
            <a:spAutoFit/>
          </a:bodyPr>
          <a:lstStyle/>
          <a:p>
            <a:pPr>
              <a:buClr>
                <a:srgbClr val="FF0000"/>
              </a:buClr>
              <a:buFont typeface="Wingdings" pitchFamily="2" charset="2"/>
              <a:buChar char="Ø"/>
            </a:pPr>
            <a:r>
              <a:rPr lang="en-US" sz="3600" b="1" dirty="0">
                <a:solidFill>
                  <a:schemeClr val="bg1"/>
                </a:solidFill>
                <a:effectLst/>
                <a:latin typeface="+mj-lt"/>
              </a:rPr>
              <a:t> </a:t>
            </a:r>
            <a:r>
              <a:rPr lang="en-US" b="1" dirty="0">
                <a:solidFill>
                  <a:schemeClr val="bg1"/>
                </a:solidFill>
                <a:effectLst/>
                <a:latin typeface="+mj-lt"/>
              </a:rPr>
              <a:t>Humans were no longer</a:t>
            </a:r>
            <a:br>
              <a:rPr lang="en-US" b="1" dirty="0">
                <a:solidFill>
                  <a:schemeClr val="bg1"/>
                </a:solidFill>
                <a:effectLst/>
                <a:latin typeface="+mj-lt"/>
              </a:rPr>
            </a:br>
            <a:r>
              <a:rPr lang="en-US" b="1" dirty="0">
                <a:solidFill>
                  <a:schemeClr val="bg1"/>
                </a:solidFill>
                <a:effectLst/>
                <a:latin typeface="+mj-lt"/>
              </a:rPr>
              <a:t>   obliged to follow the moral</a:t>
            </a:r>
            <a:br>
              <a:rPr lang="en-US" b="1" dirty="0">
                <a:solidFill>
                  <a:schemeClr val="bg1"/>
                </a:solidFill>
                <a:effectLst/>
                <a:latin typeface="+mj-lt"/>
              </a:rPr>
            </a:br>
            <a:r>
              <a:rPr lang="en-US" b="1" dirty="0">
                <a:solidFill>
                  <a:schemeClr val="bg1"/>
                </a:solidFill>
                <a:effectLst/>
                <a:latin typeface="+mj-lt"/>
              </a:rPr>
              <a:t>   rules of the past.</a:t>
            </a:r>
          </a:p>
        </p:txBody>
      </p:sp>
      <p:sp>
        <p:nvSpPr>
          <p:cNvPr id="455687" name="Rectangle 7"/>
          <p:cNvSpPr>
            <a:spLocks noChangeArrowheads="1"/>
          </p:cNvSpPr>
          <p:nvPr/>
        </p:nvSpPr>
        <p:spPr bwMode="auto">
          <a:xfrm>
            <a:off x="5181600" y="4524375"/>
            <a:ext cx="3733800" cy="1006475"/>
          </a:xfrm>
          <a:prstGeom prst="rect">
            <a:avLst/>
          </a:prstGeom>
          <a:noFill/>
          <a:ln w="9525">
            <a:noFill/>
            <a:miter lim="800000"/>
            <a:headEnd type="none" w="sm" len="sm"/>
            <a:tailEnd type="none" w="sm" len="sm"/>
          </a:ln>
        </p:spPr>
        <p:txBody>
          <a:bodyPr>
            <a:spAutoFit/>
          </a:bodyPr>
          <a:lstStyle/>
          <a:p>
            <a:pPr>
              <a:buClr>
                <a:srgbClr val="FFFF00"/>
              </a:buClr>
              <a:buFontTx/>
              <a:buChar char="•"/>
            </a:pPr>
            <a:r>
              <a:rPr lang="en-US" sz="3600" b="1" dirty="0">
                <a:solidFill>
                  <a:schemeClr val="bg1"/>
                </a:solidFill>
                <a:effectLst/>
                <a:latin typeface="+mj-lt"/>
              </a:rPr>
              <a:t> </a:t>
            </a:r>
            <a:r>
              <a:rPr lang="en-US" b="1" dirty="0">
                <a:solidFill>
                  <a:schemeClr val="bg1"/>
                </a:solidFill>
                <a:effectLst/>
                <a:latin typeface="+mj-lt"/>
              </a:rPr>
              <a:t>all residents married</a:t>
            </a:r>
            <a:br>
              <a:rPr lang="en-US" b="1" dirty="0">
                <a:solidFill>
                  <a:schemeClr val="bg1"/>
                </a:solidFill>
                <a:effectLst/>
                <a:latin typeface="+mj-lt"/>
              </a:rPr>
            </a:br>
            <a:r>
              <a:rPr lang="en-US" b="1" dirty="0">
                <a:solidFill>
                  <a:schemeClr val="bg1"/>
                </a:solidFill>
                <a:effectLst/>
                <a:latin typeface="+mj-lt"/>
              </a:rPr>
              <a:t>   to each other.</a:t>
            </a:r>
          </a:p>
        </p:txBody>
      </p:sp>
      <p:sp>
        <p:nvSpPr>
          <p:cNvPr id="455688" name="Rectangle 8"/>
          <p:cNvSpPr>
            <a:spLocks noChangeArrowheads="1"/>
          </p:cNvSpPr>
          <p:nvPr/>
        </p:nvSpPr>
        <p:spPr bwMode="auto">
          <a:xfrm>
            <a:off x="5257800" y="5410200"/>
            <a:ext cx="3505200" cy="1006475"/>
          </a:xfrm>
          <a:prstGeom prst="rect">
            <a:avLst/>
          </a:prstGeom>
          <a:noFill/>
          <a:ln w="9525">
            <a:noFill/>
            <a:miter lim="800000"/>
            <a:headEnd type="none" w="sm" len="sm"/>
            <a:tailEnd type="none" w="sm" len="sm"/>
          </a:ln>
        </p:spPr>
        <p:txBody>
          <a:bodyPr>
            <a:spAutoFit/>
          </a:bodyPr>
          <a:lstStyle/>
          <a:p>
            <a:pPr>
              <a:buClr>
                <a:srgbClr val="FFFF00"/>
              </a:buClr>
              <a:buFontTx/>
              <a:buChar char="•"/>
            </a:pPr>
            <a:r>
              <a:rPr lang="en-US" sz="3600" b="1" dirty="0">
                <a:solidFill>
                  <a:schemeClr val="bg1"/>
                </a:solidFill>
                <a:effectLst/>
                <a:latin typeface="BlackChancery" pitchFamily="2" charset="0"/>
              </a:rPr>
              <a:t> </a:t>
            </a:r>
            <a:r>
              <a:rPr lang="en-US" b="1" dirty="0">
                <a:solidFill>
                  <a:schemeClr val="bg1"/>
                </a:solidFill>
                <a:effectLst/>
                <a:latin typeface="+mj-lt"/>
              </a:rPr>
              <a:t>carefully regulated</a:t>
            </a:r>
            <a:br>
              <a:rPr lang="en-US" b="1" dirty="0">
                <a:solidFill>
                  <a:schemeClr val="bg1"/>
                </a:solidFill>
                <a:effectLst/>
                <a:latin typeface="+mj-lt"/>
              </a:rPr>
            </a:br>
            <a:r>
              <a:rPr lang="en-US" b="1" dirty="0">
                <a:solidFill>
                  <a:schemeClr val="bg1"/>
                </a:solidFill>
                <a:effectLst/>
                <a:latin typeface="+mj-lt"/>
              </a:rPr>
              <a:t>  “free love.”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5685"/>
                                        </p:tgtEl>
                                        <p:attrNameLst>
                                          <p:attrName>style.visibility</p:attrName>
                                        </p:attrNameLst>
                                      </p:cBhvr>
                                      <p:to>
                                        <p:strVal val="visible"/>
                                      </p:to>
                                    </p:set>
                                    <p:animEffect transition="in" filter="wipe(left)">
                                      <p:cBhvr>
                                        <p:cTn id="7" dur="2000"/>
                                        <p:tgtEl>
                                          <p:spTgt spid="4556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5686"/>
                                        </p:tgtEl>
                                        <p:attrNameLst>
                                          <p:attrName>style.visibility</p:attrName>
                                        </p:attrNameLst>
                                      </p:cBhvr>
                                      <p:to>
                                        <p:strVal val="visible"/>
                                      </p:to>
                                    </p:set>
                                    <p:animEffect transition="in" filter="wipe(left)">
                                      <p:cBhvr>
                                        <p:cTn id="12" dur="2000"/>
                                        <p:tgtEl>
                                          <p:spTgt spid="4556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5687"/>
                                        </p:tgtEl>
                                        <p:attrNameLst>
                                          <p:attrName>style.visibility</p:attrName>
                                        </p:attrNameLst>
                                      </p:cBhvr>
                                      <p:to>
                                        <p:strVal val="visible"/>
                                      </p:to>
                                    </p:set>
                                    <p:animEffect transition="in" filter="wipe(left)">
                                      <p:cBhvr>
                                        <p:cTn id="17" dur="2000"/>
                                        <p:tgtEl>
                                          <p:spTgt spid="4556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5688"/>
                                        </p:tgtEl>
                                        <p:attrNameLst>
                                          <p:attrName>style.visibility</p:attrName>
                                        </p:attrNameLst>
                                      </p:cBhvr>
                                      <p:to>
                                        <p:strVal val="visible"/>
                                      </p:to>
                                    </p:set>
                                    <p:animEffect transition="in" filter="wipe(left)">
                                      <p:cBhvr>
                                        <p:cTn id="22" dur="2000"/>
                                        <p:tgtEl>
                                          <p:spTgt spid="455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5" grpId="0"/>
      <p:bldP spid="455686" grpId="0"/>
      <p:bldP spid="455687" grpId="0"/>
      <p:bldP spid="45568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30" name="Picture 2" descr="4193"/>
          <p:cNvPicPr>
            <a:picLocks noChangeAspect="1" noChangeArrowheads="1"/>
          </p:cNvPicPr>
          <p:nvPr/>
        </p:nvPicPr>
        <p:blipFill>
          <a:blip r:embed="rId2" cstate="print"/>
          <a:srcRect/>
          <a:stretch>
            <a:fillRect/>
          </a:stretch>
        </p:blipFill>
        <p:spPr bwMode="auto">
          <a:xfrm>
            <a:off x="947738" y="1662113"/>
            <a:ext cx="2633662" cy="3748087"/>
          </a:xfrm>
          <a:prstGeom prst="rect">
            <a:avLst/>
          </a:prstGeom>
          <a:noFill/>
          <a:ln w="9525">
            <a:solidFill>
              <a:schemeClr val="bg1"/>
            </a:solidFill>
            <a:miter lim="800000"/>
            <a:headEnd/>
            <a:tailEnd/>
          </a:ln>
        </p:spPr>
      </p:pic>
      <p:pic>
        <p:nvPicPr>
          <p:cNvPr id="457731" name="Picture 3" descr="Hive"/>
          <p:cNvPicPr>
            <a:picLocks noChangeAspect="1" noChangeArrowheads="1"/>
          </p:cNvPicPr>
          <p:nvPr/>
        </p:nvPicPr>
        <p:blipFill>
          <a:blip r:embed="rId3" cstate="print">
            <a:lum bright="6000" contrast="12000"/>
          </a:blip>
          <a:srcRect/>
          <a:stretch>
            <a:fillRect/>
          </a:stretch>
        </p:blipFill>
        <p:spPr bwMode="auto">
          <a:xfrm>
            <a:off x="4343400" y="1600200"/>
            <a:ext cx="4191000" cy="3357563"/>
          </a:xfrm>
          <a:prstGeom prst="rect">
            <a:avLst/>
          </a:prstGeom>
          <a:noFill/>
          <a:ln w="9525">
            <a:solidFill>
              <a:schemeClr val="bg1"/>
            </a:solidFill>
            <a:miter lim="800000"/>
            <a:headEnd/>
            <a:tailEnd/>
          </a:ln>
        </p:spPr>
      </p:pic>
      <p:sp>
        <p:nvSpPr>
          <p:cNvPr id="457732" name="Text Box 4"/>
          <p:cNvSpPr txBox="1">
            <a:spLocks noChangeArrowheads="1"/>
          </p:cNvSpPr>
          <p:nvPr/>
        </p:nvSpPr>
        <p:spPr bwMode="auto">
          <a:xfrm>
            <a:off x="4343400" y="5105400"/>
            <a:ext cx="4343400" cy="946150"/>
          </a:xfrm>
          <a:prstGeom prst="rect">
            <a:avLst/>
          </a:prstGeom>
          <a:noFill/>
          <a:ln w="9525">
            <a:noFill/>
            <a:miter lim="800000"/>
            <a:headEnd/>
            <a:tailEnd/>
          </a:ln>
        </p:spPr>
        <p:txBody>
          <a:bodyPr>
            <a:spAutoFit/>
          </a:bodyPr>
          <a:lstStyle/>
          <a:p>
            <a:pPr algn="ctr">
              <a:spcBef>
                <a:spcPct val="50000"/>
              </a:spcBef>
            </a:pPr>
            <a:r>
              <a:rPr lang="en-US" sz="2800" b="1">
                <a:solidFill>
                  <a:srgbClr val="FFFF00"/>
                </a:solidFill>
                <a:effectLst/>
                <a:latin typeface="Comic Sans MS" pitchFamily="66" charset="0"/>
              </a:rPr>
              <a:t>Brook Farm</a:t>
            </a:r>
            <a:br>
              <a:rPr lang="en-US" sz="2800" b="1">
                <a:solidFill>
                  <a:srgbClr val="FFFF00"/>
                </a:solidFill>
                <a:effectLst/>
                <a:latin typeface="Comic Sans MS" pitchFamily="66" charset="0"/>
              </a:rPr>
            </a:br>
            <a:r>
              <a:rPr lang="en-US" sz="2800" b="1">
                <a:solidFill>
                  <a:schemeClr val="bg1"/>
                </a:solidFill>
                <a:effectLst/>
                <a:latin typeface="Comic Sans MS" pitchFamily="66" charset="0"/>
              </a:rPr>
              <a:t>West Roxbury, MA</a:t>
            </a:r>
          </a:p>
        </p:txBody>
      </p:sp>
      <p:sp>
        <p:nvSpPr>
          <p:cNvPr id="26629" name="Text Box 5"/>
          <p:cNvSpPr txBox="1">
            <a:spLocks noChangeArrowheads="1"/>
          </p:cNvSpPr>
          <p:nvPr/>
        </p:nvSpPr>
        <p:spPr bwMode="auto">
          <a:xfrm>
            <a:off x="457200" y="457200"/>
            <a:ext cx="8001000" cy="762000"/>
          </a:xfrm>
          <a:prstGeom prst="rect">
            <a:avLst/>
          </a:prstGeom>
          <a:noFill/>
          <a:ln w="9525">
            <a:noFill/>
            <a:miter lim="800000"/>
            <a:headEnd/>
            <a:tailEnd/>
          </a:ln>
        </p:spPr>
        <p:txBody>
          <a:bodyPr>
            <a:spAutoFit/>
          </a:bodyPr>
          <a:lstStyle/>
          <a:p>
            <a:pPr algn="ctr">
              <a:spcBef>
                <a:spcPct val="50000"/>
              </a:spcBef>
            </a:pPr>
            <a:r>
              <a:rPr lang="en-US" sz="4400" b="1">
                <a:solidFill>
                  <a:srgbClr val="FFFF00"/>
                </a:solidFill>
                <a:effectLst/>
                <a:latin typeface="BlackChancery" pitchFamily="2" charset="0"/>
              </a:rPr>
              <a:t>George Ripley</a:t>
            </a:r>
            <a:r>
              <a:rPr lang="en-US" sz="4000" b="1">
                <a:solidFill>
                  <a:schemeClr val="bg1"/>
                </a:solidFill>
                <a:effectLst/>
                <a:latin typeface="BlackChancery" pitchFamily="2" charset="0"/>
              </a:rPr>
              <a:t> (1802-1880)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57730"/>
                                        </p:tgtEl>
                                        <p:attrNameLst>
                                          <p:attrName>style.visibility</p:attrName>
                                        </p:attrNameLst>
                                      </p:cBhvr>
                                      <p:to>
                                        <p:strVal val="visible"/>
                                      </p:to>
                                    </p:set>
                                  </p:childTnLst>
                                </p:cTn>
                              </p:par>
                            </p:childTnLst>
                          </p:cTn>
                        </p:par>
                        <p:par>
                          <p:cTn id="7" fill="hold" nodeType="afterGroup">
                            <p:stCondLst>
                              <p:cond delay="0"/>
                            </p:stCondLst>
                            <p:childTnLst>
                              <p:par>
                                <p:cTn id="8" presetID="7" presetClass="entr" presetSubtype="2" fill="hold" nodeType="afterEffect">
                                  <p:stCondLst>
                                    <p:cond delay="1000"/>
                                  </p:stCondLst>
                                  <p:childTnLst>
                                    <p:set>
                                      <p:cBhvr>
                                        <p:cTn id="9" dur="1" fill="hold">
                                          <p:stCondLst>
                                            <p:cond delay="0"/>
                                          </p:stCondLst>
                                        </p:cTn>
                                        <p:tgtEl>
                                          <p:spTgt spid="457731"/>
                                        </p:tgtEl>
                                        <p:attrNameLst>
                                          <p:attrName>style.visibility</p:attrName>
                                        </p:attrNameLst>
                                      </p:cBhvr>
                                      <p:to>
                                        <p:strVal val="visible"/>
                                      </p:to>
                                    </p:set>
                                    <p:anim calcmode="lin" valueType="num">
                                      <p:cBhvr additive="base">
                                        <p:cTn id="10" dur="1000" fill="hold"/>
                                        <p:tgtEl>
                                          <p:spTgt spid="457731"/>
                                        </p:tgtEl>
                                        <p:attrNameLst>
                                          <p:attrName>ppt_x</p:attrName>
                                        </p:attrNameLst>
                                      </p:cBhvr>
                                      <p:tavLst>
                                        <p:tav tm="0">
                                          <p:val>
                                            <p:strVal val="1+#ppt_w/2"/>
                                          </p:val>
                                        </p:tav>
                                        <p:tav tm="100000">
                                          <p:val>
                                            <p:strVal val="#ppt_x"/>
                                          </p:val>
                                        </p:tav>
                                      </p:tavLst>
                                    </p:anim>
                                    <p:anim calcmode="lin" valueType="num">
                                      <p:cBhvr additive="base">
                                        <p:cTn id="11" dur="1000" fill="hold"/>
                                        <p:tgtEl>
                                          <p:spTgt spid="457731"/>
                                        </p:tgtEl>
                                        <p:attrNameLst>
                                          <p:attrName>ppt_y</p:attrName>
                                        </p:attrNameLst>
                                      </p:cBhvr>
                                      <p:tavLst>
                                        <p:tav tm="0">
                                          <p:val>
                                            <p:strVal val="#ppt_y"/>
                                          </p:val>
                                        </p:tav>
                                        <p:tav tm="100000">
                                          <p:val>
                                            <p:strVal val="#ppt_y"/>
                                          </p:val>
                                        </p:tav>
                                      </p:tavLst>
                                    </p:anim>
                                  </p:childTnLst>
                                </p:cTn>
                              </p:par>
                              <p:par>
                                <p:cTn id="12" presetID="7" presetClass="entr" presetSubtype="2" fill="hold" grpId="0" nodeType="withEffect">
                                  <p:stCondLst>
                                    <p:cond delay="0"/>
                                  </p:stCondLst>
                                  <p:childTnLst>
                                    <p:set>
                                      <p:cBhvr>
                                        <p:cTn id="13" dur="1" fill="hold">
                                          <p:stCondLst>
                                            <p:cond delay="0"/>
                                          </p:stCondLst>
                                        </p:cTn>
                                        <p:tgtEl>
                                          <p:spTgt spid="457732"/>
                                        </p:tgtEl>
                                        <p:attrNameLst>
                                          <p:attrName>style.visibility</p:attrName>
                                        </p:attrNameLst>
                                      </p:cBhvr>
                                      <p:to>
                                        <p:strVal val="visible"/>
                                      </p:to>
                                    </p:set>
                                    <p:anim calcmode="lin" valueType="num">
                                      <p:cBhvr additive="base">
                                        <p:cTn id="14" dur="1000" fill="hold"/>
                                        <p:tgtEl>
                                          <p:spTgt spid="457732"/>
                                        </p:tgtEl>
                                        <p:attrNameLst>
                                          <p:attrName>ppt_x</p:attrName>
                                        </p:attrNameLst>
                                      </p:cBhvr>
                                      <p:tavLst>
                                        <p:tav tm="0">
                                          <p:val>
                                            <p:strVal val="1+#ppt_w/2"/>
                                          </p:val>
                                        </p:tav>
                                        <p:tav tm="100000">
                                          <p:val>
                                            <p:strVal val="#ppt_x"/>
                                          </p:val>
                                        </p:tav>
                                      </p:tavLst>
                                    </p:anim>
                                    <p:anim calcmode="lin" valueType="num">
                                      <p:cBhvr additive="base">
                                        <p:cTn id="15" dur="1000" fill="hold"/>
                                        <p:tgtEl>
                                          <p:spTgt spid="4577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295400" y="304800"/>
            <a:ext cx="6629400" cy="1447800"/>
          </a:xfrm>
          <a:prstGeom prst="rect">
            <a:avLst/>
          </a:prstGeom>
          <a:solidFill>
            <a:srgbClr val="000066">
              <a:alpha val="50195"/>
            </a:srgbClr>
          </a:solidFill>
          <a:ln w="9525">
            <a:noFill/>
            <a:miter lim="800000"/>
            <a:headEnd type="none" w="sm" len="sm"/>
            <a:tailEnd type="none" w="sm" len="sm"/>
          </a:ln>
          <a:effectLst>
            <a:outerShdw dist="35921" dir="2700000" algn="ctr" rotWithShape="0">
              <a:schemeClr val="bg1"/>
            </a:outerShdw>
          </a:effectLst>
        </p:spPr>
        <p:txBody>
          <a:bodyPr wrap="none" anchor="ctr"/>
          <a:lstStyle/>
          <a:p>
            <a:pPr algn="ctr"/>
            <a:r>
              <a:rPr lang="en-US" sz="4800" b="1">
                <a:solidFill>
                  <a:srgbClr val="FF0000"/>
                </a:solidFill>
                <a:effectLst/>
                <a:latin typeface="Arial" charset="0"/>
              </a:rPr>
              <a:t>Transcendentalism</a:t>
            </a:r>
          </a:p>
          <a:p>
            <a:pPr algn="ctr"/>
            <a:endParaRPr lang="en-US" sz="4000" b="1">
              <a:solidFill>
                <a:schemeClr val="bg1"/>
              </a:solidFill>
              <a:effectLst/>
              <a:latin typeface="Arial" charset="0"/>
            </a:endParaRPr>
          </a:p>
        </p:txBody>
      </p:sp>
      <p:sp>
        <p:nvSpPr>
          <p:cNvPr id="461827" name="Text Box 3"/>
          <p:cNvSpPr txBox="1">
            <a:spLocks noChangeArrowheads="1"/>
          </p:cNvSpPr>
          <p:nvPr/>
        </p:nvSpPr>
        <p:spPr bwMode="auto">
          <a:xfrm>
            <a:off x="685800" y="2438400"/>
            <a:ext cx="7772400" cy="1066800"/>
          </a:xfrm>
          <a:prstGeom prst="rect">
            <a:avLst/>
          </a:prstGeom>
          <a:noFill/>
          <a:ln w="9525">
            <a:noFill/>
            <a:miter lim="800000"/>
            <a:headEnd type="none" w="sm" len="sm"/>
            <a:tailEnd type="none" w="sm" len="sm"/>
          </a:ln>
        </p:spPr>
        <p:txBody>
          <a:bodyPr>
            <a:spAutoFit/>
          </a:bodyPr>
          <a:lstStyle/>
          <a:p>
            <a:pPr>
              <a:spcBef>
                <a:spcPct val="50000"/>
              </a:spcBef>
              <a:buClr>
                <a:srgbClr val="FF0000"/>
              </a:buClr>
              <a:buFont typeface="PressWriter Symbols" pitchFamily="2" charset="2"/>
              <a:buChar char="e"/>
            </a:pPr>
            <a:r>
              <a:rPr lang="en-US" sz="3200" b="1">
                <a:solidFill>
                  <a:srgbClr val="FFFF00"/>
                </a:solidFill>
                <a:effectLst/>
                <a:latin typeface="Arial" charset="0"/>
              </a:rPr>
              <a:t> </a:t>
            </a:r>
            <a:r>
              <a:rPr lang="en-US" sz="3200" b="1">
                <a:solidFill>
                  <a:schemeClr val="bg1"/>
                </a:solidFill>
                <a:effectLst/>
                <a:latin typeface="Comic Sans MS" pitchFamily="66" charset="0"/>
              </a:rPr>
              <a:t>“Liberation from </a:t>
            </a:r>
            <a:r>
              <a:rPr lang="en-US" sz="3200" b="1">
                <a:solidFill>
                  <a:srgbClr val="FFFF00"/>
                </a:solidFill>
                <a:effectLst/>
                <a:latin typeface="Comic Sans MS" pitchFamily="66" charset="0"/>
              </a:rPr>
              <a:t>understanding</a:t>
            </a:r>
            <a:r>
              <a:rPr lang="en-US" sz="3200" b="1">
                <a:solidFill>
                  <a:schemeClr val="bg1"/>
                </a:solidFill>
                <a:effectLst/>
                <a:latin typeface="Comic Sans MS" pitchFamily="66" charset="0"/>
              </a:rPr>
              <a:t> and </a:t>
            </a:r>
            <a:br>
              <a:rPr lang="en-US" sz="3200" b="1">
                <a:solidFill>
                  <a:schemeClr val="bg1"/>
                </a:solidFill>
                <a:effectLst/>
                <a:latin typeface="Comic Sans MS" pitchFamily="66" charset="0"/>
              </a:rPr>
            </a:br>
            <a:r>
              <a:rPr lang="en-US" sz="3200" b="1">
                <a:solidFill>
                  <a:schemeClr val="bg1"/>
                </a:solidFill>
                <a:effectLst/>
                <a:latin typeface="Comic Sans MS" pitchFamily="66" charset="0"/>
              </a:rPr>
              <a:t>  the cultivation of </a:t>
            </a:r>
            <a:r>
              <a:rPr lang="en-US" sz="3200" b="1">
                <a:solidFill>
                  <a:srgbClr val="FFFF00"/>
                </a:solidFill>
                <a:effectLst/>
                <a:latin typeface="Comic Sans MS" pitchFamily="66" charset="0"/>
              </a:rPr>
              <a:t>reasoning</a:t>
            </a:r>
            <a:r>
              <a:rPr lang="en-US" sz="3200" b="1">
                <a:solidFill>
                  <a:schemeClr val="bg1"/>
                </a:solidFill>
                <a:effectLst/>
                <a:latin typeface="Comic Sans MS" pitchFamily="66" charset="0"/>
              </a:rPr>
              <a:t>.”</a:t>
            </a:r>
          </a:p>
        </p:txBody>
      </p:sp>
      <p:sp>
        <p:nvSpPr>
          <p:cNvPr id="461828" name="Text Box 4"/>
          <p:cNvSpPr txBox="1">
            <a:spLocks noChangeArrowheads="1"/>
          </p:cNvSpPr>
          <p:nvPr/>
        </p:nvSpPr>
        <p:spPr bwMode="auto">
          <a:xfrm>
            <a:off x="685800" y="3886200"/>
            <a:ext cx="7772400" cy="2041525"/>
          </a:xfrm>
          <a:prstGeom prst="rect">
            <a:avLst/>
          </a:prstGeom>
          <a:noFill/>
          <a:ln w="9525">
            <a:noFill/>
            <a:miter lim="800000"/>
            <a:headEnd type="none" w="sm" len="sm"/>
            <a:tailEnd type="none" w="sm" len="sm"/>
          </a:ln>
        </p:spPr>
        <p:txBody>
          <a:bodyPr>
            <a:spAutoFit/>
          </a:bodyPr>
          <a:lstStyle/>
          <a:p>
            <a:pPr>
              <a:spcBef>
                <a:spcPct val="50000"/>
              </a:spcBef>
              <a:buClr>
                <a:srgbClr val="FF0000"/>
              </a:buClr>
              <a:buFont typeface="PressWriter Symbols" pitchFamily="2" charset="2"/>
              <a:buChar char="e"/>
            </a:pPr>
            <a:r>
              <a:rPr lang="en-US" sz="3200" b="1">
                <a:solidFill>
                  <a:srgbClr val="FFFF00"/>
                </a:solidFill>
                <a:effectLst/>
                <a:latin typeface="Arial" charset="0"/>
              </a:rPr>
              <a:t> </a:t>
            </a:r>
            <a:r>
              <a:rPr lang="en-US" sz="3200" b="1">
                <a:solidFill>
                  <a:schemeClr val="bg1"/>
                </a:solidFill>
                <a:effectLst/>
                <a:latin typeface="Comic Sans MS" pitchFamily="66" charset="0"/>
              </a:rPr>
              <a:t>“Transcend” the limits of intellect </a:t>
            </a:r>
            <a:br>
              <a:rPr lang="en-US" sz="3200" b="1">
                <a:solidFill>
                  <a:schemeClr val="bg1"/>
                </a:solidFill>
                <a:effectLst/>
                <a:latin typeface="Comic Sans MS" pitchFamily="66" charset="0"/>
              </a:rPr>
            </a:br>
            <a:r>
              <a:rPr lang="en-US" sz="3200" b="1">
                <a:solidFill>
                  <a:schemeClr val="bg1"/>
                </a:solidFill>
                <a:effectLst/>
                <a:latin typeface="Comic Sans MS" pitchFamily="66" charset="0"/>
              </a:rPr>
              <a:t>  and allow the </a:t>
            </a:r>
            <a:r>
              <a:rPr lang="en-US" sz="3200" b="1">
                <a:solidFill>
                  <a:srgbClr val="FFFF00"/>
                </a:solidFill>
                <a:effectLst/>
                <a:latin typeface="Comic Sans MS" pitchFamily="66" charset="0"/>
              </a:rPr>
              <a:t>emotions</a:t>
            </a:r>
            <a:r>
              <a:rPr lang="en-US" sz="3200" b="1">
                <a:solidFill>
                  <a:schemeClr val="bg1"/>
                </a:solidFill>
                <a:effectLst/>
                <a:latin typeface="Comic Sans MS" pitchFamily="66" charset="0"/>
              </a:rPr>
              <a:t>, the SOUL,</a:t>
            </a:r>
            <a:br>
              <a:rPr lang="en-US" sz="3200" b="1">
                <a:solidFill>
                  <a:schemeClr val="bg1"/>
                </a:solidFill>
                <a:effectLst/>
                <a:latin typeface="Comic Sans MS" pitchFamily="66" charset="0"/>
              </a:rPr>
            </a:br>
            <a:r>
              <a:rPr lang="en-US" sz="3200" b="1">
                <a:solidFill>
                  <a:schemeClr val="bg1"/>
                </a:solidFill>
                <a:effectLst/>
                <a:latin typeface="Comic Sans MS" pitchFamily="66" charset="0"/>
              </a:rPr>
              <a:t>  to create an original relationship</a:t>
            </a:r>
            <a:br>
              <a:rPr lang="en-US" sz="3200" b="1">
                <a:solidFill>
                  <a:schemeClr val="bg1"/>
                </a:solidFill>
                <a:effectLst/>
                <a:latin typeface="Comic Sans MS" pitchFamily="66" charset="0"/>
              </a:rPr>
            </a:br>
            <a:r>
              <a:rPr lang="en-US" sz="3200" b="1">
                <a:solidFill>
                  <a:schemeClr val="bg1"/>
                </a:solidFill>
                <a:effectLst/>
                <a:latin typeface="Comic Sans MS" pitchFamily="66" charset="0"/>
              </a:rPr>
              <a:t>  with the Universe.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461827"/>
                                        </p:tgtEl>
                                        <p:attrNameLst>
                                          <p:attrName>style.visibility</p:attrName>
                                        </p:attrNameLst>
                                      </p:cBhvr>
                                      <p:to>
                                        <p:strVal val="visible"/>
                                      </p:to>
                                    </p:set>
                                    <p:animEffect transition="in" filter="diamond(out)">
                                      <p:cBhvr>
                                        <p:cTn id="7" dur="1000"/>
                                        <p:tgtEl>
                                          <p:spTgt spid="4618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1828"/>
                                        </p:tgtEl>
                                        <p:attrNameLst>
                                          <p:attrName>style.visibility</p:attrName>
                                        </p:attrNameLst>
                                      </p:cBhvr>
                                      <p:to>
                                        <p:strVal val="visible"/>
                                      </p:to>
                                    </p:set>
                                    <p:animEffect transition="in" filter="wipe(left)">
                                      <p:cBhvr>
                                        <p:cTn id="12" dur="1000"/>
                                        <p:tgtEl>
                                          <p:spTgt spid="461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7" grpId="0"/>
      <p:bldP spid="4618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57200" y="457200"/>
            <a:ext cx="8229600" cy="1260475"/>
          </a:xfrm>
          <a:prstGeom prst="rect">
            <a:avLst/>
          </a:prstGeom>
          <a:solidFill>
            <a:srgbClr val="000066"/>
          </a:solidFill>
          <a:ln w="9525">
            <a:solidFill>
              <a:schemeClr val="bg1"/>
            </a:solidFill>
            <a:miter lim="800000"/>
            <a:headEnd/>
            <a:tailEnd/>
          </a:ln>
        </p:spPr>
        <p:txBody>
          <a:bodyPr>
            <a:spAutoFit/>
          </a:bodyPr>
          <a:lstStyle/>
          <a:p>
            <a:pPr algn="ctr">
              <a:spcBef>
                <a:spcPct val="50000"/>
              </a:spcBef>
            </a:pPr>
            <a:r>
              <a:rPr lang="en-US" sz="4000" b="1">
                <a:solidFill>
                  <a:srgbClr val="FF0000"/>
                </a:solidFill>
                <a:effectLst/>
                <a:latin typeface="BlackChancery" pitchFamily="2" charset="0"/>
              </a:rPr>
              <a:t>Transcendentalist Intellectuals/Writers</a:t>
            </a:r>
            <a:r>
              <a:rPr lang="en-US" sz="3600" b="1">
                <a:solidFill>
                  <a:srgbClr val="FF0000"/>
                </a:solidFill>
                <a:effectLst/>
                <a:latin typeface="BlackChancery" pitchFamily="2" charset="0"/>
              </a:rPr>
              <a:t/>
            </a:r>
            <a:br>
              <a:rPr lang="en-US" sz="3600" b="1">
                <a:solidFill>
                  <a:srgbClr val="FF0000"/>
                </a:solidFill>
                <a:effectLst/>
                <a:latin typeface="BlackChancery" pitchFamily="2" charset="0"/>
              </a:rPr>
            </a:br>
            <a:r>
              <a:rPr lang="en-US" sz="3600" b="1">
                <a:solidFill>
                  <a:schemeClr val="bg1"/>
                </a:solidFill>
                <a:effectLst/>
                <a:latin typeface="BlackChancery" pitchFamily="2" charset="0"/>
              </a:rPr>
              <a:t>Concord, MA</a:t>
            </a:r>
          </a:p>
        </p:txBody>
      </p:sp>
      <p:sp>
        <p:nvSpPr>
          <p:cNvPr id="462851" name="Line 3"/>
          <p:cNvSpPr>
            <a:spLocks noChangeShapeType="1"/>
          </p:cNvSpPr>
          <p:nvPr/>
        </p:nvSpPr>
        <p:spPr bwMode="auto">
          <a:xfrm flipH="1">
            <a:off x="2514600" y="1752600"/>
            <a:ext cx="381000" cy="990600"/>
          </a:xfrm>
          <a:prstGeom prst="line">
            <a:avLst/>
          </a:prstGeom>
          <a:noFill/>
          <a:ln w="28575">
            <a:solidFill>
              <a:schemeClr val="bg1"/>
            </a:solidFill>
            <a:round/>
            <a:headEnd type="none" w="sm" len="sm"/>
            <a:tailEnd type="arrow" w="med" len="med"/>
          </a:ln>
          <a:effectLst/>
        </p:spPr>
        <p:txBody>
          <a:bodyPr/>
          <a:lstStyle/>
          <a:p>
            <a:pPr>
              <a:defRPr/>
            </a:pPr>
            <a:endParaRPr lang="en-US"/>
          </a:p>
        </p:txBody>
      </p:sp>
      <p:sp>
        <p:nvSpPr>
          <p:cNvPr id="462852" name="Oval 4"/>
          <p:cNvSpPr>
            <a:spLocks noChangeArrowheads="1"/>
          </p:cNvSpPr>
          <p:nvPr/>
        </p:nvSpPr>
        <p:spPr bwMode="auto">
          <a:xfrm>
            <a:off x="1143000" y="2743200"/>
            <a:ext cx="2209800" cy="1371600"/>
          </a:xfrm>
          <a:prstGeom prst="ellipse">
            <a:avLst/>
          </a:prstGeom>
          <a:solidFill>
            <a:schemeClr val="bg1"/>
          </a:solidFill>
          <a:ln w="9525">
            <a:noFill/>
            <a:round/>
            <a:headEnd type="none" w="sm" len="sm"/>
            <a:tailEnd type="none" w="sm" len="sm"/>
          </a:ln>
          <a:effectLst>
            <a:prstShdw prst="shdw17" dist="17961" dir="2700000">
              <a:schemeClr val="bg1">
                <a:gamma/>
                <a:shade val="60000"/>
                <a:invGamma/>
              </a:schemeClr>
            </a:prstShdw>
          </a:effectLst>
        </p:spPr>
        <p:txBody>
          <a:bodyPr wrap="none" anchor="ctr"/>
          <a:lstStyle/>
          <a:p>
            <a:pPr algn="ctr">
              <a:defRPr/>
            </a:pPr>
            <a:r>
              <a:rPr lang="en-US" b="1">
                <a:effectLst/>
                <a:latin typeface="Comic Sans MS" pitchFamily="66" charset="0"/>
              </a:rPr>
              <a:t>Ralph Waldo</a:t>
            </a:r>
          </a:p>
          <a:p>
            <a:pPr algn="ctr">
              <a:defRPr/>
            </a:pPr>
            <a:r>
              <a:rPr lang="en-US" b="1">
                <a:effectLst/>
                <a:latin typeface="Comic Sans MS" pitchFamily="66" charset="0"/>
              </a:rPr>
              <a:t>Emerson</a:t>
            </a:r>
          </a:p>
        </p:txBody>
      </p:sp>
      <p:sp>
        <p:nvSpPr>
          <p:cNvPr id="462853" name="Line 5"/>
          <p:cNvSpPr>
            <a:spLocks noChangeShapeType="1"/>
          </p:cNvSpPr>
          <p:nvPr/>
        </p:nvSpPr>
        <p:spPr bwMode="auto">
          <a:xfrm>
            <a:off x="6172200" y="1752600"/>
            <a:ext cx="381000" cy="990600"/>
          </a:xfrm>
          <a:prstGeom prst="line">
            <a:avLst/>
          </a:prstGeom>
          <a:noFill/>
          <a:ln w="28575">
            <a:solidFill>
              <a:schemeClr val="bg1"/>
            </a:solidFill>
            <a:round/>
            <a:headEnd type="none" w="sm" len="sm"/>
            <a:tailEnd type="arrow" w="med" len="med"/>
          </a:ln>
          <a:effectLst/>
        </p:spPr>
        <p:txBody>
          <a:bodyPr/>
          <a:lstStyle/>
          <a:p>
            <a:pPr>
              <a:defRPr/>
            </a:pPr>
            <a:endParaRPr lang="en-US"/>
          </a:p>
        </p:txBody>
      </p:sp>
      <p:sp>
        <p:nvSpPr>
          <p:cNvPr id="462854" name="Oval 6"/>
          <p:cNvSpPr>
            <a:spLocks noChangeArrowheads="1"/>
          </p:cNvSpPr>
          <p:nvPr/>
        </p:nvSpPr>
        <p:spPr bwMode="auto">
          <a:xfrm>
            <a:off x="5562600" y="2743200"/>
            <a:ext cx="2209800" cy="1371600"/>
          </a:xfrm>
          <a:prstGeom prst="ellipse">
            <a:avLst/>
          </a:prstGeom>
          <a:solidFill>
            <a:schemeClr val="bg1"/>
          </a:solidFill>
          <a:ln w="9525">
            <a:noFill/>
            <a:round/>
            <a:headEnd type="none" w="sm" len="sm"/>
            <a:tailEnd type="none" w="sm" len="sm"/>
          </a:ln>
          <a:effectLst>
            <a:prstShdw prst="shdw17" dist="17961" dir="2700000">
              <a:schemeClr val="bg1">
                <a:gamma/>
                <a:shade val="60000"/>
                <a:invGamma/>
              </a:schemeClr>
            </a:prstShdw>
          </a:effectLst>
        </p:spPr>
        <p:txBody>
          <a:bodyPr wrap="none" anchor="ctr"/>
          <a:lstStyle/>
          <a:p>
            <a:pPr algn="ctr">
              <a:defRPr/>
            </a:pPr>
            <a:r>
              <a:rPr lang="en-US" b="1">
                <a:effectLst/>
                <a:latin typeface="Comic Sans MS" pitchFamily="66" charset="0"/>
              </a:rPr>
              <a:t>Henry David</a:t>
            </a:r>
          </a:p>
          <a:p>
            <a:pPr algn="ctr">
              <a:defRPr/>
            </a:pPr>
            <a:r>
              <a:rPr lang="en-US" b="1">
                <a:effectLst/>
                <a:latin typeface="Comic Sans MS" pitchFamily="66" charset="0"/>
              </a:rPr>
              <a:t>Thoreau</a:t>
            </a:r>
          </a:p>
        </p:txBody>
      </p:sp>
      <p:sp>
        <p:nvSpPr>
          <p:cNvPr id="462855" name="Line 7"/>
          <p:cNvSpPr>
            <a:spLocks noChangeShapeType="1"/>
          </p:cNvSpPr>
          <p:nvPr/>
        </p:nvSpPr>
        <p:spPr bwMode="auto">
          <a:xfrm flipH="1">
            <a:off x="1066800" y="4038600"/>
            <a:ext cx="609600" cy="457200"/>
          </a:xfrm>
          <a:prstGeom prst="line">
            <a:avLst/>
          </a:prstGeom>
          <a:noFill/>
          <a:ln w="28575">
            <a:solidFill>
              <a:schemeClr val="bg1"/>
            </a:solidFill>
            <a:round/>
            <a:headEnd type="none" w="sm" len="sm"/>
            <a:tailEnd type="arrow" w="med" len="med"/>
          </a:ln>
          <a:effectLst/>
        </p:spPr>
        <p:txBody>
          <a:bodyPr/>
          <a:lstStyle/>
          <a:p>
            <a:pPr>
              <a:defRPr/>
            </a:pPr>
            <a:endParaRPr lang="en-US"/>
          </a:p>
        </p:txBody>
      </p:sp>
      <p:sp>
        <p:nvSpPr>
          <p:cNvPr id="462856" name="Text Box 8"/>
          <p:cNvSpPr txBox="1">
            <a:spLocks noChangeArrowheads="1"/>
          </p:cNvSpPr>
          <p:nvPr/>
        </p:nvSpPr>
        <p:spPr bwMode="auto">
          <a:xfrm>
            <a:off x="0" y="4495800"/>
            <a:ext cx="1905000" cy="701675"/>
          </a:xfrm>
          <a:prstGeom prst="rect">
            <a:avLst/>
          </a:prstGeom>
          <a:noFill/>
          <a:ln w="9525">
            <a:noFill/>
            <a:miter lim="800000"/>
            <a:headEnd type="none" w="sm" len="sm"/>
            <a:tailEnd type="none" w="sm" len="sm"/>
          </a:ln>
        </p:spPr>
        <p:txBody>
          <a:bodyPr>
            <a:spAutoFit/>
          </a:bodyPr>
          <a:lstStyle/>
          <a:p>
            <a:pPr algn="ctr">
              <a:spcBef>
                <a:spcPct val="50000"/>
              </a:spcBef>
            </a:pPr>
            <a:r>
              <a:rPr lang="en-US" sz="2000" b="1" i="1">
                <a:solidFill>
                  <a:srgbClr val="FFFF00"/>
                </a:solidFill>
                <a:effectLst/>
                <a:latin typeface="Comic Sans MS" pitchFamily="66" charset="0"/>
              </a:rPr>
              <a:t>Nature</a:t>
            </a:r>
            <a:br>
              <a:rPr lang="en-US" sz="2000" b="1" i="1">
                <a:solidFill>
                  <a:srgbClr val="FFFF00"/>
                </a:solidFill>
                <a:effectLst/>
                <a:latin typeface="Comic Sans MS" pitchFamily="66" charset="0"/>
              </a:rPr>
            </a:br>
            <a:r>
              <a:rPr lang="en-US" sz="2000" b="1">
                <a:solidFill>
                  <a:srgbClr val="FFFF00"/>
                </a:solidFill>
                <a:effectLst/>
                <a:latin typeface="Comic Sans MS" pitchFamily="66" charset="0"/>
              </a:rPr>
              <a:t>(1832)</a:t>
            </a:r>
          </a:p>
        </p:txBody>
      </p:sp>
      <p:sp>
        <p:nvSpPr>
          <p:cNvPr id="462857" name="Line 9"/>
          <p:cNvSpPr>
            <a:spLocks noChangeShapeType="1"/>
          </p:cNvSpPr>
          <p:nvPr/>
        </p:nvSpPr>
        <p:spPr bwMode="auto">
          <a:xfrm flipH="1">
            <a:off x="5257800" y="4038600"/>
            <a:ext cx="838200" cy="609600"/>
          </a:xfrm>
          <a:prstGeom prst="line">
            <a:avLst/>
          </a:prstGeom>
          <a:noFill/>
          <a:ln w="28575">
            <a:solidFill>
              <a:schemeClr val="bg1"/>
            </a:solidFill>
            <a:round/>
            <a:headEnd type="none" w="sm" len="sm"/>
            <a:tailEnd type="arrow" w="med" len="med"/>
          </a:ln>
          <a:effectLst/>
        </p:spPr>
        <p:txBody>
          <a:bodyPr/>
          <a:lstStyle/>
          <a:p>
            <a:pPr>
              <a:defRPr/>
            </a:pPr>
            <a:endParaRPr lang="en-US"/>
          </a:p>
        </p:txBody>
      </p:sp>
      <p:sp>
        <p:nvSpPr>
          <p:cNvPr id="462858" name="Text Box 10"/>
          <p:cNvSpPr txBox="1">
            <a:spLocks noChangeArrowheads="1"/>
          </p:cNvSpPr>
          <p:nvPr/>
        </p:nvSpPr>
        <p:spPr bwMode="auto">
          <a:xfrm>
            <a:off x="4267200" y="4664075"/>
            <a:ext cx="1905000" cy="701675"/>
          </a:xfrm>
          <a:prstGeom prst="rect">
            <a:avLst/>
          </a:prstGeom>
          <a:noFill/>
          <a:ln w="9525">
            <a:noFill/>
            <a:miter lim="800000"/>
            <a:headEnd type="none" w="sm" len="sm"/>
            <a:tailEnd type="none" w="sm" len="sm"/>
          </a:ln>
        </p:spPr>
        <p:txBody>
          <a:bodyPr>
            <a:spAutoFit/>
          </a:bodyPr>
          <a:lstStyle/>
          <a:p>
            <a:pPr algn="ctr">
              <a:spcBef>
                <a:spcPct val="50000"/>
              </a:spcBef>
            </a:pPr>
            <a:r>
              <a:rPr lang="en-US" sz="2000" b="1" i="1">
                <a:solidFill>
                  <a:srgbClr val="FFFF00"/>
                </a:solidFill>
                <a:effectLst/>
                <a:latin typeface="Comic Sans MS" pitchFamily="66" charset="0"/>
              </a:rPr>
              <a:t>Walden</a:t>
            </a:r>
            <a:br>
              <a:rPr lang="en-US" sz="2000" b="1" i="1">
                <a:solidFill>
                  <a:srgbClr val="FFFF00"/>
                </a:solidFill>
                <a:effectLst/>
                <a:latin typeface="Comic Sans MS" pitchFamily="66" charset="0"/>
              </a:rPr>
            </a:br>
            <a:r>
              <a:rPr lang="en-US" sz="2000" b="1">
                <a:solidFill>
                  <a:srgbClr val="FFFF00"/>
                </a:solidFill>
                <a:effectLst/>
                <a:latin typeface="Comic Sans MS" pitchFamily="66" charset="0"/>
              </a:rPr>
              <a:t>(1854)</a:t>
            </a:r>
          </a:p>
        </p:txBody>
      </p:sp>
      <p:sp>
        <p:nvSpPr>
          <p:cNvPr id="462859" name="Line 11"/>
          <p:cNvSpPr>
            <a:spLocks noChangeShapeType="1"/>
          </p:cNvSpPr>
          <p:nvPr/>
        </p:nvSpPr>
        <p:spPr bwMode="auto">
          <a:xfrm>
            <a:off x="7162800" y="4038600"/>
            <a:ext cx="381000" cy="533400"/>
          </a:xfrm>
          <a:prstGeom prst="line">
            <a:avLst/>
          </a:prstGeom>
          <a:noFill/>
          <a:ln w="28575">
            <a:solidFill>
              <a:schemeClr val="bg1"/>
            </a:solidFill>
            <a:round/>
            <a:headEnd type="none" w="sm" len="sm"/>
            <a:tailEnd type="arrow" w="med" len="med"/>
          </a:ln>
          <a:effectLst/>
        </p:spPr>
        <p:txBody>
          <a:bodyPr/>
          <a:lstStyle/>
          <a:p>
            <a:pPr>
              <a:defRPr/>
            </a:pPr>
            <a:endParaRPr lang="en-US"/>
          </a:p>
        </p:txBody>
      </p:sp>
      <p:sp>
        <p:nvSpPr>
          <p:cNvPr id="462860" name="Text Box 12"/>
          <p:cNvSpPr txBox="1">
            <a:spLocks noChangeArrowheads="1"/>
          </p:cNvSpPr>
          <p:nvPr/>
        </p:nvSpPr>
        <p:spPr bwMode="auto">
          <a:xfrm>
            <a:off x="6172200" y="4495800"/>
            <a:ext cx="2667000" cy="1006475"/>
          </a:xfrm>
          <a:prstGeom prst="rect">
            <a:avLst/>
          </a:prstGeom>
          <a:noFill/>
          <a:ln w="9525">
            <a:noFill/>
            <a:miter lim="800000"/>
            <a:headEnd type="none" w="sm" len="sm"/>
            <a:tailEnd type="none" w="sm" len="sm"/>
          </a:ln>
        </p:spPr>
        <p:txBody>
          <a:bodyPr>
            <a:spAutoFit/>
          </a:bodyPr>
          <a:lstStyle/>
          <a:p>
            <a:pPr algn="ctr">
              <a:spcBef>
                <a:spcPct val="50000"/>
              </a:spcBef>
            </a:pPr>
            <a:r>
              <a:rPr lang="en-US" sz="2000" b="1" i="1">
                <a:solidFill>
                  <a:srgbClr val="FFFF00"/>
                </a:solidFill>
                <a:effectLst/>
                <a:latin typeface="Comic Sans MS" pitchFamily="66" charset="0"/>
              </a:rPr>
              <a:t>Resistance to Civil Disobedience</a:t>
            </a:r>
            <a:br>
              <a:rPr lang="en-US" sz="2000" b="1" i="1">
                <a:solidFill>
                  <a:srgbClr val="FFFF00"/>
                </a:solidFill>
                <a:effectLst/>
                <a:latin typeface="Comic Sans MS" pitchFamily="66" charset="0"/>
              </a:rPr>
            </a:br>
            <a:r>
              <a:rPr lang="en-US" sz="2000" b="1">
                <a:solidFill>
                  <a:srgbClr val="FFFF00"/>
                </a:solidFill>
                <a:effectLst/>
                <a:latin typeface="Comic Sans MS" pitchFamily="66" charset="0"/>
              </a:rPr>
              <a:t>(1849)</a:t>
            </a:r>
          </a:p>
        </p:txBody>
      </p:sp>
      <p:sp>
        <p:nvSpPr>
          <p:cNvPr id="462861" name="Line 13"/>
          <p:cNvSpPr>
            <a:spLocks noChangeShapeType="1"/>
          </p:cNvSpPr>
          <p:nvPr/>
        </p:nvSpPr>
        <p:spPr bwMode="auto">
          <a:xfrm>
            <a:off x="2667000" y="4114800"/>
            <a:ext cx="457200" cy="609600"/>
          </a:xfrm>
          <a:prstGeom prst="line">
            <a:avLst/>
          </a:prstGeom>
          <a:noFill/>
          <a:ln w="28575">
            <a:solidFill>
              <a:schemeClr val="bg1"/>
            </a:solidFill>
            <a:round/>
            <a:headEnd type="none" w="sm" len="sm"/>
            <a:tailEnd type="arrow" w="med" len="med"/>
          </a:ln>
          <a:effectLst/>
        </p:spPr>
        <p:txBody>
          <a:bodyPr/>
          <a:lstStyle/>
          <a:p>
            <a:pPr>
              <a:defRPr/>
            </a:pPr>
            <a:endParaRPr lang="en-US"/>
          </a:p>
        </p:txBody>
      </p:sp>
      <p:sp>
        <p:nvSpPr>
          <p:cNvPr id="462862" name="Text Box 14"/>
          <p:cNvSpPr txBox="1">
            <a:spLocks noChangeArrowheads="1"/>
          </p:cNvSpPr>
          <p:nvPr/>
        </p:nvSpPr>
        <p:spPr bwMode="auto">
          <a:xfrm>
            <a:off x="2057400" y="4648200"/>
            <a:ext cx="2362200" cy="701675"/>
          </a:xfrm>
          <a:prstGeom prst="rect">
            <a:avLst/>
          </a:prstGeom>
          <a:noFill/>
          <a:ln w="9525">
            <a:noFill/>
            <a:miter lim="800000"/>
            <a:headEnd type="none" w="sm" len="sm"/>
            <a:tailEnd type="none" w="sm" len="sm"/>
          </a:ln>
        </p:spPr>
        <p:txBody>
          <a:bodyPr>
            <a:spAutoFit/>
          </a:bodyPr>
          <a:lstStyle/>
          <a:p>
            <a:pPr algn="ctr">
              <a:spcBef>
                <a:spcPct val="50000"/>
              </a:spcBef>
            </a:pPr>
            <a:r>
              <a:rPr lang="en-US" sz="2000" b="1" i="1">
                <a:solidFill>
                  <a:srgbClr val="FFFF00"/>
                </a:solidFill>
                <a:effectLst/>
                <a:latin typeface="Comic Sans MS" pitchFamily="66" charset="0"/>
              </a:rPr>
              <a:t>Self-Reliance</a:t>
            </a:r>
            <a:r>
              <a:rPr lang="en-US" sz="2000" b="1">
                <a:solidFill>
                  <a:srgbClr val="FFFF00"/>
                </a:solidFill>
                <a:effectLst/>
                <a:latin typeface="Comic Sans MS" pitchFamily="66" charset="0"/>
              </a:rPr>
              <a:t> (1841)</a:t>
            </a:r>
          </a:p>
        </p:txBody>
      </p:sp>
      <p:sp>
        <p:nvSpPr>
          <p:cNvPr id="462863" name="Line 15"/>
          <p:cNvSpPr>
            <a:spLocks noChangeShapeType="1"/>
          </p:cNvSpPr>
          <p:nvPr/>
        </p:nvSpPr>
        <p:spPr bwMode="auto">
          <a:xfrm>
            <a:off x="2133600" y="4114800"/>
            <a:ext cx="0" cy="1524000"/>
          </a:xfrm>
          <a:prstGeom prst="line">
            <a:avLst/>
          </a:prstGeom>
          <a:noFill/>
          <a:ln w="28575">
            <a:solidFill>
              <a:schemeClr val="bg1"/>
            </a:solidFill>
            <a:round/>
            <a:headEnd type="none" w="sm" len="sm"/>
            <a:tailEnd type="arrow" w="med" len="med"/>
          </a:ln>
          <a:effectLst/>
        </p:spPr>
        <p:txBody>
          <a:bodyPr/>
          <a:lstStyle/>
          <a:p>
            <a:pPr>
              <a:defRPr/>
            </a:pPr>
            <a:endParaRPr lang="en-US"/>
          </a:p>
        </p:txBody>
      </p:sp>
      <p:sp>
        <p:nvSpPr>
          <p:cNvPr id="462864" name="Text Box 16"/>
          <p:cNvSpPr txBox="1">
            <a:spLocks noChangeArrowheads="1"/>
          </p:cNvSpPr>
          <p:nvPr/>
        </p:nvSpPr>
        <p:spPr bwMode="auto">
          <a:xfrm>
            <a:off x="1066800" y="5638800"/>
            <a:ext cx="2362200" cy="701675"/>
          </a:xfrm>
          <a:prstGeom prst="rect">
            <a:avLst/>
          </a:prstGeom>
          <a:noFill/>
          <a:ln w="9525">
            <a:noFill/>
            <a:miter lim="800000"/>
            <a:headEnd type="none" w="sm" len="sm"/>
            <a:tailEnd type="none" w="sm" len="sm"/>
          </a:ln>
        </p:spPr>
        <p:txBody>
          <a:bodyPr>
            <a:spAutoFit/>
          </a:bodyPr>
          <a:lstStyle/>
          <a:p>
            <a:pPr algn="ctr">
              <a:spcBef>
                <a:spcPct val="50000"/>
              </a:spcBef>
            </a:pPr>
            <a:r>
              <a:rPr lang="en-US" sz="2000" b="1">
                <a:solidFill>
                  <a:srgbClr val="FFFF00"/>
                </a:solidFill>
                <a:effectLst/>
                <a:latin typeface="Comic Sans MS" pitchFamily="66" charset="0"/>
              </a:rPr>
              <a:t>“The American Scholar” </a:t>
            </a:r>
            <a:r>
              <a:rPr lang="en-US" sz="2000" b="1" i="1">
                <a:solidFill>
                  <a:srgbClr val="FFFF00"/>
                </a:solidFill>
                <a:effectLst/>
                <a:latin typeface="Comic Sans MS" pitchFamily="66" charset="0"/>
              </a:rPr>
              <a:t> </a:t>
            </a:r>
            <a:r>
              <a:rPr lang="en-US" sz="2000" b="1">
                <a:solidFill>
                  <a:srgbClr val="FFFF00"/>
                </a:solidFill>
                <a:effectLst/>
                <a:latin typeface="Comic Sans MS" pitchFamily="66" charset="0"/>
              </a:rPr>
              <a:t>(1837)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2851"/>
                                        </p:tgtEl>
                                        <p:attrNameLst>
                                          <p:attrName>style.visibility</p:attrName>
                                        </p:attrNameLst>
                                      </p:cBhvr>
                                      <p:to>
                                        <p:strVal val="visible"/>
                                      </p:to>
                                    </p:set>
                                    <p:animEffect transition="in" filter="dissolve">
                                      <p:cBhvr>
                                        <p:cTn id="7" dur="500"/>
                                        <p:tgtEl>
                                          <p:spTgt spid="46285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62852"/>
                                        </p:tgtEl>
                                        <p:attrNameLst>
                                          <p:attrName>style.visibility</p:attrName>
                                        </p:attrNameLst>
                                      </p:cBhvr>
                                      <p:to>
                                        <p:strVal val="visible"/>
                                      </p:to>
                                    </p:set>
                                    <p:animEffect transition="in" filter="dissolve">
                                      <p:cBhvr>
                                        <p:cTn id="10" dur="500"/>
                                        <p:tgtEl>
                                          <p:spTgt spid="46285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62855"/>
                                        </p:tgtEl>
                                        <p:attrNameLst>
                                          <p:attrName>style.visibility</p:attrName>
                                        </p:attrNameLst>
                                      </p:cBhvr>
                                      <p:to>
                                        <p:strVal val="visible"/>
                                      </p:to>
                                    </p:set>
                                    <p:animEffect transition="in" filter="fade">
                                      <p:cBhvr>
                                        <p:cTn id="15" dur="2000"/>
                                        <p:tgtEl>
                                          <p:spTgt spid="46285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62856"/>
                                        </p:tgtEl>
                                        <p:attrNameLst>
                                          <p:attrName>style.visibility</p:attrName>
                                        </p:attrNameLst>
                                      </p:cBhvr>
                                      <p:to>
                                        <p:strVal val="visible"/>
                                      </p:to>
                                    </p:set>
                                    <p:animEffect transition="in" filter="fade">
                                      <p:cBhvr>
                                        <p:cTn id="18" dur="2000"/>
                                        <p:tgtEl>
                                          <p:spTgt spid="46285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462861"/>
                                        </p:tgtEl>
                                        <p:attrNameLst>
                                          <p:attrName>style.visibility</p:attrName>
                                        </p:attrNameLst>
                                      </p:cBhvr>
                                      <p:to>
                                        <p:strVal val="visible"/>
                                      </p:to>
                                    </p:set>
                                    <p:animEffect transition="in" filter="fade">
                                      <p:cBhvr>
                                        <p:cTn id="23" dur="2000"/>
                                        <p:tgtEl>
                                          <p:spTgt spid="46286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62862"/>
                                        </p:tgtEl>
                                        <p:attrNameLst>
                                          <p:attrName>style.visibility</p:attrName>
                                        </p:attrNameLst>
                                      </p:cBhvr>
                                      <p:to>
                                        <p:strVal val="visible"/>
                                      </p:to>
                                    </p:set>
                                    <p:animEffect transition="in" filter="fade">
                                      <p:cBhvr>
                                        <p:cTn id="26" dur="2000"/>
                                        <p:tgtEl>
                                          <p:spTgt spid="46286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462863"/>
                                        </p:tgtEl>
                                        <p:attrNameLst>
                                          <p:attrName>style.visibility</p:attrName>
                                        </p:attrNameLst>
                                      </p:cBhvr>
                                      <p:to>
                                        <p:strVal val="visible"/>
                                      </p:to>
                                    </p:set>
                                    <p:animEffect transition="in" filter="fade">
                                      <p:cBhvr>
                                        <p:cTn id="31" dur="2000"/>
                                        <p:tgtEl>
                                          <p:spTgt spid="46286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2864"/>
                                        </p:tgtEl>
                                        <p:attrNameLst>
                                          <p:attrName>style.visibility</p:attrName>
                                        </p:attrNameLst>
                                      </p:cBhvr>
                                      <p:to>
                                        <p:strVal val="visible"/>
                                      </p:to>
                                    </p:set>
                                    <p:animEffect transition="in" filter="fade">
                                      <p:cBhvr>
                                        <p:cTn id="34" dur="2000"/>
                                        <p:tgtEl>
                                          <p:spTgt spid="46286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462853"/>
                                        </p:tgtEl>
                                        <p:attrNameLst>
                                          <p:attrName>style.visibility</p:attrName>
                                        </p:attrNameLst>
                                      </p:cBhvr>
                                      <p:to>
                                        <p:strVal val="visible"/>
                                      </p:to>
                                    </p:set>
                                    <p:animEffect transition="in" filter="dissolve">
                                      <p:cBhvr>
                                        <p:cTn id="39" dur="500"/>
                                        <p:tgtEl>
                                          <p:spTgt spid="462853"/>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62854"/>
                                        </p:tgtEl>
                                        <p:attrNameLst>
                                          <p:attrName>style.visibility</p:attrName>
                                        </p:attrNameLst>
                                      </p:cBhvr>
                                      <p:to>
                                        <p:strVal val="visible"/>
                                      </p:to>
                                    </p:set>
                                    <p:animEffect transition="in" filter="dissolve">
                                      <p:cBhvr>
                                        <p:cTn id="42" dur="500"/>
                                        <p:tgtEl>
                                          <p:spTgt spid="46285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462857"/>
                                        </p:tgtEl>
                                        <p:attrNameLst>
                                          <p:attrName>style.visibility</p:attrName>
                                        </p:attrNameLst>
                                      </p:cBhvr>
                                      <p:to>
                                        <p:strVal val="visible"/>
                                      </p:to>
                                    </p:set>
                                    <p:animEffect transition="in" filter="fade">
                                      <p:cBhvr>
                                        <p:cTn id="47" dur="2000"/>
                                        <p:tgtEl>
                                          <p:spTgt spid="46285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62858"/>
                                        </p:tgtEl>
                                        <p:attrNameLst>
                                          <p:attrName>style.visibility</p:attrName>
                                        </p:attrNameLst>
                                      </p:cBhvr>
                                      <p:to>
                                        <p:strVal val="visible"/>
                                      </p:to>
                                    </p:set>
                                    <p:animEffect transition="in" filter="fade">
                                      <p:cBhvr>
                                        <p:cTn id="50" dur="2000"/>
                                        <p:tgtEl>
                                          <p:spTgt spid="46285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462859"/>
                                        </p:tgtEl>
                                        <p:attrNameLst>
                                          <p:attrName>style.visibility</p:attrName>
                                        </p:attrNameLst>
                                      </p:cBhvr>
                                      <p:to>
                                        <p:strVal val="visible"/>
                                      </p:to>
                                    </p:set>
                                    <p:animEffect transition="in" filter="fade">
                                      <p:cBhvr>
                                        <p:cTn id="55" dur="2000"/>
                                        <p:tgtEl>
                                          <p:spTgt spid="46285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62860"/>
                                        </p:tgtEl>
                                        <p:attrNameLst>
                                          <p:attrName>style.visibility</p:attrName>
                                        </p:attrNameLst>
                                      </p:cBhvr>
                                      <p:to>
                                        <p:strVal val="visible"/>
                                      </p:to>
                                    </p:set>
                                    <p:animEffect transition="in" filter="fade">
                                      <p:cBhvr>
                                        <p:cTn id="58" dur="2000"/>
                                        <p:tgtEl>
                                          <p:spTgt spid="462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2" grpId="0" animBg="1"/>
      <p:bldP spid="462854" grpId="0" animBg="1"/>
      <p:bldP spid="462856" grpId="0"/>
      <p:bldP spid="462858" grpId="0"/>
      <p:bldP spid="462860" grpId="0"/>
      <p:bldP spid="462862" grpId="0"/>
      <p:bldP spid="46286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6200" y="76200"/>
            <a:ext cx="8991600" cy="1295400"/>
          </a:xfrm>
          <a:prstGeom prst="rect">
            <a:avLst/>
          </a:prstGeom>
          <a:noFill/>
          <a:ln w="9525">
            <a:noFill/>
            <a:miter lim="800000"/>
            <a:headEnd type="none" w="sm" len="sm"/>
            <a:tailEnd type="none" w="sm" len="sm"/>
          </a:ln>
        </p:spPr>
        <p:txBody>
          <a:bodyPr wrap="none" anchor="ctr"/>
          <a:lstStyle/>
          <a:p>
            <a:pPr algn="ctr"/>
            <a:r>
              <a:rPr lang="en-US" sz="4600" b="1">
                <a:solidFill>
                  <a:schemeClr val="bg1"/>
                </a:solidFill>
                <a:effectLst/>
                <a:latin typeface="BlackChancery" pitchFamily="2" charset="0"/>
              </a:rPr>
              <a:t>The Second Great Awakening</a:t>
            </a:r>
          </a:p>
        </p:txBody>
      </p:sp>
      <p:sp>
        <p:nvSpPr>
          <p:cNvPr id="330755" name="Line 3"/>
          <p:cNvSpPr>
            <a:spLocks noChangeShapeType="1"/>
          </p:cNvSpPr>
          <p:nvPr/>
        </p:nvSpPr>
        <p:spPr bwMode="auto">
          <a:xfrm>
            <a:off x="4572000" y="1828800"/>
            <a:ext cx="0" cy="457200"/>
          </a:xfrm>
          <a:prstGeom prst="line">
            <a:avLst/>
          </a:prstGeom>
          <a:noFill/>
          <a:ln w="28575">
            <a:solidFill>
              <a:schemeClr val="bg1"/>
            </a:solidFill>
            <a:round/>
            <a:headEnd type="none" w="sm" len="sm"/>
            <a:tailEnd type="arrow" w="med" len="med"/>
          </a:ln>
          <a:effectLst/>
        </p:spPr>
        <p:txBody>
          <a:bodyPr/>
          <a:lstStyle/>
          <a:p>
            <a:pPr>
              <a:defRPr/>
            </a:pPr>
            <a:endParaRPr lang="en-US"/>
          </a:p>
        </p:txBody>
      </p:sp>
      <p:sp>
        <p:nvSpPr>
          <p:cNvPr id="330756" name="Text Box 4"/>
          <p:cNvSpPr txBox="1">
            <a:spLocks noChangeArrowheads="1"/>
          </p:cNvSpPr>
          <p:nvPr/>
        </p:nvSpPr>
        <p:spPr bwMode="auto">
          <a:xfrm>
            <a:off x="1828800" y="2286000"/>
            <a:ext cx="5562600" cy="762000"/>
          </a:xfrm>
          <a:prstGeom prst="rect">
            <a:avLst/>
          </a:prstGeom>
          <a:noFill/>
          <a:ln w="9525">
            <a:noFill/>
            <a:miter lim="800000"/>
            <a:headEnd type="none" w="sm" len="sm"/>
            <a:tailEnd type="none" w="sm" len="sm"/>
          </a:ln>
        </p:spPr>
        <p:txBody>
          <a:bodyPr>
            <a:spAutoFit/>
          </a:bodyPr>
          <a:lstStyle/>
          <a:p>
            <a:pPr algn="ctr">
              <a:spcBef>
                <a:spcPct val="50000"/>
              </a:spcBef>
            </a:pPr>
            <a:r>
              <a:rPr lang="en-US" b="1">
                <a:solidFill>
                  <a:srgbClr val="FFFF00"/>
                </a:solidFill>
                <a:effectLst/>
                <a:latin typeface="Arial" charset="0"/>
              </a:rPr>
              <a:t>“Spiritual Reform From Within”</a:t>
            </a:r>
            <a:br>
              <a:rPr lang="en-US" b="1">
                <a:solidFill>
                  <a:srgbClr val="FFFF00"/>
                </a:solidFill>
                <a:effectLst/>
                <a:latin typeface="Arial" charset="0"/>
              </a:rPr>
            </a:br>
            <a:r>
              <a:rPr lang="en-US" sz="2000" b="1">
                <a:solidFill>
                  <a:srgbClr val="FFFF00"/>
                </a:solidFill>
                <a:effectLst/>
                <a:latin typeface="Arial" charset="0"/>
              </a:rPr>
              <a:t>[Religious Revivalism]</a:t>
            </a:r>
          </a:p>
        </p:txBody>
      </p:sp>
      <p:sp>
        <p:nvSpPr>
          <p:cNvPr id="330757" name="Line 5"/>
          <p:cNvSpPr>
            <a:spLocks noChangeShapeType="1"/>
          </p:cNvSpPr>
          <p:nvPr/>
        </p:nvSpPr>
        <p:spPr bwMode="auto">
          <a:xfrm>
            <a:off x="4572000" y="3048000"/>
            <a:ext cx="0" cy="381000"/>
          </a:xfrm>
          <a:prstGeom prst="line">
            <a:avLst/>
          </a:prstGeom>
          <a:noFill/>
          <a:ln w="28575">
            <a:solidFill>
              <a:schemeClr val="bg1"/>
            </a:solidFill>
            <a:round/>
            <a:headEnd type="none" w="sm" len="sm"/>
            <a:tailEnd type="arrow" w="med" len="med"/>
          </a:ln>
          <a:effectLst/>
        </p:spPr>
        <p:txBody>
          <a:bodyPr/>
          <a:lstStyle/>
          <a:p>
            <a:pPr>
              <a:defRPr/>
            </a:pPr>
            <a:endParaRPr lang="en-US"/>
          </a:p>
        </p:txBody>
      </p:sp>
      <p:sp>
        <p:nvSpPr>
          <p:cNvPr id="330758" name="Text Box 6"/>
          <p:cNvSpPr txBox="1">
            <a:spLocks noChangeArrowheads="1"/>
          </p:cNvSpPr>
          <p:nvPr/>
        </p:nvSpPr>
        <p:spPr bwMode="auto">
          <a:xfrm>
            <a:off x="1752600" y="3429000"/>
            <a:ext cx="5791200" cy="822325"/>
          </a:xfrm>
          <a:prstGeom prst="rect">
            <a:avLst/>
          </a:prstGeom>
          <a:noFill/>
          <a:ln w="9525">
            <a:noFill/>
            <a:miter lim="800000"/>
            <a:headEnd type="none" w="sm" len="sm"/>
            <a:tailEnd type="none" w="sm" len="sm"/>
          </a:ln>
        </p:spPr>
        <p:txBody>
          <a:bodyPr>
            <a:spAutoFit/>
          </a:bodyPr>
          <a:lstStyle/>
          <a:p>
            <a:pPr algn="ctr">
              <a:spcBef>
                <a:spcPct val="50000"/>
              </a:spcBef>
            </a:pPr>
            <a:r>
              <a:rPr lang="en-US" b="1">
                <a:solidFill>
                  <a:srgbClr val="FF0000"/>
                </a:solidFill>
                <a:effectLst/>
                <a:latin typeface="Arial" charset="0"/>
              </a:rPr>
              <a:t>Social Reforms &amp; Redefining the Ideal of Equality</a:t>
            </a:r>
            <a:endParaRPr lang="en-US" sz="2000" b="1">
              <a:solidFill>
                <a:srgbClr val="FF0000"/>
              </a:solidFill>
              <a:effectLst/>
              <a:latin typeface="Arial" charset="0"/>
            </a:endParaRPr>
          </a:p>
        </p:txBody>
      </p:sp>
      <p:sp>
        <p:nvSpPr>
          <p:cNvPr id="330759" name="Line 7"/>
          <p:cNvSpPr>
            <a:spLocks noChangeShapeType="1"/>
          </p:cNvSpPr>
          <p:nvPr/>
        </p:nvSpPr>
        <p:spPr bwMode="auto">
          <a:xfrm flipH="1">
            <a:off x="1676400" y="4191000"/>
            <a:ext cx="914400" cy="304800"/>
          </a:xfrm>
          <a:prstGeom prst="line">
            <a:avLst/>
          </a:prstGeom>
          <a:noFill/>
          <a:ln w="28575">
            <a:solidFill>
              <a:schemeClr val="bg1"/>
            </a:solidFill>
            <a:round/>
            <a:headEnd type="none" w="sm" len="sm"/>
            <a:tailEnd type="arrow" w="med" len="med"/>
          </a:ln>
          <a:effectLst/>
        </p:spPr>
        <p:txBody>
          <a:bodyPr/>
          <a:lstStyle/>
          <a:p>
            <a:pPr>
              <a:defRPr/>
            </a:pPr>
            <a:endParaRPr lang="en-US"/>
          </a:p>
        </p:txBody>
      </p:sp>
      <p:sp>
        <p:nvSpPr>
          <p:cNvPr id="330760" name="Oval 8"/>
          <p:cNvSpPr>
            <a:spLocks noChangeArrowheads="1"/>
          </p:cNvSpPr>
          <p:nvPr/>
        </p:nvSpPr>
        <p:spPr bwMode="auto">
          <a:xfrm>
            <a:off x="533400" y="4572000"/>
            <a:ext cx="1905000" cy="990600"/>
          </a:xfrm>
          <a:prstGeom prst="ellipse">
            <a:avLst/>
          </a:prstGeom>
          <a:solidFill>
            <a:srgbClr val="C9E8FF">
              <a:alpha val="50000"/>
            </a:srgbClr>
          </a:solidFill>
          <a:ln w="9525">
            <a:noFill/>
            <a:round/>
            <a:headEnd type="none" w="sm" len="sm"/>
            <a:tailEnd type="none" w="sm" len="sm"/>
          </a:ln>
          <a:effectLst>
            <a:prstShdw prst="shdw17" dist="17961" dir="2700000">
              <a:srgbClr val="C9E8FF">
                <a:gamma/>
                <a:shade val="60000"/>
                <a:invGamma/>
              </a:srgbClr>
            </a:prstShdw>
          </a:effectLst>
        </p:spPr>
        <p:txBody>
          <a:bodyPr wrap="none" anchor="ctr"/>
          <a:lstStyle/>
          <a:p>
            <a:pPr>
              <a:defRPr/>
            </a:pPr>
            <a:endParaRPr lang="en-US"/>
          </a:p>
        </p:txBody>
      </p:sp>
      <p:sp>
        <p:nvSpPr>
          <p:cNvPr id="330761" name="Text Box 9"/>
          <p:cNvSpPr txBox="1">
            <a:spLocks noChangeArrowheads="1"/>
          </p:cNvSpPr>
          <p:nvPr/>
        </p:nvSpPr>
        <p:spPr bwMode="auto">
          <a:xfrm>
            <a:off x="685800" y="4891088"/>
            <a:ext cx="1600200" cy="366712"/>
          </a:xfrm>
          <a:prstGeom prst="rect">
            <a:avLst/>
          </a:prstGeom>
          <a:noFill/>
          <a:ln w="9525">
            <a:noFill/>
            <a:miter lim="800000"/>
            <a:headEnd type="none" w="sm" len="sm"/>
            <a:tailEnd type="none" w="sm" len="sm"/>
          </a:ln>
        </p:spPr>
        <p:txBody>
          <a:bodyPr>
            <a:spAutoFit/>
          </a:bodyPr>
          <a:lstStyle/>
          <a:p>
            <a:pPr algn="ctr">
              <a:spcBef>
                <a:spcPct val="50000"/>
              </a:spcBef>
            </a:pPr>
            <a:r>
              <a:rPr lang="en-US" sz="1800" b="1">
                <a:effectLst/>
                <a:latin typeface="Arial" charset="0"/>
              </a:rPr>
              <a:t>Temperance</a:t>
            </a:r>
          </a:p>
        </p:txBody>
      </p:sp>
      <p:sp>
        <p:nvSpPr>
          <p:cNvPr id="330762" name="Line 10"/>
          <p:cNvSpPr>
            <a:spLocks noChangeShapeType="1"/>
          </p:cNvSpPr>
          <p:nvPr/>
        </p:nvSpPr>
        <p:spPr bwMode="auto">
          <a:xfrm flipH="1">
            <a:off x="2971800" y="4267200"/>
            <a:ext cx="457200" cy="1143000"/>
          </a:xfrm>
          <a:prstGeom prst="line">
            <a:avLst/>
          </a:prstGeom>
          <a:noFill/>
          <a:ln w="28575">
            <a:solidFill>
              <a:schemeClr val="bg1"/>
            </a:solidFill>
            <a:round/>
            <a:headEnd type="none" w="sm" len="sm"/>
            <a:tailEnd type="arrow" w="med" len="med"/>
          </a:ln>
          <a:effectLst/>
        </p:spPr>
        <p:txBody>
          <a:bodyPr/>
          <a:lstStyle/>
          <a:p>
            <a:pPr>
              <a:defRPr/>
            </a:pPr>
            <a:endParaRPr lang="en-US"/>
          </a:p>
        </p:txBody>
      </p:sp>
      <p:sp>
        <p:nvSpPr>
          <p:cNvPr id="330763" name="Oval 11"/>
          <p:cNvSpPr>
            <a:spLocks noChangeArrowheads="1"/>
          </p:cNvSpPr>
          <p:nvPr/>
        </p:nvSpPr>
        <p:spPr bwMode="auto">
          <a:xfrm>
            <a:off x="1981200" y="5486400"/>
            <a:ext cx="1905000" cy="990600"/>
          </a:xfrm>
          <a:prstGeom prst="ellipse">
            <a:avLst/>
          </a:prstGeom>
          <a:solidFill>
            <a:srgbClr val="C9E8FF">
              <a:alpha val="50000"/>
            </a:srgbClr>
          </a:solidFill>
          <a:ln w="9525">
            <a:noFill/>
            <a:round/>
            <a:headEnd type="none" w="sm" len="sm"/>
            <a:tailEnd type="none" w="sm" len="sm"/>
          </a:ln>
          <a:effectLst>
            <a:prstShdw prst="shdw17" dist="17961" dir="2700000">
              <a:srgbClr val="C9E8FF">
                <a:gamma/>
                <a:shade val="60000"/>
                <a:invGamma/>
              </a:srgbClr>
            </a:prstShdw>
          </a:effectLst>
        </p:spPr>
        <p:txBody>
          <a:bodyPr wrap="none" anchor="ctr"/>
          <a:lstStyle/>
          <a:p>
            <a:pPr>
              <a:defRPr/>
            </a:pPr>
            <a:endParaRPr lang="en-US"/>
          </a:p>
        </p:txBody>
      </p:sp>
      <p:sp>
        <p:nvSpPr>
          <p:cNvPr id="330764" name="Text Box 12"/>
          <p:cNvSpPr txBox="1">
            <a:spLocks noChangeArrowheads="1"/>
          </p:cNvSpPr>
          <p:nvPr/>
        </p:nvSpPr>
        <p:spPr bwMode="auto">
          <a:xfrm>
            <a:off x="2057400" y="5607050"/>
            <a:ext cx="1828800" cy="641350"/>
          </a:xfrm>
          <a:prstGeom prst="rect">
            <a:avLst/>
          </a:prstGeom>
          <a:noFill/>
          <a:ln w="9525">
            <a:noFill/>
            <a:miter lim="800000"/>
            <a:headEnd type="none" w="sm" len="sm"/>
            <a:tailEnd type="none" w="sm" len="sm"/>
          </a:ln>
        </p:spPr>
        <p:txBody>
          <a:bodyPr>
            <a:spAutoFit/>
          </a:bodyPr>
          <a:lstStyle/>
          <a:p>
            <a:pPr algn="ctr">
              <a:spcBef>
                <a:spcPct val="50000"/>
              </a:spcBef>
            </a:pPr>
            <a:r>
              <a:rPr lang="en-US" sz="1800" b="1">
                <a:effectLst/>
                <a:latin typeface="Arial" charset="0"/>
              </a:rPr>
              <a:t>Asylum &amp;</a:t>
            </a:r>
            <a:br>
              <a:rPr lang="en-US" sz="1800" b="1">
                <a:effectLst/>
                <a:latin typeface="Arial" charset="0"/>
              </a:rPr>
            </a:br>
            <a:r>
              <a:rPr lang="en-US" sz="1800" b="1">
                <a:effectLst/>
                <a:latin typeface="Arial" charset="0"/>
              </a:rPr>
              <a:t>Prison Reform</a:t>
            </a:r>
          </a:p>
        </p:txBody>
      </p:sp>
      <p:sp>
        <p:nvSpPr>
          <p:cNvPr id="330765" name="Line 13"/>
          <p:cNvSpPr>
            <a:spLocks noChangeShapeType="1"/>
          </p:cNvSpPr>
          <p:nvPr/>
        </p:nvSpPr>
        <p:spPr bwMode="auto">
          <a:xfrm flipH="1">
            <a:off x="4572000" y="4267200"/>
            <a:ext cx="0" cy="304800"/>
          </a:xfrm>
          <a:prstGeom prst="line">
            <a:avLst/>
          </a:prstGeom>
          <a:noFill/>
          <a:ln w="28575">
            <a:solidFill>
              <a:schemeClr val="bg1"/>
            </a:solidFill>
            <a:round/>
            <a:headEnd type="none" w="sm" len="sm"/>
            <a:tailEnd type="arrow" w="med" len="med"/>
          </a:ln>
          <a:effectLst/>
        </p:spPr>
        <p:txBody>
          <a:bodyPr/>
          <a:lstStyle/>
          <a:p>
            <a:pPr>
              <a:defRPr/>
            </a:pPr>
            <a:endParaRPr lang="en-US"/>
          </a:p>
        </p:txBody>
      </p:sp>
      <p:sp>
        <p:nvSpPr>
          <p:cNvPr id="330766" name="Oval 14"/>
          <p:cNvSpPr>
            <a:spLocks noChangeArrowheads="1"/>
          </p:cNvSpPr>
          <p:nvPr/>
        </p:nvSpPr>
        <p:spPr bwMode="auto">
          <a:xfrm>
            <a:off x="6781800" y="4572000"/>
            <a:ext cx="1905000" cy="990600"/>
          </a:xfrm>
          <a:prstGeom prst="ellipse">
            <a:avLst/>
          </a:prstGeom>
          <a:solidFill>
            <a:srgbClr val="C9E8FF">
              <a:alpha val="50000"/>
            </a:srgbClr>
          </a:solidFill>
          <a:ln w="9525">
            <a:noFill/>
            <a:round/>
            <a:headEnd type="none" w="sm" len="sm"/>
            <a:tailEnd type="none" w="sm" len="sm"/>
          </a:ln>
          <a:effectLst>
            <a:prstShdw prst="shdw17" dist="17961" dir="2700000">
              <a:srgbClr val="C9E8FF">
                <a:gamma/>
                <a:shade val="60000"/>
                <a:invGamma/>
              </a:srgbClr>
            </a:prstShdw>
          </a:effectLst>
        </p:spPr>
        <p:txBody>
          <a:bodyPr wrap="none" anchor="ctr"/>
          <a:lstStyle/>
          <a:p>
            <a:pPr>
              <a:defRPr/>
            </a:pPr>
            <a:endParaRPr lang="en-US"/>
          </a:p>
        </p:txBody>
      </p:sp>
      <p:sp>
        <p:nvSpPr>
          <p:cNvPr id="330767" name="Text Box 15"/>
          <p:cNvSpPr txBox="1">
            <a:spLocks noChangeArrowheads="1"/>
          </p:cNvSpPr>
          <p:nvPr/>
        </p:nvSpPr>
        <p:spPr bwMode="auto">
          <a:xfrm>
            <a:off x="6934200" y="4876800"/>
            <a:ext cx="1600200" cy="366713"/>
          </a:xfrm>
          <a:prstGeom prst="rect">
            <a:avLst/>
          </a:prstGeom>
          <a:noFill/>
          <a:ln w="9525">
            <a:noFill/>
            <a:miter lim="800000"/>
            <a:headEnd type="none" w="sm" len="sm"/>
            <a:tailEnd type="none" w="sm" len="sm"/>
          </a:ln>
        </p:spPr>
        <p:txBody>
          <a:bodyPr>
            <a:spAutoFit/>
          </a:bodyPr>
          <a:lstStyle/>
          <a:p>
            <a:pPr algn="ctr">
              <a:spcBef>
                <a:spcPct val="50000"/>
              </a:spcBef>
            </a:pPr>
            <a:r>
              <a:rPr lang="en-US" sz="1800" b="1">
                <a:effectLst/>
                <a:latin typeface="Arial" charset="0"/>
              </a:rPr>
              <a:t>Education</a:t>
            </a:r>
          </a:p>
        </p:txBody>
      </p:sp>
      <p:sp>
        <p:nvSpPr>
          <p:cNvPr id="330768" name="Line 16"/>
          <p:cNvSpPr>
            <a:spLocks noChangeShapeType="1"/>
          </p:cNvSpPr>
          <p:nvPr/>
        </p:nvSpPr>
        <p:spPr bwMode="auto">
          <a:xfrm>
            <a:off x="5943600" y="4267200"/>
            <a:ext cx="228600" cy="1143000"/>
          </a:xfrm>
          <a:prstGeom prst="line">
            <a:avLst/>
          </a:prstGeom>
          <a:noFill/>
          <a:ln w="28575">
            <a:solidFill>
              <a:schemeClr val="bg1"/>
            </a:solidFill>
            <a:round/>
            <a:headEnd type="none" w="sm" len="sm"/>
            <a:tailEnd type="arrow" w="med" len="med"/>
          </a:ln>
          <a:effectLst/>
        </p:spPr>
        <p:txBody>
          <a:bodyPr/>
          <a:lstStyle/>
          <a:p>
            <a:pPr>
              <a:defRPr/>
            </a:pPr>
            <a:endParaRPr lang="en-US"/>
          </a:p>
        </p:txBody>
      </p:sp>
      <p:sp>
        <p:nvSpPr>
          <p:cNvPr id="330769" name="Oval 17"/>
          <p:cNvSpPr>
            <a:spLocks noChangeArrowheads="1"/>
          </p:cNvSpPr>
          <p:nvPr/>
        </p:nvSpPr>
        <p:spPr bwMode="auto">
          <a:xfrm>
            <a:off x="5257800" y="5486400"/>
            <a:ext cx="1905000" cy="990600"/>
          </a:xfrm>
          <a:prstGeom prst="ellipse">
            <a:avLst/>
          </a:prstGeom>
          <a:solidFill>
            <a:srgbClr val="C9E8FF">
              <a:alpha val="50000"/>
            </a:srgbClr>
          </a:solidFill>
          <a:ln w="9525">
            <a:noFill/>
            <a:round/>
            <a:headEnd type="none" w="sm" len="sm"/>
            <a:tailEnd type="none" w="sm" len="sm"/>
          </a:ln>
          <a:effectLst>
            <a:prstShdw prst="shdw17" dist="17961" dir="2700000">
              <a:srgbClr val="C9E8FF">
                <a:gamma/>
                <a:shade val="60000"/>
                <a:invGamma/>
              </a:srgbClr>
            </a:prstShdw>
          </a:effectLst>
        </p:spPr>
        <p:txBody>
          <a:bodyPr wrap="none" anchor="ctr"/>
          <a:lstStyle/>
          <a:p>
            <a:pPr>
              <a:defRPr/>
            </a:pPr>
            <a:endParaRPr lang="en-US"/>
          </a:p>
        </p:txBody>
      </p:sp>
      <p:sp>
        <p:nvSpPr>
          <p:cNvPr id="330770" name="Text Box 18"/>
          <p:cNvSpPr txBox="1">
            <a:spLocks noChangeArrowheads="1"/>
          </p:cNvSpPr>
          <p:nvPr/>
        </p:nvSpPr>
        <p:spPr bwMode="auto">
          <a:xfrm>
            <a:off x="5410200" y="5638800"/>
            <a:ext cx="1600200" cy="641350"/>
          </a:xfrm>
          <a:prstGeom prst="rect">
            <a:avLst/>
          </a:prstGeom>
          <a:noFill/>
          <a:ln w="9525">
            <a:noFill/>
            <a:miter lim="800000"/>
            <a:headEnd type="none" w="sm" len="sm"/>
            <a:tailEnd type="none" w="sm" len="sm"/>
          </a:ln>
        </p:spPr>
        <p:txBody>
          <a:bodyPr>
            <a:spAutoFit/>
          </a:bodyPr>
          <a:lstStyle/>
          <a:p>
            <a:pPr algn="ctr">
              <a:spcBef>
                <a:spcPct val="50000"/>
              </a:spcBef>
            </a:pPr>
            <a:r>
              <a:rPr lang="en-US" sz="1800" b="1">
                <a:effectLst/>
                <a:latin typeface="Arial" charset="0"/>
              </a:rPr>
              <a:t>Women’s Rights</a:t>
            </a:r>
          </a:p>
        </p:txBody>
      </p:sp>
      <p:sp>
        <p:nvSpPr>
          <p:cNvPr id="330771" name="Line 19"/>
          <p:cNvSpPr>
            <a:spLocks noChangeShapeType="1"/>
          </p:cNvSpPr>
          <p:nvPr/>
        </p:nvSpPr>
        <p:spPr bwMode="auto">
          <a:xfrm>
            <a:off x="6553200" y="4191000"/>
            <a:ext cx="914400" cy="304800"/>
          </a:xfrm>
          <a:prstGeom prst="line">
            <a:avLst/>
          </a:prstGeom>
          <a:noFill/>
          <a:ln w="28575">
            <a:solidFill>
              <a:schemeClr val="bg1"/>
            </a:solidFill>
            <a:round/>
            <a:headEnd type="none" w="sm" len="sm"/>
            <a:tailEnd type="arrow" w="med" len="med"/>
          </a:ln>
          <a:effectLst/>
        </p:spPr>
        <p:txBody>
          <a:bodyPr/>
          <a:lstStyle/>
          <a:p>
            <a:pPr>
              <a:defRPr/>
            </a:pPr>
            <a:endParaRPr lang="en-US"/>
          </a:p>
        </p:txBody>
      </p:sp>
      <p:sp>
        <p:nvSpPr>
          <p:cNvPr id="330772" name="Oval 20"/>
          <p:cNvSpPr>
            <a:spLocks noChangeArrowheads="1"/>
          </p:cNvSpPr>
          <p:nvPr/>
        </p:nvSpPr>
        <p:spPr bwMode="auto">
          <a:xfrm>
            <a:off x="3657600" y="4648200"/>
            <a:ext cx="1905000" cy="990600"/>
          </a:xfrm>
          <a:prstGeom prst="ellipse">
            <a:avLst/>
          </a:prstGeom>
          <a:solidFill>
            <a:srgbClr val="C9E8FF">
              <a:alpha val="50000"/>
            </a:srgbClr>
          </a:solidFill>
          <a:ln w="9525">
            <a:noFill/>
            <a:round/>
            <a:headEnd type="none" w="sm" len="sm"/>
            <a:tailEnd type="none" w="sm" len="sm"/>
          </a:ln>
          <a:effectLst>
            <a:prstShdw prst="shdw17" dist="17961" dir="2700000">
              <a:srgbClr val="C9E8FF">
                <a:gamma/>
                <a:shade val="60000"/>
                <a:invGamma/>
              </a:srgbClr>
            </a:prstShdw>
          </a:effectLst>
        </p:spPr>
        <p:txBody>
          <a:bodyPr wrap="none" anchor="ctr"/>
          <a:lstStyle/>
          <a:p>
            <a:pPr>
              <a:defRPr/>
            </a:pPr>
            <a:endParaRPr lang="en-US"/>
          </a:p>
        </p:txBody>
      </p:sp>
      <p:sp>
        <p:nvSpPr>
          <p:cNvPr id="330773" name="Text Box 21"/>
          <p:cNvSpPr txBox="1">
            <a:spLocks noChangeArrowheads="1"/>
          </p:cNvSpPr>
          <p:nvPr/>
        </p:nvSpPr>
        <p:spPr bwMode="auto">
          <a:xfrm>
            <a:off x="3810000" y="4967288"/>
            <a:ext cx="1600200" cy="366712"/>
          </a:xfrm>
          <a:prstGeom prst="rect">
            <a:avLst/>
          </a:prstGeom>
          <a:noFill/>
          <a:ln w="9525">
            <a:noFill/>
            <a:miter lim="800000"/>
            <a:headEnd type="none" w="sm" len="sm"/>
            <a:tailEnd type="none" w="sm" len="sm"/>
          </a:ln>
        </p:spPr>
        <p:txBody>
          <a:bodyPr>
            <a:spAutoFit/>
          </a:bodyPr>
          <a:lstStyle/>
          <a:p>
            <a:pPr algn="ctr">
              <a:spcBef>
                <a:spcPct val="50000"/>
              </a:spcBef>
            </a:pPr>
            <a:r>
              <a:rPr lang="en-US" sz="1800" b="1">
                <a:effectLst/>
                <a:latin typeface="Arial" charset="0"/>
              </a:rPr>
              <a:t>Abolitionism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30755"/>
                                        </p:tgtEl>
                                        <p:attrNameLst>
                                          <p:attrName>style.visibility</p:attrName>
                                        </p:attrNameLst>
                                      </p:cBhvr>
                                      <p:to>
                                        <p:strVal val="visible"/>
                                      </p:to>
                                    </p:set>
                                    <p:animEffect transition="in" filter="wipe(up)">
                                      <p:cBhvr>
                                        <p:cTn id="7" dur="500"/>
                                        <p:tgtEl>
                                          <p:spTgt spid="33075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30756"/>
                                        </p:tgtEl>
                                        <p:attrNameLst>
                                          <p:attrName>style.visibility</p:attrName>
                                        </p:attrNameLst>
                                      </p:cBhvr>
                                      <p:to>
                                        <p:strVal val="visible"/>
                                      </p:to>
                                    </p:set>
                                    <p:animEffect transition="in" filter="wipe(up)">
                                      <p:cBhvr>
                                        <p:cTn id="10" dur="500"/>
                                        <p:tgtEl>
                                          <p:spTgt spid="33075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330757"/>
                                        </p:tgtEl>
                                        <p:attrNameLst>
                                          <p:attrName>style.visibility</p:attrName>
                                        </p:attrNameLst>
                                      </p:cBhvr>
                                      <p:to>
                                        <p:strVal val="visible"/>
                                      </p:to>
                                    </p:set>
                                    <p:animEffect transition="in" filter="wipe(up)">
                                      <p:cBhvr>
                                        <p:cTn id="15" dur="500"/>
                                        <p:tgtEl>
                                          <p:spTgt spid="33075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30758"/>
                                        </p:tgtEl>
                                        <p:attrNameLst>
                                          <p:attrName>style.visibility</p:attrName>
                                        </p:attrNameLst>
                                      </p:cBhvr>
                                      <p:to>
                                        <p:strVal val="visible"/>
                                      </p:to>
                                    </p:set>
                                    <p:animEffect transition="in" filter="wipe(up)">
                                      <p:cBhvr>
                                        <p:cTn id="18" dur="500"/>
                                        <p:tgtEl>
                                          <p:spTgt spid="33075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30759"/>
                                        </p:tgtEl>
                                        <p:attrNameLst>
                                          <p:attrName>style.visibility</p:attrName>
                                        </p:attrNameLst>
                                      </p:cBhvr>
                                      <p:to>
                                        <p:strVal val="visible"/>
                                      </p:to>
                                    </p:set>
                                    <p:animEffect transition="in" filter="fade">
                                      <p:cBhvr>
                                        <p:cTn id="23" dur="1000"/>
                                        <p:tgtEl>
                                          <p:spTgt spid="33075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0760"/>
                                        </p:tgtEl>
                                        <p:attrNameLst>
                                          <p:attrName>style.visibility</p:attrName>
                                        </p:attrNameLst>
                                      </p:cBhvr>
                                      <p:to>
                                        <p:strVal val="visible"/>
                                      </p:to>
                                    </p:set>
                                    <p:animEffect transition="in" filter="fade">
                                      <p:cBhvr>
                                        <p:cTn id="26" dur="1000"/>
                                        <p:tgtEl>
                                          <p:spTgt spid="33076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0761"/>
                                        </p:tgtEl>
                                        <p:attrNameLst>
                                          <p:attrName>style.visibility</p:attrName>
                                        </p:attrNameLst>
                                      </p:cBhvr>
                                      <p:to>
                                        <p:strVal val="visible"/>
                                      </p:to>
                                    </p:set>
                                    <p:animEffect transition="in" filter="fade">
                                      <p:cBhvr>
                                        <p:cTn id="29" dur="1000"/>
                                        <p:tgtEl>
                                          <p:spTgt spid="33076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330762"/>
                                        </p:tgtEl>
                                        <p:attrNameLst>
                                          <p:attrName>style.visibility</p:attrName>
                                        </p:attrNameLst>
                                      </p:cBhvr>
                                      <p:to>
                                        <p:strVal val="visible"/>
                                      </p:to>
                                    </p:set>
                                    <p:animEffect transition="in" filter="fade">
                                      <p:cBhvr>
                                        <p:cTn id="34" dur="1000"/>
                                        <p:tgtEl>
                                          <p:spTgt spid="3307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0763"/>
                                        </p:tgtEl>
                                        <p:attrNameLst>
                                          <p:attrName>style.visibility</p:attrName>
                                        </p:attrNameLst>
                                      </p:cBhvr>
                                      <p:to>
                                        <p:strVal val="visible"/>
                                      </p:to>
                                    </p:set>
                                    <p:animEffect transition="in" filter="fade">
                                      <p:cBhvr>
                                        <p:cTn id="37" dur="1000"/>
                                        <p:tgtEl>
                                          <p:spTgt spid="33076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0764"/>
                                        </p:tgtEl>
                                        <p:attrNameLst>
                                          <p:attrName>style.visibility</p:attrName>
                                        </p:attrNameLst>
                                      </p:cBhvr>
                                      <p:to>
                                        <p:strVal val="visible"/>
                                      </p:to>
                                    </p:set>
                                    <p:animEffect transition="in" filter="fade">
                                      <p:cBhvr>
                                        <p:cTn id="40" dur="1000"/>
                                        <p:tgtEl>
                                          <p:spTgt spid="33076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330765"/>
                                        </p:tgtEl>
                                        <p:attrNameLst>
                                          <p:attrName>style.visibility</p:attrName>
                                        </p:attrNameLst>
                                      </p:cBhvr>
                                      <p:to>
                                        <p:strVal val="visible"/>
                                      </p:to>
                                    </p:set>
                                    <p:animEffect transition="in" filter="fade">
                                      <p:cBhvr>
                                        <p:cTn id="45" dur="1000"/>
                                        <p:tgtEl>
                                          <p:spTgt spid="33076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30772"/>
                                        </p:tgtEl>
                                        <p:attrNameLst>
                                          <p:attrName>style.visibility</p:attrName>
                                        </p:attrNameLst>
                                      </p:cBhvr>
                                      <p:to>
                                        <p:strVal val="visible"/>
                                      </p:to>
                                    </p:set>
                                    <p:animEffect transition="in" filter="fade">
                                      <p:cBhvr>
                                        <p:cTn id="48" dur="1000"/>
                                        <p:tgtEl>
                                          <p:spTgt spid="33077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30773"/>
                                        </p:tgtEl>
                                        <p:attrNameLst>
                                          <p:attrName>style.visibility</p:attrName>
                                        </p:attrNameLst>
                                      </p:cBhvr>
                                      <p:to>
                                        <p:strVal val="visible"/>
                                      </p:to>
                                    </p:set>
                                    <p:animEffect transition="in" filter="fade">
                                      <p:cBhvr>
                                        <p:cTn id="51" dur="1000"/>
                                        <p:tgtEl>
                                          <p:spTgt spid="33077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330768"/>
                                        </p:tgtEl>
                                        <p:attrNameLst>
                                          <p:attrName>style.visibility</p:attrName>
                                        </p:attrNameLst>
                                      </p:cBhvr>
                                      <p:to>
                                        <p:strVal val="visible"/>
                                      </p:to>
                                    </p:set>
                                    <p:animEffect transition="in" filter="fade">
                                      <p:cBhvr>
                                        <p:cTn id="56" dur="1000"/>
                                        <p:tgtEl>
                                          <p:spTgt spid="33076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30769"/>
                                        </p:tgtEl>
                                        <p:attrNameLst>
                                          <p:attrName>style.visibility</p:attrName>
                                        </p:attrNameLst>
                                      </p:cBhvr>
                                      <p:to>
                                        <p:strVal val="visible"/>
                                      </p:to>
                                    </p:set>
                                    <p:animEffect transition="in" filter="fade">
                                      <p:cBhvr>
                                        <p:cTn id="59" dur="1000"/>
                                        <p:tgtEl>
                                          <p:spTgt spid="33076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30770"/>
                                        </p:tgtEl>
                                        <p:attrNameLst>
                                          <p:attrName>style.visibility</p:attrName>
                                        </p:attrNameLst>
                                      </p:cBhvr>
                                      <p:to>
                                        <p:strVal val="visible"/>
                                      </p:to>
                                    </p:set>
                                    <p:animEffect transition="in" filter="fade">
                                      <p:cBhvr>
                                        <p:cTn id="62" dur="1000"/>
                                        <p:tgtEl>
                                          <p:spTgt spid="33077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330771"/>
                                        </p:tgtEl>
                                        <p:attrNameLst>
                                          <p:attrName>style.visibility</p:attrName>
                                        </p:attrNameLst>
                                      </p:cBhvr>
                                      <p:to>
                                        <p:strVal val="visible"/>
                                      </p:to>
                                    </p:set>
                                    <p:animEffect transition="in" filter="fade">
                                      <p:cBhvr>
                                        <p:cTn id="67" dur="1000"/>
                                        <p:tgtEl>
                                          <p:spTgt spid="33077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30766"/>
                                        </p:tgtEl>
                                        <p:attrNameLst>
                                          <p:attrName>style.visibility</p:attrName>
                                        </p:attrNameLst>
                                      </p:cBhvr>
                                      <p:to>
                                        <p:strVal val="visible"/>
                                      </p:to>
                                    </p:set>
                                    <p:animEffect transition="in" filter="fade">
                                      <p:cBhvr>
                                        <p:cTn id="70" dur="1000"/>
                                        <p:tgtEl>
                                          <p:spTgt spid="33076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0767"/>
                                        </p:tgtEl>
                                        <p:attrNameLst>
                                          <p:attrName>style.visibility</p:attrName>
                                        </p:attrNameLst>
                                      </p:cBhvr>
                                      <p:to>
                                        <p:strVal val="visible"/>
                                      </p:to>
                                    </p:set>
                                    <p:animEffect transition="in" filter="fade">
                                      <p:cBhvr>
                                        <p:cTn id="73" dur="1000"/>
                                        <p:tgtEl>
                                          <p:spTgt spid="330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6" grpId="0"/>
      <p:bldP spid="330758" grpId="0"/>
      <p:bldP spid="330760" grpId="0" animBg="1"/>
      <p:bldP spid="330761" grpId="0"/>
      <p:bldP spid="330763" grpId="0" animBg="1"/>
      <p:bldP spid="330764" grpId="0"/>
      <p:bldP spid="330766" grpId="0" animBg="1"/>
      <p:bldP spid="330767" grpId="0"/>
      <p:bldP spid="330769" grpId="0" animBg="1"/>
      <p:bldP spid="330770" grpId="0"/>
      <p:bldP spid="330772" grpId="0" animBg="1"/>
      <p:bldP spid="3307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5486400" y="0"/>
            <a:ext cx="3657600" cy="2895600"/>
          </a:xfrm>
          <a:effectLst>
            <a:outerShdw dist="35921" dir="2700000" algn="ctr" rotWithShape="0">
              <a:schemeClr val="tx1"/>
            </a:outerShdw>
          </a:effectLst>
        </p:spPr>
        <p:txBody>
          <a:bodyPr/>
          <a:lstStyle/>
          <a:p>
            <a:pPr eaLnBrk="1" hangingPunct="1"/>
            <a:r>
              <a:rPr lang="en-US" altLang="en-US" sz="4600" smtClean="0">
                <a:latin typeface="Georgia" pitchFamily="18" charset="0"/>
              </a:rPr>
              <a:t>The 2</a:t>
            </a:r>
            <a:r>
              <a:rPr lang="en-US" altLang="en-US" sz="4600" baseline="30000" smtClean="0">
                <a:latin typeface="Georgia" pitchFamily="18" charset="0"/>
              </a:rPr>
              <a:t>nd</a:t>
            </a:r>
            <a:r>
              <a:rPr lang="en-US" altLang="en-US" sz="4600" smtClean="0">
                <a:latin typeface="Georgia" pitchFamily="18" charset="0"/>
              </a:rPr>
              <a:t> Great Awakening</a:t>
            </a:r>
            <a:endParaRPr lang="en-US" altLang="en-US" smtClean="0"/>
          </a:p>
        </p:txBody>
      </p:sp>
      <p:pic>
        <p:nvPicPr>
          <p:cNvPr id="10243" name="Picture 3"/>
          <p:cNvPicPr>
            <a:picLocks noChangeAspect="1" noChangeArrowheads="1"/>
          </p:cNvPicPr>
          <p:nvPr/>
        </p:nvPicPr>
        <p:blipFill>
          <a:blip r:embed="rId2" cstate="print"/>
          <a:srcRect/>
          <a:stretch>
            <a:fillRect/>
          </a:stretch>
        </p:blipFill>
        <p:spPr bwMode="auto">
          <a:xfrm>
            <a:off x="0" y="0"/>
            <a:ext cx="5562600" cy="6858000"/>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s>
            <a:gs pos="50000">
              <a:schemeClr val="bg1"/>
            </a:gs>
            <a:gs pos="100000">
              <a:srgbClr val="66FFFF"/>
            </a:gs>
          </a:gsLst>
          <a:lin ang="18900000" scaled="1"/>
        </a:gradFill>
        <a:effectLst/>
      </p:bgPr>
    </p:bg>
    <p:spTree>
      <p:nvGrpSpPr>
        <p:cNvPr id="1" name=""/>
        <p:cNvGrpSpPr/>
        <p:nvPr/>
      </p:nvGrpSpPr>
      <p:grpSpPr>
        <a:xfrm>
          <a:off x="0" y="0"/>
          <a:ext cx="0" cy="0"/>
          <a:chOff x="0" y="0"/>
          <a:chExt cx="0" cy="0"/>
        </a:xfrm>
      </p:grpSpPr>
      <p:sp>
        <p:nvSpPr>
          <p:cNvPr id="16386" name="Oval 2"/>
          <p:cNvSpPr>
            <a:spLocks noChangeArrowheads="1"/>
          </p:cNvSpPr>
          <p:nvPr/>
        </p:nvSpPr>
        <p:spPr bwMode="auto">
          <a:xfrm>
            <a:off x="3124200" y="2286000"/>
            <a:ext cx="2971800" cy="1447800"/>
          </a:xfrm>
          <a:prstGeom prst="ellipse">
            <a:avLst/>
          </a:prstGeom>
          <a:gradFill rotWithShape="0">
            <a:gsLst>
              <a:gs pos="0">
                <a:srgbClr val="FFFF66"/>
              </a:gs>
              <a:gs pos="100000">
                <a:schemeClr val="bg1"/>
              </a:gs>
            </a:gsLst>
            <a:lin ang="5400000" scaled="1"/>
          </a:gradFill>
          <a:ln w="38100">
            <a:solidFill>
              <a:schemeClr val="tx1"/>
            </a:solidFill>
            <a:round/>
            <a:headEnd/>
            <a:tailEnd/>
          </a:ln>
          <a:effectLst/>
        </p:spPr>
        <p:txBody>
          <a:bodyPr wrap="none" anchor="ctr"/>
          <a:lstStyle/>
          <a:p>
            <a:pPr>
              <a:defRPr/>
            </a:pPr>
            <a:endParaRPr lang="en-US"/>
          </a:p>
        </p:txBody>
      </p:sp>
      <p:sp>
        <p:nvSpPr>
          <p:cNvPr id="30723" name="Text Box 3"/>
          <p:cNvSpPr txBox="1">
            <a:spLocks noChangeArrowheads="1"/>
          </p:cNvSpPr>
          <p:nvPr/>
        </p:nvSpPr>
        <p:spPr bwMode="auto">
          <a:xfrm>
            <a:off x="3429000" y="2559050"/>
            <a:ext cx="2362200" cy="946150"/>
          </a:xfrm>
          <a:prstGeom prst="rect">
            <a:avLst/>
          </a:prstGeom>
          <a:noFill/>
          <a:ln w="9525">
            <a:noFill/>
            <a:miter lim="800000"/>
            <a:headEnd/>
            <a:tailEnd/>
          </a:ln>
        </p:spPr>
        <p:txBody>
          <a:bodyPr>
            <a:spAutoFit/>
          </a:bodyPr>
          <a:lstStyle/>
          <a:p>
            <a:pPr algn="ctr">
              <a:spcBef>
                <a:spcPct val="50000"/>
              </a:spcBef>
            </a:pPr>
            <a:r>
              <a:rPr lang="en-US" sz="2800" b="1">
                <a:effectLst/>
              </a:rPr>
              <a:t>Purifying the Nation</a:t>
            </a:r>
          </a:p>
        </p:txBody>
      </p:sp>
      <p:sp>
        <p:nvSpPr>
          <p:cNvPr id="16388" name="Text Box 4"/>
          <p:cNvSpPr txBox="1">
            <a:spLocks noChangeArrowheads="1"/>
          </p:cNvSpPr>
          <p:nvPr/>
        </p:nvSpPr>
        <p:spPr bwMode="auto">
          <a:xfrm>
            <a:off x="6400800" y="838200"/>
            <a:ext cx="2743200" cy="2473325"/>
          </a:xfrm>
          <a:prstGeom prst="rect">
            <a:avLst/>
          </a:prstGeom>
          <a:noFill/>
          <a:ln w="9525">
            <a:noFill/>
            <a:miter lim="800000"/>
            <a:headEnd/>
            <a:tailEnd/>
          </a:ln>
        </p:spPr>
        <p:txBody>
          <a:bodyPr>
            <a:spAutoFit/>
          </a:bodyPr>
          <a:lstStyle/>
          <a:p>
            <a:pPr>
              <a:lnSpc>
                <a:spcPct val="80000"/>
              </a:lnSpc>
              <a:spcBef>
                <a:spcPct val="50000"/>
              </a:spcBef>
              <a:buFontTx/>
              <a:buChar char="•"/>
            </a:pPr>
            <a:r>
              <a:rPr lang="en-US" sz="2000" b="1">
                <a:effectLst/>
              </a:rPr>
              <a:t>Age of Reform 1820 to 1860</a:t>
            </a:r>
          </a:p>
          <a:p>
            <a:pPr>
              <a:lnSpc>
                <a:spcPct val="80000"/>
              </a:lnSpc>
              <a:spcBef>
                <a:spcPct val="50000"/>
              </a:spcBef>
              <a:buFontTx/>
              <a:buChar char="•"/>
            </a:pPr>
            <a:r>
              <a:rPr lang="en-US" sz="2000" b="1">
                <a:effectLst/>
              </a:rPr>
              <a:t>Ante-Belleum or before the Civil War</a:t>
            </a:r>
          </a:p>
          <a:p>
            <a:pPr>
              <a:lnSpc>
                <a:spcPct val="80000"/>
              </a:lnSpc>
              <a:spcBef>
                <a:spcPct val="50000"/>
              </a:spcBef>
              <a:buFontTx/>
              <a:buChar char="•"/>
            </a:pPr>
            <a:r>
              <a:rPr lang="en-US" sz="2000" b="1">
                <a:effectLst/>
              </a:rPr>
              <a:t>Romantic Age</a:t>
            </a:r>
          </a:p>
          <a:p>
            <a:pPr>
              <a:lnSpc>
                <a:spcPct val="80000"/>
              </a:lnSpc>
              <a:spcBef>
                <a:spcPct val="50000"/>
              </a:spcBef>
              <a:buFontTx/>
              <a:buChar char="•"/>
            </a:pPr>
            <a:r>
              <a:rPr lang="en-US" sz="2000" b="1">
                <a:effectLst/>
              </a:rPr>
              <a:t>2</a:t>
            </a:r>
            <a:r>
              <a:rPr lang="en-US" sz="2000" b="1" baseline="30000">
                <a:effectLst/>
              </a:rPr>
              <a:t>nd</a:t>
            </a:r>
            <a:r>
              <a:rPr lang="en-US" sz="2000" b="1">
                <a:effectLst/>
              </a:rPr>
              <a:t> Great Awakening</a:t>
            </a:r>
          </a:p>
          <a:p>
            <a:pPr>
              <a:spcBef>
                <a:spcPct val="50000"/>
              </a:spcBef>
            </a:pPr>
            <a:endParaRPr lang="en-US" sz="2000">
              <a:effectLst/>
            </a:endParaRPr>
          </a:p>
        </p:txBody>
      </p:sp>
      <p:sp>
        <p:nvSpPr>
          <p:cNvPr id="16389" name="Text Box 5"/>
          <p:cNvSpPr txBox="1">
            <a:spLocks noChangeArrowheads="1"/>
          </p:cNvSpPr>
          <p:nvPr/>
        </p:nvSpPr>
        <p:spPr bwMode="auto">
          <a:xfrm>
            <a:off x="6477000" y="3565525"/>
            <a:ext cx="2438400" cy="3417888"/>
          </a:xfrm>
          <a:prstGeom prst="rect">
            <a:avLst/>
          </a:prstGeom>
          <a:noFill/>
          <a:ln w="9525">
            <a:noFill/>
            <a:miter lim="800000"/>
            <a:headEnd/>
            <a:tailEnd/>
          </a:ln>
        </p:spPr>
        <p:txBody>
          <a:bodyPr>
            <a:spAutoFit/>
          </a:bodyPr>
          <a:lstStyle/>
          <a:p>
            <a:pPr>
              <a:lnSpc>
                <a:spcPct val="90000"/>
              </a:lnSpc>
              <a:spcBef>
                <a:spcPct val="50000"/>
              </a:spcBef>
              <a:buFontTx/>
              <a:buChar char="•"/>
            </a:pPr>
            <a:r>
              <a:rPr lang="en-US" sz="2000" b="1">
                <a:effectLst/>
              </a:rPr>
              <a:t>Reformers pointed out the inequality in society stating the DOI as the basis of their argument…</a:t>
            </a:r>
          </a:p>
          <a:p>
            <a:pPr>
              <a:lnSpc>
                <a:spcPct val="90000"/>
              </a:lnSpc>
              <a:spcBef>
                <a:spcPct val="50000"/>
              </a:spcBef>
              <a:buFontTx/>
              <a:buChar char="•"/>
            </a:pPr>
            <a:r>
              <a:rPr lang="en-US" sz="2000" b="1">
                <a:effectLst/>
              </a:rPr>
              <a:t>Rise of Unitarians who believed a God of love instead of the Puritan concept of an angry God.</a:t>
            </a:r>
          </a:p>
          <a:p>
            <a:pPr>
              <a:lnSpc>
                <a:spcPct val="90000"/>
              </a:lnSpc>
              <a:spcBef>
                <a:spcPct val="50000"/>
              </a:spcBef>
            </a:pPr>
            <a:endParaRPr lang="en-US" sz="2000" b="1">
              <a:effectLst/>
            </a:endParaRPr>
          </a:p>
        </p:txBody>
      </p:sp>
      <p:sp>
        <p:nvSpPr>
          <p:cNvPr id="16390" name="Rectangle 6"/>
          <p:cNvSpPr>
            <a:spLocks noChangeArrowheads="1"/>
          </p:cNvSpPr>
          <p:nvPr/>
        </p:nvSpPr>
        <p:spPr bwMode="auto">
          <a:xfrm>
            <a:off x="3200400" y="4114800"/>
            <a:ext cx="2971800" cy="2593975"/>
          </a:xfrm>
          <a:prstGeom prst="rect">
            <a:avLst/>
          </a:prstGeom>
          <a:noFill/>
          <a:ln w="9525">
            <a:noFill/>
            <a:miter lim="800000"/>
            <a:headEnd/>
            <a:tailEnd/>
          </a:ln>
        </p:spPr>
        <p:txBody>
          <a:bodyPr>
            <a:spAutoFit/>
          </a:bodyPr>
          <a:lstStyle/>
          <a:p>
            <a:pPr>
              <a:lnSpc>
                <a:spcPct val="90000"/>
              </a:lnSpc>
              <a:spcBef>
                <a:spcPct val="50000"/>
              </a:spcBef>
              <a:buFontTx/>
              <a:buChar char="•"/>
            </a:pPr>
            <a:r>
              <a:rPr lang="en-US" sz="2000" b="1">
                <a:effectLst/>
              </a:rPr>
              <a:t>Unitarians believed one could show the love of God by helping others….</a:t>
            </a:r>
          </a:p>
          <a:p>
            <a:pPr>
              <a:lnSpc>
                <a:spcPct val="90000"/>
              </a:lnSpc>
              <a:spcBef>
                <a:spcPct val="50000"/>
              </a:spcBef>
              <a:buFontTx/>
              <a:buChar char="•"/>
            </a:pPr>
            <a:r>
              <a:rPr lang="en-US" sz="2000" b="1">
                <a:effectLst/>
              </a:rPr>
              <a:t>Developed a “social conscience” for improving the quality of life in society</a:t>
            </a:r>
          </a:p>
          <a:p>
            <a:pPr>
              <a:lnSpc>
                <a:spcPct val="90000"/>
              </a:lnSpc>
              <a:spcBef>
                <a:spcPct val="50000"/>
              </a:spcBef>
            </a:pPr>
            <a:endParaRPr lang="en-US" sz="2000" b="1">
              <a:effectLst/>
            </a:endParaRPr>
          </a:p>
        </p:txBody>
      </p:sp>
      <p:sp>
        <p:nvSpPr>
          <p:cNvPr id="16391" name="Rectangle 7"/>
          <p:cNvSpPr>
            <a:spLocks noChangeArrowheads="1"/>
          </p:cNvSpPr>
          <p:nvPr/>
        </p:nvSpPr>
        <p:spPr bwMode="auto">
          <a:xfrm>
            <a:off x="76200" y="3162300"/>
            <a:ext cx="2895600" cy="3771900"/>
          </a:xfrm>
          <a:prstGeom prst="rect">
            <a:avLst/>
          </a:prstGeom>
          <a:noFill/>
          <a:ln w="9525">
            <a:noFill/>
            <a:miter lim="800000"/>
            <a:headEnd/>
            <a:tailEnd/>
          </a:ln>
        </p:spPr>
        <p:txBody>
          <a:bodyPr>
            <a:spAutoFit/>
          </a:bodyPr>
          <a:lstStyle/>
          <a:p>
            <a:pPr>
              <a:lnSpc>
                <a:spcPct val="70000"/>
              </a:lnSpc>
              <a:spcBef>
                <a:spcPct val="50000"/>
              </a:spcBef>
              <a:buFontTx/>
              <a:buChar char="•"/>
            </a:pPr>
            <a:r>
              <a:rPr lang="en-US" sz="2000" b="1">
                <a:effectLst/>
              </a:rPr>
              <a:t>Reformers questioned the value of material progress in an age of industrialization if it were not accompanied by progress in solving the important human problems</a:t>
            </a:r>
          </a:p>
          <a:p>
            <a:pPr>
              <a:lnSpc>
                <a:spcPct val="70000"/>
              </a:lnSpc>
              <a:spcBef>
                <a:spcPct val="50000"/>
              </a:spcBef>
              <a:buFontTx/>
              <a:buChar char="•"/>
            </a:pPr>
            <a:r>
              <a:rPr lang="en-US" sz="2000" b="1">
                <a:effectLst/>
              </a:rPr>
              <a:t>Primarily a Northern movement</a:t>
            </a:r>
          </a:p>
          <a:p>
            <a:pPr>
              <a:lnSpc>
                <a:spcPct val="70000"/>
              </a:lnSpc>
              <a:spcBef>
                <a:spcPct val="50000"/>
              </a:spcBef>
              <a:buFontTx/>
              <a:buChar char="•"/>
            </a:pPr>
            <a:r>
              <a:rPr lang="en-US" sz="2000" b="1">
                <a:effectLst/>
              </a:rPr>
              <a:t>Southerners resisted reform movements because it feared abolition of slavery</a:t>
            </a:r>
          </a:p>
          <a:p>
            <a:pPr>
              <a:lnSpc>
                <a:spcPct val="80000"/>
              </a:lnSpc>
              <a:spcBef>
                <a:spcPct val="50000"/>
              </a:spcBef>
            </a:pPr>
            <a:endParaRPr lang="en-US" sz="2000" b="1">
              <a:effectLst/>
            </a:endParaRPr>
          </a:p>
        </p:txBody>
      </p:sp>
      <p:sp>
        <p:nvSpPr>
          <p:cNvPr id="16392" name="Rectangle 8"/>
          <p:cNvSpPr>
            <a:spLocks noChangeArrowheads="1"/>
          </p:cNvSpPr>
          <p:nvPr/>
        </p:nvSpPr>
        <p:spPr bwMode="auto">
          <a:xfrm>
            <a:off x="76200" y="76200"/>
            <a:ext cx="4953000" cy="3101975"/>
          </a:xfrm>
          <a:prstGeom prst="rect">
            <a:avLst/>
          </a:prstGeom>
          <a:noFill/>
          <a:ln w="9525">
            <a:noFill/>
            <a:miter lim="800000"/>
            <a:headEnd/>
            <a:tailEnd/>
          </a:ln>
        </p:spPr>
        <p:txBody>
          <a:bodyPr>
            <a:spAutoFit/>
          </a:bodyPr>
          <a:lstStyle/>
          <a:p>
            <a:pPr>
              <a:lnSpc>
                <a:spcPct val="70000"/>
              </a:lnSpc>
              <a:spcBef>
                <a:spcPct val="50000"/>
              </a:spcBef>
              <a:buFontTx/>
              <a:buChar char="•"/>
            </a:pPr>
            <a:r>
              <a:rPr lang="en-US" sz="2000" b="1">
                <a:effectLst/>
              </a:rPr>
              <a:t>Reformers sought to purify the nation by removing sins of slavery, intemperance (alcohol), male domination and war…..</a:t>
            </a:r>
          </a:p>
          <a:p>
            <a:pPr>
              <a:lnSpc>
                <a:spcPct val="70000"/>
              </a:lnSpc>
              <a:spcBef>
                <a:spcPct val="50000"/>
              </a:spcBef>
              <a:buFontTx/>
              <a:buChar char="•"/>
            </a:pPr>
            <a:r>
              <a:rPr lang="en-US" sz="2000" b="1">
                <a:effectLst/>
              </a:rPr>
              <a:t>Some removed themselves from society and tried to create Utopian societies based on collective ownership (socialism/communism)</a:t>
            </a:r>
          </a:p>
          <a:p>
            <a:pPr>
              <a:lnSpc>
                <a:spcPct val="70000"/>
              </a:lnSpc>
              <a:spcBef>
                <a:spcPct val="50000"/>
              </a:spcBef>
              <a:buFontTx/>
              <a:buChar char="•"/>
            </a:pPr>
            <a:r>
              <a:rPr lang="en-US" sz="2000" b="1">
                <a:effectLst/>
              </a:rPr>
              <a:t>Reformers used education, lyceum meetings, newspapers in </a:t>
            </a:r>
            <a:br>
              <a:rPr lang="en-US" sz="2000" b="1">
                <a:effectLst/>
              </a:rPr>
            </a:br>
            <a:r>
              <a:rPr lang="en-US" sz="2000" b="1">
                <a:effectLst/>
              </a:rPr>
              <a:t>inform public of their </a:t>
            </a:r>
            <a:br>
              <a:rPr lang="en-US" sz="2000" b="1">
                <a:effectLst/>
              </a:rPr>
            </a:br>
            <a:r>
              <a:rPr lang="en-US" sz="2000" b="1">
                <a:effectLst/>
              </a:rPr>
              <a:t>issues…..</a:t>
            </a:r>
          </a:p>
          <a:p>
            <a:pPr>
              <a:lnSpc>
                <a:spcPct val="70000"/>
              </a:lnSpc>
              <a:spcBef>
                <a:spcPct val="50000"/>
              </a:spcBef>
            </a:pPr>
            <a:endParaRPr lang="en-US" sz="2000">
              <a:effectLst/>
            </a:endParaRPr>
          </a:p>
        </p:txBody>
      </p:sp>
      <p:sp>
        <p:nvSpPr>
          <p:cNvPr id="16394" name="Line 10"/>
          <p:cNvSpPr>
            <a:spLocks noChangeShapeType="1"/>
          </p:cNvSpPr>
          <p:nvPr/>
        </p:nvSpPr>
        <p:spPr bwMode="auto">
          <a:xfrm>
            <a:off x="5943600" y="3352800"/>
            <a:ext cx="533400" cy="533400"/>
          </a:xfrm>
          <a:prstGeom prst="line">
            <a:avLst/>
          </a:prstGeom>
          <a:noFill/>
          <a:ln w="38100">
            <a:solidFill>
              <a:schemeClr val="tx1"/>
            </a:solidFill>
            <a:round/>
            <a:headEnd/>
            <a:tailEnd type="triangle" w="med" len="med"/>
          </a:ln>
          <a:effectLst/>
        </p:spPr>
        <p:txBody>
          <a:bodyPr/>
          <a:lstStyle/>
          <a:p>
            <a:pPr>
              <a:defRPr/>
            </a:pPr>
            <a:endParaRPr lang="en-US"/>
          </a:p>
        </p:txBody>
      </p:sp>
      <p:sp>
        <p:nvSpPr>
          <p:cNvPr id="16395" name="Line 11"/>
          <p:cNvSpPr>
            <a:spLocks noChangeShapeType="1"/>
          </p:cNvSpPr>
          <p:nvPr/>
        </p:nvSpPr>
        <p:spPr bwMode="auto">
          <a:xfrm flipV="1">
            <a:off x="5715000" y="1905000"/>
            <a:ext cx="609600" cy="609600"/>
          </a:xfrm>
          <a:prstGeom prst="line">
            <a:avLst/>
          </a:prstGeom>
          <a:noFill/>
          <a:ln w="38100">
            <a:solidFill>
              <a:schemeClr val="tx1"/>
            </a:solidFill>
            <a:round/>
            <a:headEnd/>
            <a:tailEnd type="triangle" w="med" len="med"/>
          </a:ln>
          <a:effectLst/>
        </p:spPr>
        <p:txBody>
          <a:bodyPr/>
          <a:lstStyle/>
          <a:p>
            <a:pPr>
              <a:defRPr/>
            </a:pPr>
            <a:endParaRPr lang="en-US"/>
          </a:p>
        </p:txBody>
      </p:sp>
      <p:sp>
        <p:nvSpPr>
          <p:cNvPr id="16396" name="Line 12"/>
          <p:cNvSpPr>
            <a:spLocks noChangeShapeType="1"/>
          </p:cNvSpPr>
          <p:nvPr/>
        </p:nvSpPr>
        <p:spPr bwMode="auto">
          <a:xfrm>
            <a:off x="3810000" y="3657600"/>
            <a:ext cx="0" cy="457200"/>
          </a:xfrm>
          <a:prstGeom prst="line">
            <a:avLst/>
          </a:prstGeom>
          <a:noFill/>
          <a:ln w="38100">
            <a:solidFill>
              <a:schemeClr val="tx1"/>
            </a:solidFill>
            <a:round/>
            <a:headEnd/>
            <a:tailEnd type="triangle" w="med" len="med"/>
          </a:ln>
          <a:effectLst/>
        </p:spPr>
        <p:txBody>
          <a:bodyPr/>
          <a:lstStyle/>
          <a:p>
            <a:pPr>
              <a:defRPr/>
            </a:pPr>
            <a:endParaRPr lang="en-US"/>
          </a:p>
        </p:txBody>
      </p:sp>
      <p:sp>
        <p:nvSpPr>
          <p:cNvPr id="16397" name="Line 13"/>
          <p:cNvSpPr>
            <a:spLocks noChangeShapeType="1"/>
          </p:cNvSpPr>
          <p:nvPr/>
        </p:nvSpPr>
        <p:spPr bwMode="auto">
          <a:xfrm flipH="1">
            <a:off x="2743200" y="3352800"/>
            <a:ext cx="533400" cy="533400"/>
          </a:xfrm>
          <a:prstGeom prst="line">
            <a:avLst/>
          </a:prstGeom>
          <a:noFill/>
          <a:ln w="38100">
            <a:solidFill>
              <a:schemeClr val="tx1"/>
            </a:solidFill>
            <a:round/>
            <a:headEnd/>
            <a:tailEnd type="triangle" w="med" len="med"/>
          </a:ln>
          <a:effectLst/>
        </p:spPr>
        <p:txBody>
          <a:bodyPr/>
          <a:lstStyle/>
          <a:p>
            <a:pPr>
              <a:defRPr/>
            </a:pPr>
            <a:endParaRPr lang="en-US"/>
          </a:p>
        </p:txBody>
      </p:sp>
      <p:sp>
        <p:nvSpPr>
          <p:cNvPr id="16398" name="Line 14"/>
          <p:cNvSpPr>
            <a:spLocks noChangeShapeType="1"/>
          </p:cNvSpPr>
          <p:nvPr/>
        </p:nvSpPr>
        <p:spPr bwMode="auto">
          <a:xfrm flipH="1" flipV="1">
            <a:off x="3200400" y="2209800"/>
            <a:ext cx="304800" cy="304800"/>
          </a:xfrm>
          <a:prstGeom prst="line">
            <a:avLst/>
          </a:prstGeom>
          <a:noFill/>
          <a:ln w="38100">
            <a:solidFill>
              <a:schemeClr val="tx1"/>
            </a:solidFill>
            <a:round/>
            <a:headEnd/>
            <a:tailEnd type="triangle" w="med" len="med"/>
          </a:ln>
          <a:effectLst/>
        </p:spPr>
        <p:txBody>
          <a:bodyPr/>
          <a:lstStyle/>
          <a:p>
            <a:pPr>
              <a:defRPr/>
            </a:pPr>
            <a:endParaRPr lang="en-US"/>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box(in)">
                                      <p:cBhvr>
                                        <p:cTn id="7" dur="500"/>
                                        <p:tgtEl>
                                          <p:spTgt spid="163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88">
                                            <p:txEl>
                                              <p:pRg st="1" end="1"/>
                                            </p:txEl>
                                          </p:spTgt>
                                        </p:tgtEl>
                                        <p:attrNameLst>
                                          <p:attrName>style.visibility</p:attrName>
                                        </p:attrNameLst>
                                      </p:cBhvr>
                                      <p:to>
                                        <p:strVal val="visible"/>
                                      </p:to>
                                    </p:set>
                                    <p:animEffect transition="in" filter="box(in)">
                                      <p:cBhvr>
                                        <p:cTn id="12" dur="500"/>
                                        <p:tgtEl>
                                          <p:spTgt spid="1638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388">
                                            <p:txEl>
                                              <p:pRg st="2" end="2"/>
                                            </p:txEl>
                                          </p:spTgt>
                                        </p:tgtEl>
                                        <p:attrNameLst>
                                          <p:attrName>style.visibility</p:attrName>
                                        </p:attrNameLst>
                                      </p:cBhvr>
                                      <p:to>
                                        <p:strVal val="visible"/>
                                      </p:to>
                                    </p:set>
                                    <p:animEffect transition="in" filter="box(in)">
                                      <p:cBhvr>
                                        <p:cTn id="17" dur="500"/>
                                        <p:tgtEl>
                                          <p:spTgt spid="1638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388">
                                            <p:txEl>
                                              <p:pRg st="3" end="3"/>
                                            </p:txEl>
                                          </p:spTgt>
                                        </p:tgtEl>
                                        <p:attrNameLst>
                                          <p:attrName>style.visibility</p:attrName>
                                        </p:attrNameLst>
                                      </p:cBhvr>
                                      <p:to>
                                        <p:strVal val="visible"/>
                                      </p:to>
                                    </p:set>
                                    <p:animEffect transition="in" filter="box(in)">
                                      <p:cBhvr>
                                        <p:cTn id="22" dur="500"/>
                                        <p:tgtEl>
                                          <p:spTgt spid="1638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6389">
                                            <p:txEl>
                                              <p:pRg st="0" end="0"/>
                                            </p:txEl>
                                          </p:spTgt>
                                        </p:tgtEl>
                                        <p:attrNameLst>
                                          <p:attrName>style.visibility</p:attrName>
                                        </p:attrNameLst>
                                      </p:cBhvr>
                                      <p:to>
                                        <p:strVal val="visible"/>
                                      </p:to>
                                    </p:set>
                                    <p:animEffect transition="in" filter="barn(inHorizontal)">
                                      <p:cBhvr>
                                        <p:cTn id="27" dur="500"/>
                                        <p:tgtEl>
                                          <p:spTgt spid="1638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6389">
                                            <p:txEl>
                                              <p:pRg st="1" end="1"/>
                                            </p:txEl>
                                          </p:spTgt>
                                        </p:tgtEl>
                                        <p:attrNameLst>
                                          <p:attrName>style.visibility</p:attrName>
                                        </p:attrNameLst>
                                      </p:cBhvr>
                                      <p:to>
                                        <p:strVal val="visible"/>
                                      </p:to>
                                    </p:set>
                                    <p:animEffect transition="in" filter="barn(inHorizontal)">
                                      <p:cBhvr>
                                        <p:cTn id="32" dur="500"/>
                                        <p:tgtEl>
                                          <p:spTgt spid="16389">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6390">
                                            <p:txEl>
                                              <p:pRg st="0" end="0"/>
                                            </p:txEl>
                                          </p:spTgt>
                                        </p:tgtEl>
                                        <p:attrNameLst>
                                          <p:attrName>style.visibility</p:attrName>
                                        </p:attrNameLst>
                                      </p:cBhvr>
                                      <p:to>
                                        <p:strVal val="visible"/>
                                      </p:to>
                                    </p:set>
                                    <p:animEffect transition="in" filter="checkerboard(across)">
                                      <p:cBhvr>
                                        <p:cTn id="37" dur="500"/>
                                        <p:tgtEl>
                                          <p:spTgt spid="16390">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6390">
                                            <p:txEl>
                                              <p:pRg st="1" end="1"/>
                                            </p:txEl>
                                          </p:spTgt>
                                        </p:tgtEl>
                                        <p:attrNameLst>
                                          <p:attrName>style.visibility</p:attrName>
                                        </p:attrNameLst>
                                      </p:cBhvr>
                                      <p:to>
                                        <p:strVal val="visible"/>
                                      </p:to>
                                    </p:set>
                                    <p:animEffect transition="in" filter="checkerboard(across)">
                                      <p:cBhvr>
                                        <p:cTn id="42" dur="500"/>
                                        <p:tgtEl>
                                          <p:spTgt spid="16390">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6391">
                                            <p:txEl>
                                              <p:pRg st="0" end="0"/>
                                            </p:txEl>
                                          </p:spTgt>
                                        </p:tgtEl>
                                        <p:attrNameLst>
                                          <p:attrName>style.visibility</p:attrName>
                                        </p:attrNameLst>
                                      </p:cBhvr>
                                      <p:to>
                                        <p:strVal val="visible"/>
                                      </p:to>
                                    </p:set>
                                    <p:animEffect transition="in" filter="checkerboard(across)">
                                      <p:cBhvr>
                                        <p:cTn id="47" dur="500"/>
                                        <p:tgtEl>
                                          <p:spTgt spid="16391">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6391">
                                            <p:txEl>
                                              <p:pRg st="1" end="1"/>
                                            </p:txEl>
                                          </p:spTgt>
                                        </p:tgtEl>
                                        <p:attrNameLst>
                                          <p:attrName>style.visibility</p:attrName>
                                        </p:attrNameLst>
                                      </p:cBhvr>
                                      <p:to>
                                        <p:strVal val="visible"/>
                                      </p:to>
                                    </p:set>
                                    <p:animEffect transition="in" filter="checkerboard(across)">
                                      <p:cBhvr>
                                        <p:cTn id="52" dur="500"/>
                                        <p:tgtEl>
                                          <p:spTgt spid="16391">
                                            <p:txEl>
                                              <p:pRg st="1" end="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6391">
                                            <p:txEl>
                                              <p:pRg st="2" end="2"/>
                                            </p:txEl>
                                          </p:spTgt>
                                        </p:tgtEl>
                                        <p:attrNameLst>
                                          <p:attrName>style.visibility</p:attrName>
                                        </p:attrNameLst>
                                      </p:cBhvr>
                                      <p:to>
                                        <p:strVal val="visible"/>
                                      </p:to>
                                    </p:set>
                                    <p:animEffect transition="in" filter="checkerboard(across)">
                                      <p:cBhvr>
                                        <p:cTn id="57" dur="500"/>
                                        <p:tgtEl>
                                          <p:spTgt spid="16391">
                                            <p:txEl>
                                              <p:pRg st="2" end="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6392">
                                            <p:txEl>
                                              <p:pRg st="0" end="0"/>
                                            </p:txEl>
                                          </p:spTgt>
                                        </p:tgtEl>
                                        <p:attrNameLst>
                                          <p:attrName>style.visibility</p:attrName>
                                        </p:attrNameLst>
                                      </p:cBhvr>
                                      <p:to>
                                        <p:strVal val="visible"/>
                                      </p:to>
                                    </p:set>
                                    <p:animEffect transition="in" filter="box(in)">
                                      <p:cBhvr>
                                        <p:cTn id="62" dur="500"/>
                                        <p:tgtEl>
                                          <p:spTgt spid="16392">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6392">
                                            <p:txEl>
                                              <p:pRg st="1" end="1"/>
                                            </p:txEl>
                                          </p:spTgt>
                                        </p:tgtEl>
                                        <p:attrNameLst>
                                          <p:attrName>style.visibility</p:attrName>
                                        </p:attrNameLst>
                                      </p:cBhvr>
                                      <p:to>
                                        <p:strVal val="visible"/>
                                      </p:to>
                                    </p:set>
                                    <p:animEffect transition="in" filter="box(in)">
                                      <p:cBhvr>
                                        <p:cTn id="67" dur="500"/>
                                        <p:tgtEl>
                                          <p:spTgt spid="16392">
                                            <p:txEl>
                                              <p:pRg st="1" end="1"/>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6392">
                                            <p:txEl>
                                              <p:pRg st="2" end="2"/>
                                            </p:txEl>
                                          </p:spTgt>
                                        </p:tgtEl>
                                        <p:attrNameLst>
                                          <p:attrName>style.visibility</p:attrName>
                                        </p:attrNameLst>
                                      </p:cBhvr>
                                      <p:to>
                                        <p:strVal val="visible"/>
                                      </p:to>
                                    </p:set>
                                    <p:animEffect transition="in" filter="box(in)">
                                      <p:cBhvr>
                                        <p:cTn id="72" dur="500"/>
                                        <p:tgtEl>
                                          <p:spTgt spid="163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utoUpdateAnimBg="0"/>
      <p:bldP spid="16389" grpId="0" build="p" autoUpdateAnimBg="0"/>
      <p:bldP spid="16390" grpId="0" build="p" autoUpdateAnimBg="0"/>
      <p:bldP spid="16391" grpId="0" build="p" autoUpdateAnimBg="0"/>
      <p:bldP spid="16392"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66800" y="76200"/>
            <a:ext cx="8077200" cy="1143000"/>
          </a:xfrm>
          <a:effectLst>
            <a:outerShdw dist="35921" dir="2700000" algn="ctr" rotWithShape="0">
              <a:schemeClr val="tx1"/>
            </a:outerShdw>
          </a:effectLst>
        </p:spPr>
        <p:txBody>
          <a:bodyPr/>
          <a:lstStyle/>
          <a:p>
            <a:pPr eaLnBrk="1" hangingPunct="1"/>
            <a:r>
              <a:rPr lang="en-US" sz="5400" b="1" smtClean="0">
                <a:solidFill>
                  <a:schemeClr val="bg1"/>
                </a:solidFill>
              </a:rPr>
              <a:t>Temperance Movement</a:t>
            </a:r>
          </a:p>
        </p:txBody>
      </p:sp>
      <p:sp>
        <p:nvSpPr>
          <p:cNvPr id="153603" name="Rectangle 3"/>
          <p:cNvSpPr>
            <a:spLocks noGrp="1" noChangeArrowheads="1"/>
          </p:cNvSpPr>
          <p:nvPr>
            <p:ph type="body" idx="1"/>
          </p:nvPr>
        </p:nvSpPr>
        <p:spPr>
          <a:xfrm>
            <a:off x="1143000" y="1600200"/>
            <a:ext cx="7772400" cy="5257800"/>
          </a:xfrm>
          <a:effectLst>
            <a:outerShdw dist="35921" dir="2700000" algn="ctr" rotWithShape="0">
              <a:schemeClr val="tx1"/>
            </a:outerShdw>
          </a:effectLst>
        </p:spPr>
        <p:txBody>
          <a:bodyPr/>
          <a:lstStyle/>
          <a:p>
            <a:pPr eaLnBrk="1" hangingPunct="1">
              <a:lnSpc>
                <a:spcPct val="85000"/>
              </a:lnSpc>
              <a:spcBef>
                <a:spcPct val="35000"/>
              </a:spcBef>
            </a:pPr>
            <a:r>
              <a:rPr lang="en-US" altLang="en-US" sz="2800" b="1" smtClean="0">
                <a:solidFill>
                  <a:schemeClr val="bg1"/>
                </a:solidFill>
                <a:cs typeface="Times New Roman" pitchFamily="18" charset="0"/>
              </a:rPr>
              <a:t>The most significant reform movements of the period sought not to withdraw from society but to change it directly</a:t>
            </a:r>
            <a:endParaRPr lang="en-US" altLang="en-US" sz="2800" b="1" smtClean="0">
              <a:solidFill>
                <a:schemeClr val="bg1"/>
              </a:solidFill>
            </a:endParaRPr>
          </a:p>
          <a:p>
            <a:pPr eaLnBrk="1" hangingPunct="1">
              <a:lnSpc>
                <a:spcPct val="85000"/>
              </a:lnSpc>
              <a:spcBef>
                <a:spcPct val="35000"/>
              </a:spcBef>
            </a:pPr>
            <a:r>
              <a:rPr lang="en-US" sz="2800" b="1" u="sng" smtClean="0">
                <a:solidFill>
                  <a:srgbClr val="FFFF66"/>
                </a:solidFill>
                <a:cs typeface="Times New Roman" pitchFamily="18" charset="0"/>
              </a:rPr>
              <a:t>Temperance Movement</a:t>
            </a:r>
            <a:r>
              <a:rPr lang="en-US" sz="2800" b="1" smtClean="0">
                <a:solidFill>
                  <a:schemeClr val="bg1"/>
                </a:solidFill>
                <a:cs typeface="Times New Roman" pitchFamily="18" charset="0"/>
              </a:rPr>
              <a:t> — undertook to eliminate social problems by curbing drinking</a:t>
            </a:r>
          </a:p>
          <a:p>
            <a:pPr lvl="1" eaLnBrk="1" hangingPunct="1">
              <a:lnSpc>
                <a:spcPct val="85000"/>
              </a:lnSpc>
              <a:spcBef>
                <a:spcPct val="35000"/>
              </a:spcBef>
            </a:pPr>
            <a:r>
              <a:rPr lang="en-US" sz="2400" b="1" smtClean="0">
                <a:solidFill>
                  <a:schemeClr val="bg1"/>
                </a:solidFill>
                <a:cs typeface="Times New Roman" pitchFamily="18" charset="0"/>
              </a:rPr>
              <a:t>Led largely by clergy, the movement at first focused on drunkenness and did not oppose moderate drinking</a:t>
            </a:r>
          </a:p>
          <a:p>
            <a:pPr lvl="1" eaLnBrk="1" hangingPunct="1">
              <a:lnSpc>
                <a:spcPct val="85000"/>
              </a:lnSpc>
              <a:spcBef>
                <a:spcPct val="35000"/>
              </a:spcBef>
            </a:pPr>
            <a:r>
              <a:rPr lang="en-US" sz="2400" b="1" smtClean="0">
                <a:solidFill>
                  <a:schemeClr val="bg1"/>
                </a:solidFill>
                <a:cs typeface="Times New Roman" pitchFamily="18" charset="0"/>
              </a:rPr>
              <a:t>In 1826 the </a:t>
            </a:r>
            <a:r>
              <a:rPr lang="en-US" sz="2400" b="1" u="sng" smtClean="0">
                <a:solidFill>
                  <a:srgbClr val="FFFF66"/>
                </a:solidFill>
                <a:cs typeface="Times New Roman" pitchFamily="18" charset="0"/>
              </a:rPr>
              <a:t>American Temperance Society</a:t>
            </a:r>
            <a:r>
              <a:rPr lang="en-US" sz="2400" b="1" smtClean="0">
                <a:solidFill>
                  <a:schemeClr val="bg1"/>
                </a:solidFill>
                <a:cs typeface="Times New Roman" pitchFamily="18" charset="0"/>
              </a:rPr>
              <a:t> was founded, taking voluntary abstinence as its goal. </a:t>
            </a:r>
            <a:endParaRPr lang="en-US" sz="2400" b="1" smtClean="0">
              <a:solidFill>
                <a:schemeClr val="bg1"/>
              </a:solidFill>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blinds(horizontal)">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blinds(horizontal)">
                                      <p:cBhvr>
                                        <p:cTn id="12" dur="500"/>
                                        <p:tgtEl>
                                          <p:spTgt spid="153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blinds(horizontal)">
                                      <p:cBhvr>
                                        <p:cTn id="17" dur="500"/>
                                        <p:tgtEl>
                                          <p:spTgt spid="15360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53603">
                                            <p:txEl>
                                              <p:pRg st="3" end="3"/>
                                            </p:txEl>
                                          </p:spTgt>
                                        </p:tgtEl>
                                        <p:attrNameLst>
                                          <p:attrName>style.visibility</p:attrName>
                                        </p:attrNameLst>
                                      </p:cBhvr>
                                      <p:to>
                                        <p:strVal val="visible"/>
                                      </p:to>
                                    </p:set>
                                    <p:animEffect transition="in" filter="blinds(horizontal)">
                                      <p:cBhvr>
                                        <p:cTn id="20" dur="500"/>
                                        <p:tgtEl>
                                          <p:spTgt spid="153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32770" name="Picture 6" descr="temperance"/>
          <p:cNvPicPr>
            <a:picLocks noChangeAspect="1" noChangeArrowheads="1"/>
          </p:cNvPicPr>
          <p:nvPr/>
        </p:nvPicPr>
        <p:blipFill>
          <a:blip r:embed="rId3" cstate="print"/>
          <a:srcRect/>
          <a:stretch>
            <a:fillRect/>
          </a:stretch>
        </p:blipFill>
        <p:spPr bwMode="auto">
          <a:xfrm>
            <a:off x="228600" y="838200"/>
            <a:ext cx="6400800" cy="3470275"/>
          </a:xfrm>
          <a:prstGeom prst="rect">
            <a:avLst/>
          </a:prstGeom>
          <a:noFill/>
          <a:ln w="76200" cmpd="tri">
            <a:solidFill>
              <a:schemeClr val="tx1"/>
            </a:solidFill>
            <a:miter lim="800000"/>
            <a:headEnd/>
            <a:tailEnd/>
          </a:ln>
        </p:spPr>
      </p:pic>
      <p:sp>
        <p:nvSpPr>
          <p:cNvPr id="23559" name="Text Box 7"/>
          <p:cNvSpPr txBox="1">
            <a:spLocks noChangeArrowheads="1"/>
          </p:cNvSpPr>
          <p:nvPr/>
        </p:nvSpPr>
        <p:spPr bwMode="auto">
          <a:xfrm>
            <a:off x="76200" y="4521200"/>
            <a:ext cx="8991600" cy="2794000"/>
          </a:xfrm>
          <a:prstGeom prst="rect">
            <a:avLst/>
          </a:prstGeom>
          <a:noFill/>
          <a:ln w="9525">
            <a:noFill/>
            <a:miter lim="800000"/>
            <a:headEnd/>
            <a:tailEnd/>
          </a:ln>
          <a:effectLst/>
        </p:spPr>
        <p:txBody>
          <a:bodyPr>
            <a:spAutoFit/>
          </a:bodyPr>
          <a:lstStyle/>
          <a:p>
            <a:pPr algn="ctr">
              <a:lnSpc>
                <a:spcPct val="70000"/>
              </a:lnSpc>
              <a:spcBef>
                <a:spcPct val="50000"/>
              </a:spcBef>
              <a:buFontTx/>
              <a:buChar char="•"/>
              <a:defRPr/>
            </a:pPr>
            <a:r>
              <a:rPr lang="en-US" b="1" dirty="0">
                <a:effectLst/>
                <a:latin typeface="Arial" charset="0"/>
                <a:cs typeface="Times New Roman" pitchFamily="18" charset="0"/>
              </a:rPr>
              <a:t>Anti-Alcohol movement</a:t>
            </a:r>
          </a:p>
          <a:p>
            <a:pPr algn="ctr">
              <a:lnSpc>
                <a:spcPct val="70000"/>
              </a:lnSpc>
              <a:spcBef>
                <a:spcPct val="50000"/>
              </a:spcBef>
              <a:buFontTx/>
              <a:buChar char="•"/>
              <a:defRPr/>
            </a:pPr>
            <a:r>
              <a:rPr lang="en-US" b="1" dirty="0">
                <a:effectLst/>
                <a:latin typeface="Arial" charset="0"/>
                <a:cs typeface="Times New Roman" pitchFamily="18" charset="0"/>
              </a:rPr>
              <a:t>American Temperance Society formed at Boston-----1826</a:t>
            </a:r>
          </a:p>
          <a:p>
            <a:pPr algn="ctr">
              <a:lnSpc>
                <a:spcPct val="70000"/>
              </a:lnSpc>
              <a:spcBef>
                <a:spcPct val="50000"/>
              </a:spcBef>
              <a:buFontTx/>
              <a:buChar char="•"/>
              <a:defRPr/>
            </a:pPr>
            <a:r>
              <a:rPr lang="en-US" b="1" dirty="0">
                <a:effectLst/>
                <a:latin typeface="Arial" charset="0"/>
                <a:cs typeface="Times New Roman" pitchFamily="18" charset="0"/>
              </a:rPr>
              <a:t> sign pledges, pamphlets, anti-alcohol tract</a:t>
            </a:r>
            <a:br>
              <a:rPr lang="en-US" b="1" dirty="0">
                <a:effectLst/>
                <a:latin typeface="Arial" charset="0"/>
                <a:cs typeface="Times New Roman" pitchFamily="18" charset="0"/>
              </a:rPr>
            </a:br>
            <a:r>
              <a:rPr lang="en-US" b="1" i="1" u="sng" dirty="0">
                <a:solidFill>
                  <a:srgbClr val="990000"/>
                </a:solidFill>
                <a:effectLst>
                  <a:outerShdw blurRad="38100" dist="38100" dir="2700000" algn="tl">
                    <a:srgbClr val="000000"/>
                  </a:outerShdw>
                </a:effectLst>
                <a:latin typeface="Arial" charset="0"/>
                <a:cs typeface="Times New Roman" pitchFamily="18" charset="0"/>
              </a:rPr>
              <a:t>10 nights in a Barroom and What I Saw There</a:t>
            </a:r>
          </a:p>
          <a:p>
            <a:pPr algn="ctr">
              <a:lnSpc>
                <a:spcPct val="70000"/>
              </a:lnSpc>
              <a:spcBef>
                <a:spcPct val="50000"/>
              </a:spcBef>
              <a:buFontTx/>
              <a:buChar char="•"/>
              <a:defRPr/>
            </a:pPr>
            <a:r>
              <a:rPr lang="en-US" b="1" dirty="0">
                <a:effectLst/>
                <a:latin typeface="Arial" charset="0"/>
                <a:cs typeface="Times New Roman" pitchFamily="18" charset="0"/>
              </a:rPr>
              <a:t>Demon Drink adopt 2 major line attack</a:t>
            </a:r>
          </a:p>
          <a:p>
            <a:pPr algn="ctr">
              <a:lnSpc>
                <a:spcPct val="70000"/>
              </a:lnSpc>
              <a:spcBef>
                <a:spcPct val="50000"/>
              </a:spcBef>
              <a:buFontTx/>
              <a:buChar char="•"/>
              <a:defRPr/>
            </a:pPr>
            <a:r>
              <a:rPr lang="en-US" b="1" dirty="0">
                <a:effectLst/>
                <a:latin typeface="Arial" charset="0"/>
                <a:cs typeface="Times New Roman" pitchFamily="18" charset="0"/>
              </a:rPr>
              <a:t>stressed temperance and individual will to resist</a:t>
            </a:r>
          </a:p>
          <a:p>
            <a:pPr algn="ctr">
              <a:lnSpc>
                <a:spcPct val="70000"/>
              </a:lnSpc>
              <a:spcBef>
                <a:spcPct val="50000"/>
              </a:spcBef>
              <a:buFontTx/>
              <a:buChar char="•"/>
              <a:defRPr/>
            </a:pPr>
            <a:endParaRPr lang="en-US" b="1" dirty="0">
              <a:effectLst/>
              <a:latin typeface="Arial" charset="0"/>
            </a:endParaRPr>
          </a:p>
        </p:txBody>
      </p:sp>
      <p:sp>
        <p:nvSpPr>
          <p:cNvPr id="32772" name="WordArt 8"/>
          <p:cNvSpPr>
            <a:spLocks noChangeArrowheads="1" noChangeShapeType="1" noTextEdit="1"/>
          </p:cNvSpPr>
          <p:nvPr/>
        </p:nvSpPr>
        <p:spPr bwMode="auto">
          <a:xfrm>
            <a:off x="533400" y="42863"/>
            <a:ext cx="7848600" cy="490537"/>
          </a:xfrm>
          <a:prstGeom prst="rect">
            <a:avLst/>
          </a:prstGeom>
        </p:spPr>
        <p:txBody>
          <a:bodyPr wrap="none" fromWordArt="1">
            <a:prstTxWarp prst="textInflateTop">
              <a:avLst>
                <a:gd name="adj" fmla="val 31917"/>
              </a:avLst>
            </a:prstTxWarp>
          </a:bodyPr>
          <a:lstStyle/>
          <a:p>
            <a:pPr algn="ctr"/>
            <a:r>
              <a:rPr lang="en-US" sz="3600" kern="10">
                <a:ln w="9525">
                  <a:solidFill>
                    <a:schemeClr val="tx1"/>
                  </a:solidFill>
                  <a:round/>
                  <a:headEnd/>
                  <a:tailEnd/>
                </a:ln>
                <a:gradFill rotWithShape="1">
                  <a:gsLst>
                    <a:gs pos="0">
                      <a:srgbClr val="6600CC"/>
                    </a:gs>
                    <a:gs pos="100000">
                      <a:srgbClr val="CC00CC"/>
                    </a:gs>
                  </a:gsLst>
                  <a:lin ang="5400000" scaled="1"/>
                </a:gradFill>
                <a:effectLst>
                  <a:outerShdw dist="53882" dir="2700000" algn="ctr" rotWithShape="0">
                    <a:schemeClr val="tx1"/>
                  </a:outerShdw>
                </a:effectLst>
                <a:latin typeface="Impact"/>
              </a:rPr>
              <a:t>TEMPERANCE MOVEMENT</a:t>
            </a:r>
          </a:p>
        </p:txBody>
      </p:sp>
      <p:sp>
        <p:nvSpPr>
          <p:cNvPr id="32773" name="Text Box 10"/>
          <p:cNvSpPr txBox="1">
            <a:spLocks noChangeArrowheads="1"/>
          </p:cNvSpPr>
          <p:nvPr/>
        </p:nvSpPr>
        <p:spPr bwMode="auto">
          <a:xfrm>
            <a:off x="6781800" y="838200"/>
            <a:ext cx="2362200" cy="2100263"/>
          </a:xfrm>
          <a:prstGeom prst="rect">
            <a:avLst/>
          </a:prstGeom>
          <a:noFill/>
          <a:ln w="9525">
            <a:noFill/>
            <a:miter lim="800000"/>
            <a:headEnd/>
            <a:tailEnd/>
          </a:ln>
        </p:spPr>
        <p:txBody>
          <a:bodyPr>
            <a:spAutoFit/>
          </a:bodyPr>
          <a:lstStyle/>
          <a:p>
            <a:pPr>
              <a:spcBef>
                <a:spcPct val="50000"/>
              </a:spcBef>
              <a:buFontTx/>
              <a:buChar char="•"/>
            </a:pPr>
            <a:r>
              <a:rPr lang="en-US" b="1">
                <a:effectLst/>
              </a:rPr>
              <a:t>Lyman Beecher</a:t>
            </a:r>
          </a:p>
          <a:p>
            <a:pPr>
              <a:spcBef>
                <a:spcPct val="50000"/>
              </a:spcBef>
              <a:buFontTx/>
              <a:buChar char="•"/>
            </a:pPr>
            <a:r>
              <a:rPr lang="en-US" b="1">
                <a:effectLst/>
              </a:rPr>
              <a:t>Neal Dow</a:t>
            </a:r>
          </a:p>
          <a:p>
            <a:pPr>
              <a:spcBef>
                <a:spcPct val="50000"/>
              </a:spcBef>
              <a:buFontTx/>
              <a:buChar char="•"/>
            </a:pPr>
            <a:r>
              <a:rPr lang="en-US" b="1">
                <a:effectLst/>
              </a:rPr>
              <a:t>Lucretia Mott</a:t>
            </a:r>
          </a:p>
          <a:p>
            <a:pPr>
              <a:spcBef>
                <a:spcPct val="50000"/>
              </a:spcBef>
              <a:buFontTx/>
              <a:buChar char="•"/>
            </a:pPr>
            <a:endParaRPr lang="en-US" b="1">
              <a:effectLst/>
            </a:endParaRPr>
          </a:p>
        </p:txBody>
      </p:sp>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66800" y="76200"/>
            <a:ext cx="8077200" cy="1143000"/>
          </a:xfrm>
          <a:effectLst>
            <a:outerShdw dist="35921" dir="2700000" algn="ctr" rotWithShape="0">
              <a:schemeClr val="tx1"/>
            </a:outerShdw>
          </a:effectLst>
        </p:spPr>
        <p:txBody>
          <a:bodyPr/>
          <a:lstStyle/>
          <a:p>
            <a:pPr eaLnBrk="1" hangingPunct="1">
              <a:lnSpc>
                <a:spcPct val="80000"/>
              </a:lnSpc>
            </a:pPr>
            <a:r>
              <a:rPr lang="en-US" altLang="en-US" sz="4800" b="1" smtClean="0">
                <a:solidFill>
                  <a:schemeClr val="bg1"/>
                </a:solidFill>
              </a:rPr>
              <a:t>The Temperance Movement</a:t>
            </a:r>
          </a:p>
        </p:txBody>
      </p:sp>
      <p:sp>
        <p:nvSpPr>
          <p:cNvPr id="33795" name="Rectangle 3"/>
          <p:cNvSpPr>
            <a:spLocks noGrp="1" noChangeArrowheads="1"/>
          </p:cNvSpPr>
          <p:nvPr>
            <p:ph type="body" idx="1"/>
          </p:nvPr>
        </p:nvSpPr>
        <p:spPr>
          <a:xfrm>
            <a:off x="762000" y="1676400"/>
            <a:ext cx="3657600" cy="4800600"/>
          </a:xfrm>
          <a:effectLst>
            <a:outerShdw dist="35921" dir="2700000" algn="ctr" rotWithShape="0">
              <a:schemeClr val="tx1"/>
            </a:outerShdw>
          </a:effectLst>
        </p:spPr>
        <p:txBody>
          <a:bodyPr/>
          <a:lstStyle/>
          <a:p>
            <a:pPr algn="ctr" eaLnBrk="1" hangingPunct="1">
              <a:lnSpc>
                <a:spcPct val="75000"/>
              </a:lnSpc>
              <a:spcBef>
                <a:spcPct val="30000"/>
              </a:spcBef>
            </a:pPr>
            <a:r>
              <a:rPr lang="en-US" sz="2800" smtClean="0">
                <a:solidFill>
                  <a:schemeClr val="bg1"/>
                </a:solidFill>
                <a:cs typeface="Times New Roman" pitchFamily="18" charset="0"/>
              </a:rPr>
              <a:t>During the next decade approximately 5000 local temperance societies were founded</a:t>
            </a:r>
          </a:p>
          <a:p>
            <a:pPr algn="ctr" eaLnBrk="1" hangingPunct="1">
              <a:lnSpc>
                <a:spcPct val="75000"/>
              </a:lnSpc>
              <a:spcBef>
                <a:spcPct val="30000"/>
              </a:spcBef>
            </a:pPr>
            <a:endParaRPr lang="en-US" sz="2800" smtClean="0">
              <a:solidFill>
                <a:schemeClr val="bg1"/>
              </a:solidFill>
              <a:cs typeface="Times New Roman" pitchFamily="18" charset="0"/>
            </a:endParaRPr>
          </a:p>
          <a:p>
            <a:pPr algn="ctr" eaLnBrk="1" hangingPunct="1">
              <a:lnSpc>
                <a:spcPct val="75000"/>
              </a:lnSpc>
              <a:spcBef>
                <a:spcPct val="30000"/>
              </a:spcBef>
            </a:pPr>
            <a:r>
              <a:rPr lang="en-US" sz="2800" smtClean="0">
                <a:solidFill>
                  <a:schemeClr val="bg1"/>
                </a:solidFill>
                <a:cs typeface="Times New Roman" pitchFamily="18" charset="0"/>
              </a:rPr>
              <a:t>As the movement gained momentum, annual per capita consumption of alcohol dropped sharply</a:t>
            </a:r>
            <a:endParaRPr lang="en-US" altLang="en-US" sz="2800" smtClean="0">
              <a:solidFill>
                <a:schemeClr val="bg1"/>
              </a:solidFill>
            </a:endParaRPr>
          </a:p>
        </p:txBody>
      </p:sp>
      <p:sp>
        <p:nvSpPr>
          <p:cNvPr id="33796" name="Text Box 4"/>
          <p:cNvSpPr txBox="1">
            <a:spLocks noChangeArrowheads="1"/>
          </p:cNvSpPr>
          <p:nvPr/>
        </p:nvSpPr>
        <p:spPr bwMode="auto">
          <a:xfrm>
            <a:off x="2057400" y="3505200"/>
            <a:ext cx="5486400" cy="457200"/>
          </a:xfrm>
          <a:prstGeom prst="rect">
            <a:avLst/>
          </a:prstGeom>
          <a:noFill/>
          <a:ln w="9525">
            <a:noFill/>
            <a:miter lim="800000"/>
            <a:headEnd/>
            <a:tailEnd/>
          </a:ln>
        </p:spPr>
        <p:txBody>
          <a:bodyPr>
            <a:spAutoFit/>
          </a:bodyPr>
          <a:lstStyle/>
          <a:p>
            <a:pPr eaLnBrk="0" hangingPunct="0">
              <a:spcBef>
                <a:spcPct val="50000"/>
              </a:spcBef>
            </a:pPr>
            <a:endParaRPr lang="en-US" altLang="en-US">
              <a:effectLst/>
              <a:latin typeface="Times" pitchFamily="18" charset="0"/>
            </a:endParaRPr>
          </a:p>
        </p:txBody>
      </p:sp>
      <p:pic>
        <p:nvPicPr>
          <p:cNvPr id="33797" name="Picture 5"/>
          <p:cNvPicPr>
            <a:picLocks noChangeAspect="1" noChangeArrowheads="1"/>
          </p:cNvPicPr>
          <p:nvPr/>
        </p:nvPicPr>
        <p:blipFill>
          <a:blip r:embed="rId2" cstate="print">
            <a:lum bright="-30000" contrast="42000"/>
          </a:blip>
          <a:srcRect/>
          <a:stretch>
            <a:fillRect/>
          </a:stretch>
        </p:blipFill>
        <p:spPr bwMode="auto">
          <a:xfrm>
            <a:off x="4483100" y="1828800"/>
            <a:ext cx="4508500" cy="4724400"/>
          </a:xfrm>
          <a:prstGeom prst="rect">
            <a:avLst/>
          </a:prstGeom>
          <a:noFill/>
          <a:ln w="76200" cmpd="tri">
            <a:solidFill>
              <a:schemeClr val="bg1"/>
            </a:solidFill>
            <a:miter lim="800000"/>
            <a:headEnd/>
            <a:tailEnd/>
          </a:ln>
        </p:spPr>
      </p:pic>
    </p:spTree>
  </p:cSld>
  <p:clrMapOvr>
    <a:masterClrMapping/>
  </p:clrMapOvr>
  <p:transition>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500" name="Rectangle 12"/>
          <p:cNvSpPr>
            <a:spLocks noChangeArrowheads="1"/>
          </p:cNvSpPr>
          <p:nvPr/>
        </p:nvSpPr>
        <p:spPr bwMode="auto">
          <a:xfrm>
            <a:off x="228600" y="4114800"/>
            <a:ext cx="8367713" cy="4800600"/>
          </a:xfrm>
          <a:prstGeom prst="rect">
            <a:avLst/>
          </a:prstGeom>
          <a:noFill/>
          <a:ln w="9525">
            <a:noFill/>
            <a:miter lim="800000"/>
            <a:headEnd/>
            <a:tailEnd/>
          </a:ln>
          <a:effectLst>
            <a:outerShdw dist="35921" dir="2700000" algn="ctr" rotWithShape="0">
              <a:schemeClr val="tx1"/>
            </a:outerShdw>
          </a:effectLst>
        </p:spPr>
        <p:txBody>
          <a:bodyPr/>
          <a:lstStyle/>
          <a:p>
            <a:pPr lvl="1" algn="ctr">
              <a:lnSpc>
                <a:spcPct val="70000"/>
              </a:lnSpc>
              <a:spcBef>
                <a:spcPct val="20000"/>
              </a:spcBef>
              <a:buClr>
                <a:srgbClr val="FF0000"/>
              </a:buClr>
              <a:buFont typeface="Wingdings" pitchFamily="2" charset="2"/>
              <a:buChar char="§"/>
            </a:pPr>
            <a:r>
              <a:rPr lang="en-US" altLang="en-US" sz="4400">
                <a:solidFill>
                  <a:srgbClr val="FFFFFF"/>
                </a:solidFill>
                <a:effectLst/>
                <a:cs typeface="Times New Roman" pitchFamily="18" charset="0"/>
              </a:rPr>
              <a:t>Middle-class reformers called for </a:t>
            </a:r>
            <a:r>
              <a:rPr lang="en-US" altLang="en-US" sz="4400" b="1" u="sng">
                <a:solidFill>
                  <a:srgbClr val="FFFF66"/>
                </a:solidFill>
                <a:effectLst/>
                <a:cs typeface="Times New Roman" pitchFamily="18" charset="0"/>
              </a:rPr>
              <a:t>tax-supported education</a:t>
            </a:r>
            <a:r>
              <a:rPr lang="en-US" altLang="en-US" sz="4400">
                <a:solidFill>
                  <a:srgbClr val="FFFFFF"/>
                </a:solidFill>
                <a:effectLst/>
                <a:cs typeface="Times New Roman" pitchFamily="18" charset="0"/>
              </a:rPr>
              <a:t>, arguing to business leaders that the new economic order needed educated workers</a:t>
            </a:r>
          </a:p>
        </p:txBody>
      </p:sp>
      <p:sp>
        <p:nvSpPr>
          <p:cNvPr id="34819" name="Rectangle 13"/>
          <p:cNvSpPr>
            <a:spLocks noChangeArrowheads="1"/>
          </p:cNvSpPr>
          <p:nvPr/>
        </p:nvSpPr>
        <p:spPr bwMode="auto">
          <a:xfrm>
            <a:off x="228600" y="152400"/>
            <a:ext cx="8686800" cy="914400"/>
          </a:xfrm>
          <a:prstGeom prst="rect">
            <a:avLst/>
          </a:prstGeom>
          <a:noFill/>
          <a:ln w="9525">
            <a:noFill/>
            <a:miter lim="800000"/>
            <a:headEnd/>
            <a:tailEnd/>
          </a:ln>
          <a:effectLst>
            <a:outerShdw dist="35921" dir="2700000" algn="ctr" rotWithShape="0">
              <a:schemeClr val="tx1"/>
            </a:outerShdw>
          </a:effectLst>
        </p:spPr>
        <p:txBody>
          <a:bodyPr anchor="ctr"/>
          <a:lstStyle/>
          <a:p>
            <a:pPr algn="ctr">
              <a:lnSpc>
                <a:spcPct val="80000"/>
              </a:lnSpc>
            </a:pPr>
            <a:r>
              <a:rPr lang="en-US" altLang="en-US" sz="5400">
                <a:solidFill>
                  <a:srgbClr val="FFFFFF"/>
                </a:solidFill>
                <a:effectLst/>
                <a:latin typeface="Impact" pitchFamily="34" charset="0"/>
                <a:cs typeface="Times New Roman" pitchFamily="18" charset="0"/>
              </a:rPr>
              <a:t>Educational Reform</a:t>
            </a:r>
            <a:r>
              <a:rPr lang="en-US" altLang="en-US" sz="5400">
                <a:solidFill>
                  <a:srgbClr val="FFFFFF"/>
                </a:solidFill>
                <a:effectLst/>
                <a:latin typeface="Impact" pitchFamily="34" charset="0"/>
              </a:rPr>
              <a:t> </a:t>
            </a:r>
          </a:p>
        </p:txBody>
      </p:sp>
      <p:pic>
        <p:nvPicPr>
          <p:cNvPr id="34820" name="Picture 14" descr="early classroom"/>
          <p:cNvPicPr>
            <a:picLocks noChangeAspect="1" noChangeArrowheads="1"/>
          </p:cNvPicPr>
          <p:nvPr/>
        </p:nvPicPr>
        <p:blipFill>
          <a:blip r:embed="rId2" cstate="print"/>
          <a:srcRect/>
          <a:stretch>
            <a:fillRect/>
          </a:stretch>
        </p:blipFill>
        <p:spPr bwMode="auto">
          <a:xfrm>
            <a:off x="5334000" y="1143000"/>
            <a:ext cx="3429000" cy="2743200"/>
          </a:xfrm>
          <a:prstGeom prst="rect">
            <a:avLst/>
          </a:prstGeom>
          <a:noFill/>
          <a:ln w="76200" cmpd="tri">
            <a:solidFill>
              <a:schemeClr val="bg1"/>
            </a:solidFill>
            <a:miter lim="800000"/>
            <a:headEnd/>
            <a:tailEnd/>
          </a:ln>
        </p:spPr>
      </p:pic>
      <p:sp>
        <p:nvSpPr>
          <p:cNvPr id="447503" name="Text Box 15"/>
          <p:cNvSpPr txBox="1">
            <a:spLocks noChangeArrowheads="1"/>
          </p:cNvSpPr>
          <p:nvPr/>
        </p:nvSpPr>
        <p:spPr bwMode="auto">
          <a:xfrm>
            <a:off x="152400" y="1223963"/>
            <a:ext cx="5105400" cy="2738437"/>
          </a:xfrm>
          <a:prstGeom prst="rect">
            <a:avLst/>
          </a:prstGeom>
          <a:noFill/>
          <a:ln w="9525">
            <a:noFill/>
            <a:miter lim="800000"/>
            <a:headEnd/>
            <a:tailEnd/>
          </a:ln>
          <a:effectLst/>
        </p:spPr>
        <p:txBody>
          <a:bodyPr>
            <a:spAutoFit/>
          </a:bodyPr>
          <a:lstStyle/>
          <a:p>
            <a:pPr algn="ctr">
              <a:lnSpc>
                <a:spcPct val="80000"/>
              </a:lnSpc>
              <a:spcBef>
                <a:spcPct val="25000"/>
              </a:spcBef>
              <a:defRPr/>
            </a:pPr>
            <a:r>
              <a:rPr lang="en-US" altLang="en-US" sz="3600" b="1">
                <a:solidFill>
                  <a:srgbClr val="FFFFFF"/>
                </a:solidFill>
                <a:effectLst/>
                <a:cs typeface="Times New Roman" pitchFamily="18" charset="0"/>
              </a:rPr>
              <a:t>In 1800 Massachusetts was the only state requiring free public schools supported by community funds</a:t>
            </a:r>
          </a:p>
          <a:p>
            <a:pPr>
              <a:lnSpc>
                <a:spcPct val="80000"/>
              </a:lnSpc>
              <a:spcBef>
                <a:spcPct val="25000"/>
              </a:spcBef>
              <a:defRPr/>
            </a:pPr>
            <a:endParaRPr lang="en-US" sz="2800">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7500"/>
                                        </p:tgtEl>
                                        <p:attrNameLst>
                                          <p:attrName>style.visibility</p:attrName>
                                        </p:attrNameLst>
                                      </p:cBhvr>
                                      <p:to>
                                        <p:strVal val="visible"/>
                                      </p:to>
                                    </p:set>
                                    <p:animEffect transition="in" filter="dissolve">
                                      <p:cBhvr>
                                        <p:cTn id="7" dur="500"/>
                                        <p:tgtEl>
                                          <p:spTgt spid="447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5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200400" y="1143000"/>
            <a:ext cx="5791200" cy="4800600"/>
          </a:xfrm>
          <a:prstGeom prst="rect">
            <a:avLst/>
          </a:prstGeom>
          <a:noFill/>
          <a:ln w="9525">
            <a:noFill/>
            <a:miter lim="800000"/>
            <a:headEnd/>
            <a:tailEnd/>
          </a:ln>
          <a:effectLst>
            <a:outerShdw dist="35921" dir="2700000" algn="ctr" rotWithShape="0">
              <a:schemeClr val="tx1"/>
            </a:outerShdw>
          </a:effectLst>
        </p:spPr>
        <p:txBody>
          <a:bodyPr/>
          <a:lstStyle/>
          <a:p>
            <a:pPr lvl="1">
              <a:lnSpc>
                <a:spcPct val="80000"/>
              </a:lnSpc>
              <a:spcBef>
                <a:spcPct val="30000"/>
              </a:spcBef>
              <a:buClr>
                <a:srgbClr val="FF0000"/>
              </a:buClr>
              <a:buFont typeface="Wingdings" pitchFamily="2" charset="2"/>
              <a:buChar char="§"/>
            </a:pPr>
            <a:r>
              <a:rPr lang="en-US" altLang="en-US" sz="2800" dirty="0">
                <a:solidFill>
                  <a:srgbClr val="FFFFFF"/>
                </a:solidFill>
                <a:effectLst/>
                <a:latin typeface="+mj-lt"/>
                <a:cs typeface="Times New Roman" pitchFamily="18" charset="0"/>
              </a:rPr>
              <a:t>Under </a:t>
            </a:r>
            <a:r>
              <a:rPr lang="en-US" altLang="en-US" sz="2800" b="1" u="sng" dirty="0">
                <a:solidFill>
                  <a:srgbClr val="FFFF66"/>
                </a:solidFill>
                <a:effectLst/>
                <a:latin typeface="+mj-lt"/>
                <a:cs typeface="Times New Roman" pitchFamily="18" charset="0"/>
              </a:rPr>
              <a:t>Horace Mann’s</a:t>
            </a:r>
            <a:r>
              <a:rPr lang="en-US" altLang="en-US" sz="2800" dirty="0">
                <a:solidFill>
                  <a:srgbClr val="FFFFFF"/>
                </a:solidFill>
                <a:effectLst/>
                <a:latin typeface="+mj-lt"/>
                <a:cs typeface="Times New Roman" pitchFamily="18" charset="0"/>
              </a:rPr>
              <a:t> leadership in the 1830s, Massachusetts created a state board of education and adopted a minimum-length school year</a:t>
            </a:r>
            <a:r>
              <a:rPr lang="en-US" altLang="en-US" sz="4000" dirty="0">
                <a:solidFill>
                  <a:srgbClr val="FFFFFF"/>
                </a:solidFill>
                <a:effectLst/>
                <a:cs typeface="Times New Roman" pitchFamily="18" charset="0"/>
              </a:rPr>
              <a:t>.</a:t>
            </a:r>
          </a:p>
        </p:txBody>
      </p:sp>
      <p:sp>
        <p:nvSpPr>
          <p:cNvPr id="35843" name="Rectangle 3"/>
          <p:cNvSpPr>
            <a:spLocks noChangeArrowheads="1"/>
          </p:cNvSpPr>
          <p:nvPr/>
        </p:nvSpPr>
        <p:spPr bwMode="auto">
          <a:xfrm>
            <a:off x="228600" y="76200"/>
            <a:ext cx="8686800" cy="914400"/>
          </a:xfrm>
          <a:prstGeom prst="rect">
            <a:avLst/>
          </a:prstGeom>
          <a:noFill/>
          <a:ln w="9525">
            <a:noFill/>
            <a:miter lim="800000"/>
            <a:headEnd/>
            <a:tailEnd/>
          </a:ln>
          <a:effectLst>
            <a:outerShdw dist="35921" dir="2700000" algn="ctr" rotWithShape="0">
              <a:schemeClr val="tx1"/>
            </a:outerShdw>
          </a:effectLst>
        </p:spPr>
        <p:txBody>
          <a:bodyPr anchor="ctr"/>
          <a:lstStyle/>
          <a:p>
            <a:pPr algn="ctr">
              <a:lnSpc>
                <a:spcPct val="80000"/>
              </a:lnSpc>
            </a:pPr>
            <a:r>
              <a:rPr lang="en-US" altLang="en-US" sz="5400">
                <a:solidFill>
                  <a:srgbClr val="FFFFFF"/>
                </a:solidFill>
                <a:effectLst/>
                <a:latin typeface="Impact" pitchFamily="34" charset="0"/>
                <a:cs typeface="Times New Roman" pitchFamily="18" charset="0"/>
              </a:rPr>
              <a:t>Educational Reform</a:t>
            </a:r>
            <a:r>
              <a:rPr lang="en-US" altLang="en-US" sz="5400">
                <a:solidFill>
                  <a:srgbClr val="FFFFFF"/>
                </a:solidFill>
                <a:effectLst/>
                <a:latin typeface="Impact" pitchFamily="34" charset="0"/>
              </a:rPr>
              <a:t> </a:t>
            </a:r>
          </a:p>
        </p:txBody>
      </p:sp>
      <p:pic>
        <p:nvPicPr>
          <p:cNvPr id="35844" name="Picture 4" descr="Horace Mann"/>
          <p:cNvPicPr>
            <a:picLocks noChangeAspect="1" noChangeArrowheads="1"/>
          </p:cNvPicPr>
          <p:nvPr/>
        </p:nvPicPr>
        <p:blipFill>
          <a:blip r:embed="rId2" cstate="print"/>
          <a:srcRect/>
          <a:stretch>
            <a:fillRect/>
          </a:stretch>
        </p:blipFill>
        <p:spPr bwMode="auto">
          <a:xfrm>
            <a:off x="609600" y="1219200"/>
            <a:ext cx="2520950" cy="3581400"/>
          </a:xfrm>
          <a:prstGeom prst="rect">
            <a:avLst/>
          </a:prstGeom>
          <a:noFill/>
          <a:ln w="57150" cmpd="thinThick">
            <a:solidFill>
              <a:schemeClr val="bg1"/>
            </a:solidFill>
            <a:miter lim="800000"/>
            <a:headEnd/>
            <a:tailEnd/>
          </a:ln>
        </p:spPr>
      </p:pic>
      <p:sp>
        <p:nvSpPr>
          <p:cNvPr id="503813" name="Rectangle 5"/>
          <p:cNvSpPr>
            <a:spLocks noChangeArrowheads="1"/>
          </p:cNvSpPr>
          <p:nvPr/>
        </p:nvSpPr>
        <p:spPr bwMode="auto">
          <a:xfrm>
            <a:off x="3276600" y="3124200"/>
            <a:ext cx="5257800" cy="5029200"/>
          </a:xfrm>
          <a:prstGeom prst="rect">
            <a:avLst/>
          </a:prstGeom>
          <a:noFill/>
          <a:ln w="9525">
            <a:noFill/>
            <a:miter lim="800000"/>
            <a:headEnd/>
            <a:tailEnd/>
          </a:ln>
          <a:effectLst>
            <a:outerShdw dist="35921" dir="2700000" algn="ctr" rotWithShape="0">
              <a:schemeClr val="tx1"/>
            </a:outerShdw>
          </a:effectLst>
        </p:spPr>
        <p:txBody>
          <a:bodyPr/>
          <a:lstStyle/>
          <a:p>
            <a:pPr lvl="1">
              <a:lnSpc>
                <a:spcPct val="70000"/>
              </a:lnSpc>
              <a:spcBef>
                <a:spcPct val="20000"/>
              </a:spcBef>
              <a:buClr>
                <a:srgbClr val="FF0000"/>
              </a:buClr>
              <a:buFont typeface="Wingdings" pitchFamily="2" charset="2"/>
              <a:buChar char="§"/>
            </a:pPr>
            <a:r>
              <a:rPr lang="en-US" altLang="en-US" sz="2800" dirty="0">
                <a:solidFill>
                  <a:srgbClr val="FFFFFF"/>
                </a:solidFill>
                <a:effectLst/>
                <a:latin typeface="+mj-lt"/>
                <a:cs typeface="Times New Roman" pitchFamily="18" charset="0"/>
              </a:rPr>
              <a:t>Provided for training of teachers, and expanded the curriculum to include subjects such as history and geography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3813"/>
                                        </p:tgtEl>
                                        <p:attrNameLst>
                                          <p:attrName>style.visibility</p:attrName>
                                        </p:attrNameLst>
                                      </p:cBhvr>
                                      <p:to>
                                        <p:strVal val="visible"/>
                                      </p:to>
                                    </p:set>
                                    <p:animEffect transition="in" filter="blinds(horizontal)">
                                      <p:cBhvr>
                                        <p:cTn id="7" dur="500"/>
                                        <p:tgtEl>
                                          <p:spTgt spid="503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ChangeArrowheads="1"/>
          </p:cNvSpPr>
          <p:nvPr/>
        </p:nvSpPr>
        <p:spPr bwMode="auto">
          <a:xfrm>
            <a:off x="152400" y="1143000"/>
            <a:ext cx="8839200" cy="5334000"/>
          </a:xfrm>
          <a:prstGeom prst="rect">
            <a:avLst/>
          </a:prstGeom>
          <a:noFill/>
          <a:ln w="9525">
            <a:noFill/>
            <a:miter lim="800000"/>
            <a:headEnd/>
            <a:tailEnd/>
          </a:ln>
          <a:effectLst>
            <a:outerShdw dist="35921" dir="2700000" algn="ctr" rotWithShape="0">
              <a:schemeClr val="tx1"/>
            </a:outerShdw>
          </a:effectLst>
        </p:spPr>
        <p:txBody>
          <a:bodyPr/>
          <a:lstStyle/>
          <a:p>
            <a:pPr>
              <a:lnSpc>
                <a:spcPct val="75000"/>
              </a:lnSpc>
              <a:spcBef>
                <a:spcPct val="50000"/>
              </a:spcBef>
              <a:buClr>
                <a:srgbClr val="FF0000"/>
              </a:buClr>
              <a:buFont typeface="Wingdings" pitchFamily="2" charset="2"/>
              <a:buChar char="§"/>
            </a:pPr>
            <a:r>
              <a:rPr lang="en-US" sz="2800" dirty="0">
                <a:solidFill>
                  <a:schemeClr val="bg1"/>
                </a:solidFill>
                <a:effectLst/>
                <a:latin typeface="+mn-lt"/>
                <a:cs typeface="Times New Roman" pitchFamily="18" charset="0"/>
              </a:rPr>
              <a:t>By the 1850s the number of schools, attendance figures, and school budgets had all increased sharply </a:t>
            </a:r>
          </a:p>
          <a:p>
            <a:pPr>
              <a:lnSpc>
                <a:spcPct val="75000"/>
              </a:lnSpc>
              <a:spcBef>
                <a:spcPct val="50000"/>
              </a:spcBef>
              <a:buClr>
                <a:srgbClr val="FF0000"/>
              </a:buClr>
              <a:buFont typeface="Wingdings" pitchFamily="2" charset="2"/>
              <a:buChar char="§"/>
            </a:pPr>
            <a:r>
              <a:rPr lang="en-US" sz="2800" dirty="0">
                <a:solidFill>
                  <a:schemeClr val="bg1"/>
                </a:solidFill>
                <a:effectLst/>
                <a:latin typeface="+mn-lt"/>
                <a:cs typeface="Times New Roman" pitchFamily="18" charset="0"/>
              </a:rPr>
              <a:t>School reformers enjoyed their greatest success in the Northeast and the least in the South</a:t>
            </a:r>
          </a:p>
          <a:p>
            <a:pPr lvl="1">
              <a:lnSpc>
                <a:spcPct val="75000"/>
              </a:lnSpc>
              <a:spcBef>
                <a:spcPct val="50000"/>
              </a:spcBef>
              <a:buClr>
                <a:srgbClr val="FF0000"/>
              </a:buClr>
              <a:buFont typeface="Wingdings" pitchFamily="2" charset="2"/>
              <a:buChar char="§"/>
            </a:pPr>
            <a:r>
              <a:rPr lang="en-US" sz="2800" dirty="0">
                <a:solidFill>
                  <a:schemeClr val="bg1"/>
                </a:solidFill>
                <a:effectLst/>
                <a:latin typeface="+mn-lt"/>
                <a:cs typeface="Times New Roman" pitchFamily="18" charset="0"/>
              </a:rPr>
              <a:t>Southern planters opposed paying taxes to educate poorer white children</a:t>
            </a:r>
          </a:p>
          <a:p>
            <a:pPr>
              <a:lnSpc>
                <a:spcPct val="75000"/>
              </a:lnSpc>
              <a:spcBef>
                <a:spcPct val="50000"/>
              </a:spcBef>
              <a:buClr>
                <a:srgbClr val="FF0000"/>
              </a:buClr>
              <a:buFont typeface="Wingdings" pitchFamily="2" charset="2"/>
              <a:buChar char="§"/>
            </a:pPr>
            <a:r>
              <a:rPr lang="en-US" sz="2800" dirty="0">
                <a:solidFill>
                  <a:schemeClr val="bg1"/>
                </a:solidFill>
                <a:effectLst/>
                <a:latin typeface="+mn-lt"/>
                <a:cs typeface="Times New Roman" pitchFamily="18" charset="0"/>
              </a:rPr>
              <a:t>Educational opportunities for women also expanded</a:t>
            </a:r>
          </a:p>
          <a:p>
            <a:pPr lvl="1">
              <a:lnSpc>
                <a:spcPct val="75000"/>
              </a:lnSpc>
              <a:spcBef>
                <a:spcPct val="50000"/>
              </a:spcBef>
              <a:buClr>
                <a:srgbClr val="FF0000"/>
              </a:buClr>
              <a:buFont typeface="Wingdings" pitchFamily="2" charset="2"/>
              <a:buChar char="§"/>
            </a:pPr>
            <a:r>
              <a:rPr lang="en-US" sz="2800" dirty="0">
                <a:solidFill>
                  <a:schemeClr val="bg1"/>
                </a:solidFill>
                <a:effectLst/>
                <a:latin typeface="+mn-lt"/>
                <a:cs typeface="Times New Roman" pitchFamily="18" charset="0"/>
              </a:rPr>
              <a:t>In 1833 </a:t>
            </a:r>
            <a:r>
              <a:rPr lang="en-US" sz="2800" u="sng" dirty="0">
                <a:solidFill>
                  <a:srgbClr val="FFFF66"/>
                </a:solidFill>
                <a:effectLst/>
                <a:latin typeface="+mn-lt"/>
                <a:cs typeface="Times New Roman" pitchFamily="18" charset="0"/>
              </a:rPr>
              <a:t>Oberlin College</a:t>
            </a:r>
            <a:r>
              <a:rPr lang="en-US" sz="2800" dirty="0">
                <a:solidFill>
                  <a:schemeClr val="bg1"/>
                </a:solidFill>
                <a:effectLst/>
                <a:latin typeface="+mn-lt"/>
                <a:cs typeface="Times New Roman" pitchFamily="18" charset="0"/>
              </a:rPr>
              <a:t> in Ohio became the first coeducational college.</a:t>
            </a:r>
          </a:p>
          <a:p>
            <a:pPr lvl="1">
              <a:lnSpc>
                <a:spcPct val="75000"/>
              </a:lnSpc>
              <a:spcBef>
                <a:spcPct val="50000"/>
              </a:spcBef>
              <a:buClr>
                <a:srgbClr val="FF0000"/>
              </a:buClr>
              <a:buFont typeface="Wingdings" pitchFamily="2" charset="2"/>
              <a:buChar char="§"/>
            </a:pPr>
            <a:r>
              <a:rPr lang="en-US" sz="2800" dirty="0">
                <a:solidFill>
                  <a:schemeClr val="bg1"/>
                </a:solidFill>
                <a:effectLst/>
                <a:latin typeface="+mn-lt"/>
                <a:cs typeface="Times New Roman" pitchFamily="18" charset="0"/>
              </a:rPr>
              <a:t>Four years later the first all-female college was founded — </a:t>
            </a:r>
            <a:r>
              <a:rPr lang="en-US" sz="2800" u="sng" dirty="0">
                <a:solidFill>
                  <a:srgbClr val="FFFF66"/>
                </a:solidFill>
                <a:effectLst/>
                <a:latin typeface="+mn-lt"/>
                <a:cs typeface="Times New Roman" pitchFamily="18" charset="0"/>
              </a:rPr>
              <a:t>Mount Holyoke</a:t>
            </a:r>
            <a:r>
              <a:rPr lang="en-US" sz="2800" dirty="0">
                <a:solidFill>
                  <a:schemeClr val="bg1"/>
                </a:solidFill>
                <a:effectLst/>
                <a:latin typeface="+mn-lt"/>
                <a:cs typeface="Times New Roman" pitchFamily="18" charset="0"/>
              </a:rPr>
              <a:t>, Massachusetts </a:t>
            </a:r>
            <a:endParaRPr lang="en-US" sz="2800" u="sng" dirty="0">
              <a:solidFill>
                <a:srgbClr val="FFFF66"/>
              </a:solidFill>
              <a:effectLst/>
              <a:latin typeface="+mn-lt"/>
            </a:endParaRPr>
          </a:p>
        </p:txBody>
      </p:sp>
      <p:sp>
        <p:nvSpPr>
          <p:cNvPr id="36867" name="Rectangle 3"/>
          <p:cNvSpPr>
            <a:spLocks noChangeArrowheads="1"/>
          </p:cNvSpPr>
          <p:nvPr/>
        </p:nvSpPr>
        <p:spPr bwMode="auto">
          <a:xfrm>
            <a:off x="0" y="0"/>
            <a:ext cx="9144000" cy="1143000"/>
          </a:xfrm>
          <a:prstGeom prst="rect">
            <a:avLst/>
          </a:prstGeom>
          <a:noFill/>
          <a:ln w="9525">
            <a:noFill/>
            <a:miter lim="800000"/>
            <a:headEnd/>
            <a:tailEnd/>
          </a:ln>
          <a:effectLst>
            <a:outerShdw dist="35921" dir="2700000" algn="ctr" rotWithShape="0">
              <a:schemeClr val="tx1"/>
            </a:outerShdw>
          </a:effectLst>
        </p:spPr>
        <p:txBody>
          <a:bodyPr anchor="ctr"/>
          <a:lstStyle/>
          <a:p>
            <a:pPr algn="ctr">
              <a:lnSpc>
                <a:spcPct val="80000"/>
              </a:lnSpc>
            </a:pPr>
            <a:r>
              <a:rPr lang="en-US" altLang="en-US" sz="6000" b="1">
                <a:solidFill>
                  <a:schemeClr val="bg1"/>
                </a:solidFill>
                <a:effectLst/>
                <a:latin typeface="Arial" charset="0"/>
                <a:cs typeface="Times New Roman" pitchFamily="18" charset="0"/>
              </a:rPr>
              <a:t>Educational Reform</a:t>
            </a:r>
            <a:r>
              <a:rPr lang="en-US" altLang="en-US" sz="6000" b="1">
                <a:solidFill>
                  <a:schemeClr val="bg1"/>
                </a:solidFill>
                <a:effectLst/>
                <a:latin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04834">
                                            <p:txEl>
                                              <p:pRg st="0" end="0"/>
                                            </p:txEl>
                                          </p:spTgt>
                                        </p:tgtEl>
                                        <p:attrNameLst>
                                          <p:attrName>style.visibility</p:attrName>
                                        </p:attrNameLst>
                                      </p:cBhvr>
                                      <p:to>
                                        <p:strVal val="visible"/>
                                      </p:to>
                                    </p:set>
                                    <p:animEffect transition="in" filter="fade">
                                      <p:cBhvr>
                                        <p:cTn id="7" dur="100"/>
                                        <p:tgtEl>
                                          <p:spTgt spid="504834">
                                            <p:txEl>
                                              <p:pRg st="0" end="0"/>
                                            </p:txEl>
                                          </p:spTgt>
                                        </p:tgtEl>
                                      </p:cBhvr>
                                    </p:animEffect>
                                    <p:anim calcmode="lin" valueType="num">
                                      <p:cBhvr>
                                        <p:cTn id="8" dur="400" fill="hold"/>
                                        <p:tgtEl>
                                          <p:spTgt spid="50483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04834">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0483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0483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504834">
                                            <p:txEl>
                                              <p:pRg st="1" end="1"/>
                                            </p:txEl>
                                          </p:spTgt>
                                        </p:tgtEl>
                                        <p:attrNameLst>
                                          <p:attrName>style.visibility</p:attrName>
                                        </p:attrNameLst>
                                      </p:cBhvr>
                                      <p:to>
                                        <p:strVal val="visible"/>
                                      </p:to>
                                    </p:set>
                                    <p:animEffect transition="in" filter="fade">
                                      <p:cBhvr>
                                        <p:cTn id="16" dur="100"/>
                                        <p:tgtEl>
                                          <p:spTgt spid="504834">
                                            <p:txEl>
                                              <p:pRg st="1" end="1"/>
                                            </p:txEl>
                                          </p:spTgt>
                                        </p:tgtEl>
                                      </p:cBhvr>
                                    </p:animEffect>
                                    <p:anim calcmode="lin" valueType="num">
                                      <p:cBhvr>
                                        <p:cTn id="17" dur="400" fill="hold"/>
                                        <p:tgtEl>
                                          <p:spTgt spid="504834">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504834">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0483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0483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504834">
                                            <p:txEl>
                                              <p:pRg st="2" end="2"/>
                                            </p:txEl>
                                          </p:spTgt>
                                        </p:tgtEl>
                                        <p:attrNameLst>
                                          <p:attrName>style.visibility</p:attrName>
                                        </p:attrNameLst>
                                      </p:cBhvr>
                                      <p:to>
                                        <p:strVal val="visible"/>
                                      </p:to>
                                    </p:set>
                                    <p:animEffect transition="in" filter="fade">
                                      <p:cBhvr>
                                        <p:cTn id="25" dur="100"/>
                                        <p:tgtEl>
                                          <p:spTgt spid="504834">
                                            <p:txEl>
                                              <p:pRg st="2" end="2"/>
                                            </p:txEl>
                                          </p:spTgt>
                                        </p:tgtEl>
                                      </p:cBhvr>
                                    </p:animEffect>
                                    <p:anim calcmode="lin" valueType="num">
                                      <p:cBhvr>
                                        <p:cTn id="26" dur="400" fill="hold"/>
                                        <p:tgtEl>
                                          <p:spTgt spid="504834">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504834">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504834">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504834">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504834">
                                            <p:txEl>
                                              <p:pRg st="3" end="3"/>
                                            </p:txEl>
                                          </p:spTgt>
                                        </p:tgtEl>
                                        <p:attrNameLst>
                                          <p:attrName>style.visibility</p:attrName>
                                        </p:attrNameLst>
                                      </p:cBhvr>
                                      <p:to>
                                        <p:strVal val="visible"/>
                                      </p:to>
                                    </p:set>
                                    <p:animEffect transition="in" filter="fade">
                                      <p:cBhvr>
                                        <p:cTn id="34" dur="100"/>
                                        <p:tgtEl>
                                          <p:spTgt spid="504834">
                                            <p:txEl>
                                              <p:pRg st="3" end="3"/>
                                            </p:txEl>
                                          </p:spTgt>
                                        </p:tgtEl>
                                      </p:cBhvr>
                                    </p:animEffect>
                                    <p:anim calcmode="lin" valueType="num">
                                      <p:cBhvr>
                                        <p:cTn id="35" dur="400" fill="hold"/>
                                        <p:tgtEl>
                                          <p:spTgt spid="504834">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504834">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504834">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504834">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504834">
                                            <p:txEl>
                                              <p:pRg st="4" end="4"/>
                                            </p:txEl>
                                          </p:spTgt>
                                        </p:tgtEl>
                                        <p:attrNameLst>
                                          <p:attrName>style.visibility</p:attrName>
                                        </p:attrNameLst>
                                      </p:cBhvr>
                                      <p:to>
                                        <p:strVal val="visible"/>
                                      </p:to>
                                    </p:set>
                                    <p:animEffect transition="in" filter="fade">
                                      <p:cBhvr>
                                        <p:cTn id="43" dur="100"/>
                                        <p:tgtEl>
                                          <p:spTgt spid="504834">
                                            <p:txEl>
                                              <p:pRg st="4" end="4"/>
                                            </p:txEl>
                                          </p:spTgt>
                                        </p:tgtEl>
                                      </p:cBhvr>
                                    </p:animEffect>
                                    <p:anim calcmode="lin" valueType="num">
                                      <p:cBhvr>
                                        <p:cTn id="44" dur="400" fill="hold"/>
                                        <p:tgtEl>
                                          <p:spTgt spid="504834">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504834">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504834">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504834">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504834">
                                            <p:txEl>
                                              <p:pRg st="5" end="5"/>
                                            </p:txEl>
                                          </p:spTgt>
                                        </p:tgtEl>
                                        <p:attrNameLst>
                                          <p:attrName>style.visibility</p:attrName>
                                        </p:attrNameLst>
                                      </p:cBhvr>
                                      <p:to>
                                        <p:strVal val="visible"/>
                                      </p:to>
                                    </p:set>
                                    <p:animEffect transition="in" filter="fade">
                                      <p:cBhvr>
                                        <p:cTn id="52" dur="100"/>
                                        <p:tgtEl>
                                          <p:spTgt spid="504834">
                                            <p:txEl>
                                              <p:pRg st="5" end="5"/>
                                            </p:txEl>
                                          </p:spTgt>
                                        </p:tgtEl>
                                      </p:cBhvr>
                                    </p:animEffect>
                                    <p:anim calcmode="lin" valueType="num">
                                      <p:cBhvr>
                                        <p:cTn id="53" dur="400" fill="hold"/>
                                        <p:tgtEl>
                                          <p:spTgt spid="504834">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504834">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504834">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504834">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4"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43000" y="76200"/>
            <a:ext cx="7924800" cy="1295400"/>
          </a:xfrm>
          <a:effectLst>
            <a:outerShdw dist="35921" dir="2700000" algn="ctr" rotWithShape="0">
              <a:schemeClr val="tx1"/>
            </a:outerShdw>
          </a:effectLst>
        </p:spPr>
        <p:txBody>
          <a:bodyPr/>
          <a:lstStyle/>
          <a:p>
            <a:pPr eaLnBrk="1" hangingPunct="1">
              <a:lnSpc>
                <a:spcPct val="80000"/>
              </a:lnSpc>
            </a:pPr>
            <a:r>
              <a:rPr lang="en-US" altLang="en-US" smtClean="0">
                <a:solidFill>
                  <a:schemeClr val="bg1"/>
                </a:solidFill>
              </a:rPr>
              <a:t>The Asylum Movement</a:t>
            </a:r>
            <a:br>
              <a:rPr lang="en-US" altLang="en-US" smtClean="0">
                <a:solidFill>
                  <a:schemeClr val="bg1"/>
                </a:solidFill>
              </a:rPr>
            </a:br>
            <a:r>
              <a:rPr lang="en-US" altLang="en-US" smtClean="0">
                <a:solidFill>
                  <a:schemeClr val="bg1"/>
                </a:solidFill>
              </a:rPr>
              <a:t>(</a:t>
            </a:r>
            <a:r>
              <a:rPr lang="en-US" altLang="en-US" smtClean="0">
                <a:solidFill>
                  <a:schemeClr val="bg1"/>
                </a:solidFill>
                <a:cs typeface="Times New Roman" pitchFamily="18" charset="0"/>
              </a:rPr>
              <a:t>orphanages, jails, hospitals)</a:t>
            </a:r>
            <a:r>
              <a:rPr lang="en-US" altLang="en-US" smtClean="0">
                <a:solidFill>
                  <a:schemeClr val="bg1"/>
                </a:solidFill>
              </a:rPr>
              <a:t> </a:t>
            </a:r>
          </a:p>
        </p:txBody>
      </p:sp>
      <p:sp>
        <p:nvSpPr>
          <p:cNvPr id="157699" name="Rectangle 3"/>
          <p:cNvSpPr>
            <a:spLocks noGrp="1" noChangeArrowheads="1"/>
          </p:cNvSpPr>
          <p:nvPr>
            <p:ph type="body" idx="1"/>
          </p:nvPr>
        </p:nvSpPr>
        <p:spPr>
          <a:xfrm>
            <a:off x="1219200" y="1981200"/>
            <a:ext cx="4495800" cy="4572000"/>
          </a:xfrm>
          <a:effectLst>
            <a:outerShdw dist="35921" dir="2700000" algn="ctr" rotWithShape="0">
              <a:schemeClr val="tx1"/>
            </a:outerShdw>
          </a:effectLst>
        </p:spPr>
        <p:txBody>
          <a:bodyPr/>
          <a:lstStyle/>
          <a:p>
            <a:pPr eaLnBrk="1" hangingPunct="1">
              <a:lnSpc>
                <a:spcPct val="80000"/>
              </a:lnSpc>
              <a:spcBef>
                <a:spcPct val="35000"/>
              </a:spcBef>
            </a:pPr>
            <a:r>
              <a:rPr lang="en-US" altLang="en-US" sz="2800" smtClean="0">
                <a:solidFill>
                  <a:schemeClr val="bg1"/>
                </a:solidFill>
                <a:cs typeface="Times New Roman" pitchFamily="18" charset="0"/>
              </a:rPr>
              <a:t>Asylums isolated and separated the criminal, the insane, the ill, and the dependent from outside society </a:t>
            </a:r>
          </a:p>
          <a:p>
            <a:pPr eaLnBrk="1" hangingPunct="1">
              <a:lnSpc>
                <a:spcPct val="80000"/>
              </a:lnSpc>
              <a:spcBef>
                <a:spcPct val="35000"/>
              </a:spcBef>
            </a:pPr>
            <a:r>
              <a:rPr lang="en-US" altLang="en-US" sz="2800" b="1" u="sng" smtClean="0">
                <a:solidFill>
                  <a:srgbClr val="FFFF66"/>
                </a:solidFill>
              </a:rPr>
              <a:t>“Rehabilitation”</a:t>
            </a:r>
            <a:r>
              <a:rPr lang="en-US" altLang="en-US" sz="2800" smtClean="0">
                <a:solidFill>
                  <a:schemeClr val="bg1"/>
                </a:solidFill>
                <a:cs typeface="Times New Roman" pitchFamily="18" charset="0"/>
              </a:rPr>
              <a:t> </a:t>
            </a:r>
          </a:p>
          <a:p>
            <a:pPr lvl="1" eaLnBrk="1" hangingPunct="1">
              <a:lnSpc>
                <a:spcPct val="80000"/>
              </a:lnSpc>
              <a:spcBef>
                <a:spcPct val="35000"/>
              </a:spcBef>
            </a:pPr>
            <a:r>
              <a:rPr lang="en-US" altLang="en-US" sz="2400" smtClean="0">
                <a:solidFill>
                  <a:schemeClr val="bg1"/>
                </a:solidFill>
                <a:cs typeface="Times New Roman" pitchFamily="18" charset="0"/>
              </a:rPr>
              <a:t>The goal of care in asylums, which had focused on confinement, shifted to the reform of personal character</a:t>
            </a:r>
            <a:endParaRPr lang="en-US" altLang="en-US" sz="2400" smtClean="0">
              <a:solidFill>
                <a:schemeClr val="bg1"/>
              </a:solidFill>
            </a:endParaRPr>
          </a:p>
        </p:txBody>
      </p:sp>
      <p:pic>
        <p:nvPicPr>
          <p:cNvPr id="37892" name="Picture 4" descr="dixdltp"/>
          <p:cNvPicPr>
            <a:picLocks noChangeAspect="1" noChangeArrowheads="1"/>
          </p:cNvPicPr>
          <p:nvPr/>
        </p:nvPicPr>
        <p:blipFill>
          <a:blip r:embed="rId2" cstate="print"/>
          <a:srcRect/>
          <a:stretch>
            <a:fillRect/>
          </a:stretch>
        </p:blipFill>
        <p:spPr bwMode="auto">
          <a:xfrm>
            <a:off x="6019800" y="1676400"/>
            <a:ext cx="2971800" cy="44196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blinds(horizontal)">
                                      <p:cBhvr>
                                        <p:cTn id="7" dur="500"/>
                                        <p:tgtEl>
                                          <p:spTgt spid="157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7699">
                                            <p:txEl>
                                              <p:pRg st="1" end="1"/>
                                            </p:txEl>
                                          </p:spTgt>
                                        </p:tgtEl>
                                        <p:attrNameLst>
                                          <p:attrName>style.visibility</p:attrName>
                                        </p:attrNameLst>
                                      </p:cBhvr>
                                      <p:to>
                                        <p:strVal val="visible"/>
                                      </p:to>
                                    </p:set>
                                    <p:animEffect transition="in" filter="blinds(horizontal)">
                                      <p:cBhvr>
                                        <p:cTn id="12" dur="500"/>
                                        <p:tgtEl>
                                          <p:spTgt spid="157699">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57699">
                                            <p:txEl>
                                              <p:pRg st="2" end="2"/>
                                            </p:txEl>
                                          </p:spTgt>
                                        </p:tgtEl>
                                        <p:attrNameLst>
                                          <p:attrName>style.visibility</p:attrName>
                                        </p:attrNameLst>
                                      </p:cBhvr>
                                      <p:to>
                                        <p:strVal val="visible"/>
                                      </p:to>
                                    </p:set>
                                    <p:animEffect transition="in" filter="blinds(horizontal)">
                                      <p:cBhvr>
                                        <p:cTn id="15" dur="500"/>
                                        <p:tgtEl>
                                          <p:spTgt spid="157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066800" y="304800"/>
            <a:ext cx="5562600" cy="1143000"/>
          </a:xfrm>
          <a:effectLst>
            <a:outerShdw dist="35921" dir="2700000" algn="ctr" rotWithShape="0">
              <a:schemeClr val="tx1"/>
            </a:outerShdw>
          </a:effectLst>
        </p:spPr>
        <p:txBody>
          <a:bodyPr/>
          <a:lstStyle/>
          <a:p>
            <a:pPr eaLnBrk="1" hangingPunct="1">
              <a:lnSpc>
                <a:spcPct val="80000"/>
              </a:lnSpc>
            </a:pPr>
            <a:r>
              <a:rPr lang="en-US" altLang="en-US" sz="4800" b="1" smtClean="0">
                <a:solidFill>
                  <a:schemeClr val="bg1"/>
                </a:solidFill>
              </a:rPr>
              <a:t>The Asylum Movement</a:t>
            </a:r>
            <a:endParaRPr lang="en-US" sz="4800" b="1" smtClean="0">
              <a:solidFill>
                <a:schemeClr val="bg1"/>
              </a:solidFill>
              <a:cs typeface="Times New Roman" pitchFamily="18" charset="0"/>
            </a:endParaRPr>
          </a:p>
        </p:txBody>
      </p:sp>
      <p:sp>
        <p:nvSpPr>
          <p:cNvPr id="158723" name="Rectangle 3"/>
          <p:cNvSpPr>
            <a:spLocks noGrp="1" noChangeArrowheads="1"/>
          </p:cNvSpPr>
          <p:nvPr>
            <p:ph type="body" idx="1"/>
          </p:nvPr>
        </p:nvSpPr>
        <p:spPr>
          <a:xfrm>
            <a:off x="1143000" y="1828800"/>
            <a:ext cx="8001000" cy="4343400"/>
          </a:xfrm>
          <a:effectLst>
            <a:outerShdw dist="28398" dir="6993903" algn="ctr" rotWithShape="0">
              <a:schemeClr val="tx1"/>
            </a:outerShdw>
          </a:effectLst>
        </p:spPr>
        <p:txBody>
          <a:bodyPr/>
          <a:lstStyle/>
          <a:p>
            <a:pPr eaLnBrk="1" hangingPunct="1">
              <a:lnSpc>
                <a:spcPct val="80000"/>
              </a:lnSpc>
              <a:defRPr/>
            </a:pPr>
            <a:r>
              <a:rPr lang="en-US" altLang="en-US" b="1" u="sng" dirty="0" smtClean="0">
                <a:solidFill>
                  <a:srgbClr val="FFFF66"/>
                </a:solidFill>
                <a:effectLst>
                  <a:outerShdw blurRad="38100" dist="38100" dir="2700000" algn="tl">
                    <a:srgbClr val="C0C0C0"/>
                  </a:outerShdw>
                </a:effectLst>
                <a:latin typeface="Arial" charset="0"/>
                <a:cs typeface="Times New Roman" pitchFamily="18" charset="0"/>
              </a:rPr>
              <a:t>Dorothea Dix</a:t>
            </a:r>
            <a:r>
              <a:rPr lang="en-US" altLang="en-US" dirty="0" smtClean="0">
                <a:solidFill>
                  <a:schemeClr val="bg1"/>
                </a:solidFill>
                <a:latin typeface="Arial" charset="0"/>
                <a:cs typeface="Times New Roman" pitchFamily="18" charset="0"/>
              </a:rPr>
              <a:t>, a Boston </a:t>
            </a:r>
            <a:br>
              <a:rPr lang="en-US" altLang="en-US" dirty="0" smtClean="0">
                <a:solidFill>
                  <a:schemeClr val="bg1"/>
                </a:solidFill>
                <a:latin typeface="Arial" charset="0"/>
                <a:cs typeface="Times New Roman" pitchFamily="18" charset="0"/>
              </a:rPr>
            </a:br>
            <a:r>
              <a:rPr lang="en-US" altLang="en-US" dirty="0" smtClean="0">
                <a:solidFill>
                  <a:schemeClr val="bg1"/>
                </a:solidFill>
                <a:latin typeface="Arial" charset="0"/>
                <a:cs typeface="Times New Roman" pitchFamily="18" charset="0"/>
              </a:rPr>
              <a:t>schoolteacher, took the lead </a:t>
            </a:r>
            <a:br>
              <a:rPr lang="en-US" altLang="en-US" dirty="0" smtClean="0">
                <a:solidFill>
                  <a:schemeClr val="bg1"/>
                </a:solidFill>
                <a:latin typeface="Arial" charset="0"/>
                <a:cs typeface="Times New Roman" pitchFamily="18" charset="0"/>
              </a:rPr>
            </a:br>
            <a:r>
              <a:rPr lang="en-US" altLang="en-US" dirty="0" smtClean="0">
                <a:solidFill>
                  <a:schemeClr val="bg1"/>
                </a:solidFill>
                <a:latin typeface="Arial" charset="0"/>
                <a:cs typeface="Times New Roman" pitchFamily="18" charset="0"/>
              </a:rPr>
              <a:t>in advocating state supported asylums for the mentally ill</a:t>
            </a:r>
          </a:p>
          <a:p>
            <a:pPr eaLnBrk="1" hangingPunct="1">
              <a:lnSpc>
                <a:spcPct val="80000"/>
              </a:lnSpc>
              <a:defRPr/>
            </a:pPr>
            <a:r>
              <a:rPr lang="en-US" altLang="en-US" dirty="0" smtClean="0">
                <a:solidFill>
                  <a:schemeClr val="bg1"/>
                </a:solidFill>
                <a:latin typeface="Arial" charset="0"/>
                <a:cs typeface="Times New Roman" pitchFamily="18" charset="0"/>
              </a:rPr>
              <a:t>She attracted much attention to the movement by her report detailing the horrors to which the mentally ill were subjected </a:t>
            </a:r>
          </a:p>
          <a:p>
            <a:pPr lvl="1" eaLnBrk="1" hangingPunct="1">
              <a:lnSpc>
                <a:spcPct val="80000"/>
              </a:lnSpc>
              <a:defRPr/>
            </a:pPr>
            <a:r>
              <a:rPr lang="en-US" altLang="en-US" dirty="0" smtClean="0">
                <a:solidFill>
                  <a:schemeClr val="bg1"/>
                </a:solidFill>
                <a:latin typeface="Arial" charset="0"/>
                <a:cs typeface="Times New Roman" pitchFamily="18" charset="0"/>
              </a:rPr>
              <a:t>being chained, kept in cages and closets, and beaten with rods</a:t>
            </a:r>
          </a:p>
          <a:p>
            <a:pPr eaLnBrk="1" hangingPunct="1">
              <a:lnSpc>
                <a:spcPct val="80000"/>
              </a:lnSpc>
              <a:defRPr/>
            </a:pPr>
            <a:r>
              <a:rPr lang="en-US" altLang="en-US" dirty="0" smtClean="0">
                <a:solidFill>
                  <a:schemeClr val="bg1"/>
                </a:solidFill>
                <a:latin typeface="Arial" charset="0"/>
                <a:cs typeface="Times New Roman" pitchFamily="18" charset="0"/>
              </a:rPr>
              <a:t>In response to her efforts, 28 states maintained </a:t>
            </a:r>
            <a:r>
              <a:rPr lang="en-US" altLang="en-US" b="1" u="sng" dirty="0" smtClean="0">
                <a:solidFill>
                  <a:srgbClr val="FFFF66"/>
                </a:solidFill>
                <a:latin typeface="Arial" charset="0"/>
                <a:cs typeface="Times New Roman" pitchFamily="18" charset="0"/>
              </a:rPr>
              <a:t>mental institutions</a:t>
            </a:r>
            <a:r>
              <a:rPr lang="en-US" altLang="en-US" dirty="0" smtClean="0">
                <a:solidFill>
                  <a:schemeClr val="bg1"/>
                </a:solidFill>
                <a:latin typeface="Arial" charset="0"/>
                <a:cs typeface="Times New Roman" pitchFamily="18" charset="0"/>
              </a:rPr>
              <a:t> by 1860</a:t>
            </a:r>
            <a:endParaRPr lang="en-US" dirty="0" smtClean="0">
              <a:solidFill>
                <a:schemeClr val="bg1"/>
              </a:solidFill>
              <a:latin typeface="Arial" charset="0"/>
              <a:cs typeface="Times New Roman" pitchFamily="18" charset="0"/>
            </a:endParaRPr>
          </a:p>
        </p:txBody>
      </p:sp>
      <p:pic>
        <p:nvPicPr>
          <p:cNvPr id="38916" name="Picture 4" descr="dix"/>
          <p:cNvPicPr>
            <a:picLocks noChangeAspect="1" noChangeArrowheads="1"/>
          </p:cNvPicPr>
          <p:nvPr/>
        </p:nvPicPr>
        <p:blipFill>
          <a:blip r:embed="rId2" cstate="print"/>
          <a:srcRect/>
          <a:stretch>
            <a:fillRect/>
          </a:stretch>
        </p:blipFill>
        <p:spPr bwMode="auto">
          <a:xfrm>
            <a:off x="6953250" y="152400"/>
            <a:ext cx="1962150" cy="2133600"/>
          </a:xfrm>
          <a:prstGeom prst="rect">
            <a:avLst/>
          </a:prstGeom>
          <a:noFill/>
          <a:ln w="76200" cmpd="tri">
            <a:solidFill>
              <a:srgbClr val="FFFF99"/>
            </a:solid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8723">
                                            <p:txEl>
                                              <p:pRg st="1" end="1"/>
                                            </p:txEl>
                                          </p:spTgt>
                                        </p:tgtEl>
                                        <p:attrNameLst>
                                          <p:attrName>style.visibility</p:attrName>
                                        </p:attrNameLst>
                                      </p:cBhvr>
                                      <p:to>
                                        <p:strVal val="visible"/>
                                      </p:to>
                                    </p:set>
                                    <p:animEffect transition="in" filter="blinds(horizontal)">
                                      <p:cBhvr>
                                        <p:cTn id="7" dur="500"/>
                                        <p:tgtEl>
                                          <p:spTgt spid="15872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8723">
                                            <p:txEl>
                                              <p:pRg st="2" end="2"/>
                                            </p:txEl>
                                          </p:spTgt>
                                        </p:tgtEl>
                                        <p:attrNameLst>
                                          <p:attrName>style.visibility</p:attrName>
                                        </p:attrNameLst>
                                      </p:cBhvr>
                                      <p:to>
                                        <p:strVal val="visible"/>
                                      </p:to>
                                    </p:set>
                                    <p:animEffect transition="in" filter="blinds(horizontal)">
                                      <p:cBhvr>
                                        <p:cTn id="10" dur="500"/>
                                        <p:tgtEl>
                                          <p:spTgt spid="15872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58723">
                                            <p:txEl>
                                              <p:pRg st="3" end="3"/>
                                            </p:txEl>
                                          </p:spTgt>
                                        </p:tgtEl>
                                        <p:attrNameLst>
                                          <p:attrName>style.visibility</p:attrName>
                                        </p:attrNameLst>
                                      </p:cBhvr>
                                      <p:to>
                                        <p:strVal val="visible"/>
                                      </p:to>
                                    </p:set>
                                    <p:animEffect transition="in" filter="blinds(horizontal)">
                                      <p:cBhvr>
                                        <p:cTn id="15" dur="500"/>
                                        <p:tgtEl>
                                          <p:spTgt spid="158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762000" y="304800"/>
            <a:ext cx="7772400" cy="7620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4400" b="1">
                <a:solidFill>
                  <a:schemeClr val="bg1"/>
                </a:solidFill>
                <a:effectLst/>
                <a:latin typeface="BlackChancery" pitchFamily="2" charset="0"/>
              </a:rPr>
              <a:t>Early 19c Women</a:t>
            </a:r>
          </a:p>
        </p:txBody>
      </p:sp>
      <p:sp>
        <p:nvSpPr>
          <p:cNvPr id="499715" name="Rectangle 3"/>
          <p:cNvSpPr>
            <a:spLocks noChangeArrowheads="1"/>
          </p:cNvSpPr>
          <p:nvPr/>
        </p:nvSpPr>
        <p:spPr bwMode="auto">
          <a:xfrm>
            <a:off x="609600" y="1143000"/>
            <a:ext cx="8077200" cy="5632311"/>
          </a:xfrm>
          <a:prstGeom prst="rect">
            <a:avLst/>
          </a:prstGeom>
          <a:noFill/>
          <a:ln w="9525">
            <a:noFill/>
            <a:miter lim="800000"/>
            <a:headEnd type="none" w="sm" len="sm"/>
            <a:tailEnd type="none" w="sm" len="sm"/>
          </a:ln>
          <a:effectLst>
            <a:outerShdw dist="35921" dir="2700000" algn="ctr" rotWithShape="0">
              <a:schemeClr val="tx1"/>
            </a:outerShdw>
          </a:effectLst>
        </p:spPr>
        <p:txBody>
          <a:bodyPr wrap="square">
            <a:spAutoFit/>
          </a:bodyPr>
          <a:lstStyle/>
          <a:p>
            <a:pPr marL="457200" indent="-457200">
              <a:lnSpc>
                <a:spcPct val="85000"/>
              </a:lnSpc>
              <a:spcBef>
                <a:spcPct val="30000"/>
              </a:spcBef>
              <a:buClr>
                <a:srgbClr val="FF0000"/>
              </a:buClr>
              <a:buFontTx/>
              <a:buAutoNum type="arabicPeriod"/>
            </a:pPr>
            <a:r>
              <a:rPr lang="en-US" sz="3000" b="1" dirty="0">
                <a:solidFill>
                  <a:schemeClr val="bg1"/>
                </a:solidFill>
                <a:effectLst/>
                <a:latin typeface="Comic Sans MS" pitchFamily="66" charset="0"/>
              </a:rPr>
              <a:t>Unable to vote.</a:t>
            </a:r>
          </a:p>
          <a:p>
            <a:pPr marL="457200" indent="-457200">
              <a:lnSpc>
                <a:spcPct val="85000"/>
              </a:lnSpc>
              <a:spcBef>
                <a:spcPct val="30000"/>
              </a:spcBef>
              <a:buClr>
                <a:srgbClr val="FF0000"/>
              </a:buClr>
              <a:buFontTx/>
              <a:buAutoNum type="arabicPeriod"/>
            </a:pPr>
            <a:r>
              <a:rPr lang="en-US" sz="3000" b="1" dirty="0">
                <a:solidFill>
                  <a:schemeClr val="bg1"/>
                </a:solidFill>
                <a:effectLst/>
                <a:latin typeface="Comic Sans MS" pitchFamily="66" charset="0"/>
              </a:rPr>
              <a:t>Legal status of a minor.</a:t>
            </a:r>
          </a:p>
          <a:p>
            <a:pPr marL="457200" indent="-457200">
              <a:lnSpc>
                <a:spcPct val="85000"/>
              </a:lnSpc>
              <a:spcBef>
                <a:spcPct val="30000"/>
              </a:spcBef>
              <a:buClr>
                <a:srgbClr val="FF0000"/>
              </a:buClr>
              <a:buFontTx/>
              <a:buAutoNum type="arabicPeriod"/>
            </a:pPr>
            <a:r>
              <a:rPr lang="en-US" sz="3000" b="1" dirty="0">
                <a:solidFill>
                  <a:schemeClr val="bg1"/>
                </a:solidFill>
                <a:effectLst/>
                <a:latin typeface="Comic Sans MS" pitchFamily="66" charset="0"/>
              </a:rPr>
              <a:t>Single --&gt; could own her own</a:t>
            </a:r>
            <a:br>
              <a:rPr lang="en-US" sz="3000" b="1" dirty="0">
                <a:solidFill>
                  <a:schemeClr val="bg1"/>
                </a:solidFill>
                <a:effectLst/>
                <a:latin typeface="Comic Sans MS" pitchFamily="66" charset="0"/>
              </a:rPr>
            </a:br>
            <a:r>
              <a:rPr lang="en-US" sz="3000" b="1" dirty="0">
                <a:solidFill>
                  <a:schemeClr val="bg1"/>
                </a:solidFill>
                <a:effectLst/>
                <a:latin typeface="Comic Sans MS" pitchFamily="66" charset="0"/>
              </a:rPr>
              <a:t>property.</a:t>
            </a:r>
          </a:p>
          <a:p>
            <a:pPr marL="457200" indent="-457200">
              <a:lnSpc>
                <a:spcPct val="85000"/>
              </a:lnSpc>
              <a:spcBef>
                <a:spcPct val="30000"/>
              </a:spcBef>
              <a:buClr>
                <a:srgbClr val="FF0000"/>
              </a:buClr>
              <a:buFontTx/>
              <a:buAutoNum type="arabicPeriod"/>
            </a:pPr>
            <a:r>
              <a:rPr lang="en-US" sz="3000" b="1" dirty="0">
                <a:solidFill>
                  <a:schemeClr val="bg1"/>
                </a:solidFill>
                <a:effectLst/>
                <a:latin typeface="Comic Sans MS" pitchFamily="66" charset="0"/>
              </a:rPr>
              <a:t>Married --&gt; no control over her</a:t>
            </a:r>
            <a:br>
              <a:rPr lang="en-US" sz="3000" b="1" dirty="0">
                <a:solidFill>
                  <a:schemeClr val="bg1"/>
                </a:solidFill>
                <a:effectLst/>
                <a:latin typeface="Comic Sans MS" pitchFamily="66" charset="0"/>
              </a:rPr>
            </a:br>
            <a:r>
              <a:rPr lang="en-US" sz="3000" b="1" dirty="0">
                <a:solidFill>
                  <a:schemeClr val="bg1"/>
                </a:solidFill>
                <a:effectLst/>
                <a:latin typeface="Comic Sans MS" pitchFamily="66" charset="0"/>
              </a:rPr>
              <a:t>property or her children.</a:t>
            </a:r>
          </a:p>
          <a:p>
            <a:pPr marL="457200" indent="-457200">
              <a:lnSpc>
                <a:spcPct val="85000"/>
              </a:lnSpc>
              <a:spcBef>
                <a:spcPct val="30000"/>
              </a:spcBef>
              <a:buClr>
                <a:srgbClr val="FF0000"/>
              </a:buClr>
              <a:buFontTx/>
              <a:buAutoNum type="arabicPeriod"/>
            </a:pPr>
            <a:r>
              <a:rPr lang="en-US" sz="3000" b="1" dirty="0">
                <a:solidFill>
                  <a:schemeClr val="bg1"/>
                </a:solidFill>
                <a:effectLst/>
                <a:latin typeface="Comic Sans MS" pitchFamily="66" charset="0"/>
              </a:rPr>
              <a:t>Could not initiate divorce.</a:t>
            </a:r>
          </a:p>
          <a:p>
            <a:pPr marL="457200" indent="-457200">
              <a:lnSpc>
                <a:spcPct val="85000"/>
              </a:lnSpc>
              <a:spcBef>
                <a:spcPct val="30000"/>
              </a:spcBef>
              <a:buClr>
                <a:srgbClr val="FF0000"/>
              </a:buClr>
              <a:buFontTx/>
              <a:buAutoNum type="arabicPeriod"/>
            </a:pPr>
            <a:r>
              <a:rPr lang="en-US" sz="3000" b="1" dirty="0">
                <a:solidFill>
                  <a:schemeClr val="bg1"/>
                </a:solidFill>
                <a:effectLst/>
                <a:latin typeface="Comic Sans MS" pitchFamily="66" charset="0"/>
              </a:rPr>
              <a:t>Couldn’t make wills, sign a contract, or bring suit in court without her husband’s permission</a:t>
            </a:r>
            <a:r>
              <a:rPr lang="en-US" sz="3000" b="1" dirty="0" smtClean="0">
                <a:solidFill>
                  <a:schemeClr val="bg1"/>
                </a:solidFill>
                <a:effectLst/>
                <a:latin typeface="Comic Sans MS" pitchFamily="66" charset="0"/>
              </a:rPr>
              <a:t>.</a:t>
            </a:r>
          </a:p>
          <a:p>
            <a:pPr marL="457200" indent="-457200">
              <a:lnSpc>
                <a:spcPct val="85000"/>
              </a:lnSpc>
              <a:spcBef>
                <a:spcPct val="30000"/>
              </a:spcBef>
              <a:buClr>
                <a:srgbClr val="FF0000"/>
              </a:buClr>
              <a:buFontTx/>
              <a:buAutoNum type="arabicPeriod"/>
            </a:pPr>
            <a:r>
              <a:rPr lang="en-US" sz="3000" b="1" dirty="0" smtClean="0">
                <a:solidFill>
                  <a:schemeClr val="bg1"/>
                </a:solidFill>
                <a:effectLst/>
                <a:latin typeface="Comic Sans MS" pitchFamily="66" charset="0"/>
              </a:rPr>
              <a:t>Lost her U.S. citizenship if she married a citizen of another nation</a:t>
            </a:r>
            <a:endParaRPr lang="en-US" sz="3000" b="1" dirty="0">
              <a:solidFill>
                <a:schemeClr val="bg1"/>
              </a:solidFill>
              <a:effectLst/>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99715">
                                            <p:txEl>
                                              <p:pRg st="0" end="0"/>
                                            </p:txEl>
                                          </p:spTgt>
                                        </p:tgtEl>
                                        <p:attrNameLst>
                                          <p:attrName>style.visibility</p:attrName>
                                        </p:attrNameLst>
                                      </p:cBhvr>
                                      <p:to>
                                        <p:strVal val="visible"/>
                                      </p:to>
                                    </p:set>
                                    <p:animEffect transition="in" filter="wipe(left)">
                                      <p:cBhvr>
                                        <p:cTn id="7" dur="1000"/>
                                        <p:tgtEl>
                                          <p:spTgt spid="4997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99715">
                                            <p:txEl>
                                              <p:pRg st="1" end="1"/>
                                            </p:txEl>
                                          </p:spTgt>
                                        </p:tgtEl>
                                        <p:attrNameLst>
                                          <p:attrName>style.visibility</p:attrName>
                                        </p:attrNameLst>
                                      </p:cBhvr>
                                      <p:to>
                                        <p:strVal val="visible"/>
                                      </p:to>
                                    </p:set>
                                    <p:animEffect transition="in" filter="wipe(left)">
                                      <p:cBhvr>
                                        <p:cTn id="12" dur="1000"/>
                                        <p:tgtEl>
                                          <p:spTgt spid="4997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99715">
                                            <p:txEl>
                                              <p:pRg st="2" end="2"/>
                                            </p:txEl>
                                          </p:spTgt>
                                        </p:tgtEl>
                                        <p:attrNameLst>
                                          <p:attrName>style.visibility</p:attrName>
                                        </p:attrNameLst>
                                      </p:cBhvr>
                                      <p:to>
                                        <p:strVal val="visible"/>
                                      </p:to>
                                    </p:set>
                                    <p:animEffect transition="in" filter="wipe(left)">
                                      <p:cBhvr>
                                        <p:cTn id="17" dur="1000"/>
                                        <p:tgtEl>
                                          <p:spTgt spid="4997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99715">
                                            <p:txEl>
                                              <p:pRg st="3" end="3"/>
                                            </p:txEl>
                                          </p:spTgt>
                                        </p:tgtEl>
                                        <p:attrNameLst>
                                          <p:attrName>style.visibility</p:attrName>
                                        </p:attrNameLst>
                                      </p:cBhvr>
                                      <p:to>
                                        <p:strVal val="visible"/>
                                      </p:to>
                                    </p:set>
                                    <p:animEffect transition="in" filter="wipe(left)">
                                      <p:cBhvr>
                                        <p:cTn id="22" dur="1000"/>
                                        <p:tgtEl>
                                          <p:spTgt spid="4997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99715">
                                            <p:txEl>
                                              <p:pRg st="4" end="4"/>
                                            </p:txEl>
                                          </p:spTgt>
                                        </p:tgtEl>
                                        <p:attrNameLst>
                                          <p:attrName>style.visibility</p:attrName>
                                        </p:attrNameLst>
                                      </p:cBhvr>
                                      <p:to>
                                        <p:strVal val="visible"/>
                                      </p:to>
                                    </p:set>
                                    <p:animEffect transition="in" filter="wipe(left)">
                                      <p:cBhvr>
                                        <p:cTn id="27" dur="1000"/>
                                        <p:tgtEl>
                                          <p:spTgt spid="4997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99715">
                                            <p:txEl>
                                              <p:pRg st="5" end="5"/>
                                            </p:txEl>
                                          </p:spTgt>
                                        </p:tgtEl>
                                        <p:attrNameLst>
                                          <p:attrName>style.visibility</p:attrName>
                                        </p:attrNameLst>
                                      </p:cBhvr>
                                      <p:to>
                                        <p:strVal val="visible"/>
                                      </p:to>
                                    </p:set>
                                    <p:animEffect transition="in" filter="wipe(left)">
                                      <p:cBhvr>
                                        <p:cTn id="32" dur="1000"/>
                                        <p:tgtEl>
                                          <p:spTgt spid="4997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99715">
                                            <p:txEl>
                                              <p:pRg st="6" end="6"/>
                                            </p:txEl>
                                          </p:spTgt>
                                        </p:tgtEl>
                                        <p:attrNameLst>
                                          <p:attrName>style.visibility</p:attrName>
                                        </p:attrNameLst>
                                      </p:cBhvr>
                                      <p:to>
                                        <p:strVal val="visible"/>
                                      </p:to>
                                    </p:set>
                                    <p:animEffect transition="in" filter="wipe(left)">
                                      <p:cBhvr>
                                        <p:cTn id="37" dur="1000"/>
                                        <p:tgtEl>
                                          <p:spTgt spid="4997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76200"/>
            <a:ext cx="8153400" cy="1295400"/>
          </a:xfrm>
          <a:effectLst>
            <a:outerShdw dist="35921" dir="2700000" algn="ctr" rotWithShape="0">
              <a:schemeClr val="tx1"/>
            </a:outerShdw>
          </a:effectLst>
        </p:spPr>
        <p:txBody>
          <a:bodyPr/>
          <a:lstStyle/>
          <a:p>
            <a:pPr eaLnBrk="1" hangingPunct="1"/>
            <a:r>
              <a:rPr lang="en-US" sz="4000" dirty="0" smtClean="0">
                <a:cs typeface="Times New Roman" pitchFamily="18" charset="0"/>
              </a:rPr>
              <a:t>Revivalism and the Social Order</a:t>
            </a:r>
          </a:p>
        </p:txBody>
      </p:sp>
      <p:sp>
        <p:nvSpPr>
          <p:cNvPr id="425987" name="Rectangle 3"/>
          <p:cNvSpPr>
            <a:spLocks noGrp="1" noChangeArrowheads="1"/>
          </p:cNvSpPr>
          <p:nvPr>
            <p:ph type="body" idx="1"/>
          </p:nvPr>
        </p:nvSpPr>
        <p:spPr>
          <a:xfrm>
            <a:off x="914400" y="1143000"/>
            <a:ext cx="8001000" cy="5257800"/>
          </a:xfrm>
        </p:spPr>
        <p:txBody>
          <a:bodyPr/>
          <a:lstStyle/>
          <a:p>
            <a:pPr eaLnBrk="1" hangingPunct="1">
              <a:lnSpc>
                <a:spcPct val="85000"/>
              </a:lnSpc>
              <a:spcBef>
                <a:spcPct val="50000"/>
              </a:spcBef>
            </a:pPr>
            <a:r>
              <a:rPr lang="en-US" sz="2400" dirty="0" smtClean="0">
                <a:cs typeface="Times New Roman" pitchFamily="18" charset="0"/>
              </a:rPr>
              <a:t>Society during the </a:t>
            </a:r>
            <a:r>
              <a:rPr lang="en-US" sz="2400" dirty="0" err="1" smtClean="0">
                <a:cs typeface="Times New Roman" pitchFamily="18" charset="0"/>
              </a:rPr>
              <a:t>Jacksonian</a:t>
            </a:r>
            <a:r>
              <a:rPr lang="en-US" sz="2400" dirty="0" smtClean="0">
                <a:cs typeface="Times New Roman" pitchFamily="18" charset="0"/>
              </a:rPr>
              <a:t> era was undergoing deep and rapid change</a:t>
            </a:r>
          </a:p>
          <a:p>
            <a:pPr lvl="1" eaLnBrk="1" hangingPunct="1">
              <a:lnSpc>
                <a:spcPct val="85000"/>
              </a:lnSpc>
              <a:spcBef>
                <a:spcPct val="50000"/>
              </a:spcBef>
            </a:pPr>
            <a:r>
              <a:rPr lang="en-US" sz="2400" dirty="0" smtClean="0">
                <a:cs typeface="Times New Roman" pitchFamily="18" charset="0"/>
              </a:rPr>
              <a:t>The revolution in markets brought both economic expansion and periodic depressions. </a:t>
            </a:r>
          </a:p>
          <a:p>
            <a:pPr eaLnBrk="1" hangingPunct="1">
              <a:lnSpc>
                <a:spcPct val="85000"/>
              </a:lnSpc>
              <a:spcBef>
                <a:spcPct val="50000"/>
              </a:spcBef>
            </a:pPr>
            <a:r>
              <a:rPr lang="en-US" sz="2400" dirty="0" smtClean="0">
                <a:cs typeface="Times New Roman" pitchFamily="18" charset="0"/>
              </a:rPr>
              <a:t>To combat this uncertainty reformers sought stability and order in religion</a:t>
            </a:r>
          </a:p>
          <a:p>
            <a:pPr lvl="1" eaLnBrk="1" hangingPunct="1">
              <a:lnSpc>
                <a:spcPct val="85000"/>
              </a:lnSpc>
              <a:spcBef>
                <a:spcPct val="50000"/>
              </a:spcBef>
            </a:pPr>
            <a:r>
              <a:rPr lang="en-US" sz="2400" dirty="0" smtClean="0">
                <a:cs typeface="Times New Roman" pitchFamily="18" charset="0"/>
              </a:rPr>
              <a:t>provided a means of social control in a disordered society</a:t>
            </a:r>
          </a:p>
          <a:p>
            <a:pPr lvl="1" eaLnBrk="1" hangingPunct="1">
              <a:lnSpc>
                <a:spcPct val="85000"/>
              </a:lnSpc>
              <a:spcBef>
                <a:spcPct val="50000"/>
              </a:spcBef>
            </a:pPr>
            <a:r>
              <a:rPr lang="en-US" sz="2400" dirty="0" smtClean="0">
                <a:cs typeface="Times New Roman" pitchFamily="18" charset="0"/>
              </a:rPr>
              <a:t>Churchgoers embraced the values of hard work, punctuality, and sobriety</a:t>
            </a:r>
          </a:p>
          <a:p>
            <a:pPr lvl="1" eaLnBrk="1" hangingPunct="1">
              <a:lnSpc>
                <a:spcPct val="85000"/>
              </a:lnSpc>
              <a:spcBef>
                <a:spcPct val="50000"/>
              </a:spcBef>
            </a:pPr>
            <a:r>
              <a:rPr lang="en-US" sz="2400" u="sng" dirty="0" smtClean="0">
                <a:cs typeface="Times New Roman" pitchFamily="18" charset="0"/>
              </a:rPr>
              <a:t>Revivals</a:t>
            </a:r>
            <a:r>
              <a:rPr lang="en-US" sz="2400" dirty="0" smtClean="0">
                <a:cs typeface="Times New Roman" pitchFamily="18" charset="0"/>
              </a:rPr>
              <a:t> brought unity and strength and a sense of peace</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25987">
                                            <p:txEl>
                                              <p:pRg st="0" end="0"/>
                                            </p:txEl>
                                          </p:spTgt>
                                        </p:tgtEl>
                                        <p:attrNameLst>
                                          <p:attrName>style.visibility</p:attrName>
                                        </p:attrNameLst>
                                      </p:cBhvr>
                                      <p:to>
                                        <p:strVal val="visible"/>
                                      </p:to>
                                    </p:set>
                                    <p:animEffect transition="in" filter="blinds(horizontal)">
                                      <p:cBhvr>
                                        <p:cTn id="7" dur="500"/>
                                        <p:tgtEl>
                                          <p:spTgt spid="425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25987">
                                            <p:txEl>
                                              <p:pRg st="1" end="1"/>
                                            </p:txEl>
                                          </p:spTgt>
                                        </p:tgtEl>
                                        <p:attrNameLst>
                                          <p:attrName>style.visibility</p:attrName>
                                        </p:attrNameLst>
                                      </p:cBhvr>
                                      <p:to>
                                        <p:strVal val="visible"/>
                                      </p:to>
                                    </p:set>
                                    <p:animEffect transition="in" filter="blinds(horizontal)">
                                      <p:cBhvr>
                                        <p:cTn id="12" dur="500"/>
                                        <p:tgtEl>
                                          <p:spTgt spid="425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25987">
                                            <p:txEl>
                                              <p:pRg st="2" end="2"/>
                                            </p:txEl>
                                          </p:spTgt>
                                        </p:tgtEl>
                                        <p:attrNameLst>
                                          <p:attrName>style.visibility</p:attrName>
                                        </p:attrNameLst>
                                      </p:cBhvr>
                                      <p:to>
                                        <p:strVal val="visible"/>
                                      </p:to>
                                    </p:set>
                                    <p:animEffect transition="in" filter="blinds(horizontal)">
                                      <p:cBhvr>
                                        <p:cTn id="17" dur="500"/>
                                        <p:tgtEl>
                                          <p:spTgt spid="4259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25987">
                                            <p:txEl>
                                              <p:pRg st="3" end="3"/>
                                            </p:txEl>
                                          </p:spTgt>
                                        </p:tgtEl>
                                        <p:attrNameLst>
                                          <p:attrName>style.visibility</p:attrName>
                                        </p:attrNameLst>
                                      </p:cBhvr>
                                      <p:to>
                                        <p:strVal val="visible"/>
                                      </p:to>
                                    </p:set>
                                    <p:animEffect transition="in" filter="blinds(horizontal)">
                                      <p:cBhvr>
                                        <p:cTn id="22" dur="500"/>
                                        <p:tgtEl>
                                          <p:spTgt spid="4259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25987">
                                            <p:txEl>
                                              <p:pRg st="4" end="4"/>
                                            </p:txEl>
                                          </p:spTgt>
                                        </p:tgtEl>
                                        <p:attrNameLst>
                                          <p:attrName>style.visibility</p:attrName>
                                        </p:attrNameLst>
                                      </p:cBhvr>
                                      <p:to>
                                        <p:strVal val="visible"/>
                                      </p:to>
                                    </p:set>
                                    <p:animEffect transition="in" filter="blinds(horizontal)">
                                      <p:cBhvr>
                                        <p:cTn id="27" dur="500"/>
                                        <p:tgtEl>
                                          <p:spTgt spid="4259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25987">
                                            <p:txEl>
                                              <p:pRg st="5" end="5"/>
                                            </p:txEl>
                                          </p:spTgt>
                                        </p:tgtEl>
                                        <p:attrNameLst>
                                          <p:attrName>style.visibility</p:attrName>
                                        </p:attrNameLst>
                                      </p:cBhvr>
                                      <p:to>
                                        <p:strVal val="visible"/>
                                      </p:to>
                                    </p:set>
                                    <p:animEffect transition="in" filter="blinds(horizontal)">
                                      <p:cBhvr>
                                        <p:cTn id="32" dur="500"/>
                                        <p:tgtEl>
                                          <p:spTgt spid="425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762000" y="152400"/>
            <a:ext cx="7772400" cy="46166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b="1" dirty="0" smtClean="0">
                <a:solidFill>
                  <a:schemeClr val="bg1"/>
                </a:solidFill>
                <a:effectLst/>
                <a:latin typeface="Antique Olive" pitchFamily="34" charset="0"/>
              </a:rPr>
              <a:t>“Separate </a:t>
            </a:r>
            <a:r>
              <a:rPr lang="en-US" b="1" dirty="0">
                <a:solidFill>
                  <a:schemeClr val="bg1"/>
                </a:solidFill>
                <a:effectLst/>
                <a:latin typeface="Antique Olive" pitchFamily="34" charset="0"/>
              </a:rPr>
              <a:t>Spheres” Concept</a:t>
            </a:r>
          </a:p>
        </p:txBody>
      </p:sp>
      <p:sp>
        <p:nvSpPr>
          <p:cNvPr id="43011" name="Rectangle 3"/>
          <p:cNvSpPr>
            <a:spLocks noChangeArrowheads="1"/>
          </p:cNvSpPr>
          <p:nvPr/>
        </p:nvSpPr>
        <p:spPr bwMode="auto">
          <a:xfrm>
            <a:off x="914400" y="650424"/>
            <a:ext cx="7315200" cy="757130"/>
          </a:xfrm>
          <a:prstGeom prst="rect">
            <a:avLst/>
          </a:prstGeom>
          <a:noFill/>
          <a:ln w="9525">
            <a:noFill/>
            <a:miter lim="800000"/>
            <a:headEnd type="none" w="sm" len="sm"/>
            <a:tailEnd type="none" w="sm" len="sm"/>
          </a:ln>
          <a:effectLst>
            <a:outerShdw dist="35921" dir="2700000" algn="ctr" rotWithShape="0">
              <a:schemeClr val="tx1"/>
            </a:outerShdw>
          </a:effectLst>
        </p:spPr>
        <p:txBody>
          <a:bodyPr>
            <a:spAutoFit/>
          </a:bodyPr>
          <a:lstStyle/>
          <a:p>
            <a:pPr algn="ctr">
              <a:lnSpc>
                <a:spcPct val="90000"/>
              </a:lnSpc>
            </a:pPr>
            <a:r>
              <a:rPr lang="en-US" b="1" dirty="0">
                <a:solidFill>
                  <a:srgbClr val="FF0000"/>
                </a:solidFill>
                <a:effectLst/>
                <a:latin typeface="Comic Sans MS" pitchFamily="66" charset="0"/>
              </a:rPr>
              <a:t>Republican Motherhood </a:t>
            </a:r>
            <a:r>
              <a:rPr lang="en-US" b="1" dirty="0">
                <a:solidFill>
                  <a:schemeClr val="bg1"/>
                </a:solidFill>
                <a:effectLst/>
                <a:latin typeface="Comic Sans MS" pitchFamily="66" charset="0"/>
              </a:rPr>
              <a:t>evolved into the </a:t>
            </a:r>
            <a:endParaRPr lang="en-US" b="1" dirty="0" smtClean="0">
              <a:solidFill>
                <a:schemeClr val="bg1"/>
              </a:solidFill>
              <a:effectLst/>
              <a:latin typeface="Comic Sans MS" pitchFamily="66" charset="0"/>
            </a:endParaRPr>
          </a:p>
          <a:p>
            <a:pPr algn="ctr">
              <a:lnSpc>
                <a:spcPct val="90000"/>
              </a:lnSpc>
            </a:pPr>
            <a:r>
              <a:rPr lang="en-US" b="1" dirty="0" smtClean="0">
                <a:solidFill>
                  <a:srgbClr val="FF0000"/>
                </a:solidFill>
                <a:effectLst/>
                <a:latin typeface="Comic Sans MS" pitchFamily="66" charset="0"/>
              </a:rPr>
              <a:t>“</a:t>
            </a:r>
            <a:r>
              <a:rPr lang="en-US" b="1" dirty="0">
                <a:solidFill>
                  <a:srgbClr val="FF0000"/>
                </a:solidFill>
                <a:effectLst/>
                <a:latin typeface="Comic Sans MS" pitchFamily="66" charset="0"/>
              </a:rPr>
              <a:t>Cult of Domesticity”</a:t>
            </a:r>
          </a:p>
        </p:txBody>
      </p:sp>
      <p:sp>
        <p:nvSpPr>
          <p:cNvPr id="43012" name="Rectangle 4"/>
          <p:cNvSpPr>
            <a:spLocks noChangeArrowheads="1"/>
          </p:cNvSpPr>
          <p:nvPr/>
        </p:nvSpPr>
        <p:spPr bwMode="auto">
          <a:xfrm>
            <a:off x="352245" y="1853955"/>
            <a:ext cx="5151408" cy="2092881"/>
          </a:xfrm>
          <a:prstGeom prst="rect">
            <a:avLst/>
          </a:prstGeom>
          <a:noFill/>
          <a:ln w="9525">
            <a:noFill/>
            <a:miter lim="800000"/>
            <a:headEnd type="none" w="sm" len="sm"/>
            <a:tailEnd type="none" w="sm" len="sm"/>
          </a:ln>
        </p:spPr>
        <p:txBody>
          <a:bodyPr wrap="square">
            <a:spAutoFit/>
          </a:bodyPr>
          <a:lstStyle/>
          <a:p>
            <a:pPr>
              <a:buClr>
                <a:srgbClr val="FF0000"/>
              </a:buClr>
              <a:buFont typeface="Arial" pitchFamily="34" charset="0"/>
              <a:buChar char="•"/>
            </a:pPr>
            <a:r>
              <a:rPr lang="en-US" sz="2600" b="1" dirty="0" smtClean="0">
                <a:solidFill>
                  <a:schemeClr val="bg1"/>
                </a:solidFill>
                <a:effectLst/>
                <a:latin typeface="Comic Sans MS" pitchFamily="66" charset="0"/>
              </a:rPr>
              <a:t>A </a:t>
            </a:r>
            <a:r>
              <a:rPr lang="en-US" sz="2600" b="1" dirty="0">
                <a:solidFill>
                  <a:schemeClr val="bg1"/>
                </a:solidFill>
                <a:effectLst/>
                <a:latin typeface="Comic Sans MS" pitchFamily="66" charset="0"/>
              </a:rPr>
              <a:t>woman’s “sphere” was in the home (it was </a:t>
            </a:r>
            <a:r>
              <a:rPr lang="en-US" sz="2600" b="1" dirty="0" smtClean="0">
                <a:solidFill>
                  <a:schemeClr val="bg1"/>
                </a:solidFill>
                <a:effectLst/>
                <a:latin typeface="Comic Sans MS" pitchFamily="66" charset="0"/>
              </a:rPr>
              <a:t>a</a:t>
            </a:r>
            <a:r>
              <a:rPr lang="en-US" sz="2600" b="1" dirty="0">
                <a:solidFill>
                  <a:schemeClr val="bg1"/>
                </a:solidFill>
                <a:effectLst/>
                <a:latin typeface="Comic Sans MS" pitchFamily="66" charset="0"/>
              </a:rPr>
              <a:t> </a:t>
            </a:r>
            <a:r>
              <a:rPr lang="en-US" sz="2600" b="1" dirty="0" smtClean="0">
                <a:solidFill>
                  <a:schemeClr val="bg1"/>
                </a:solidFill>
                <a:effectLst/>
                <a:latin typeface="Comic Sans MS" pitchFamily="66" charset="0"/>
              </a:rPr>
              <a:t>refuge </a:t>
            </a:r>
            <a:r>
              <a:rPr lang="en-US" sz="2600" b="1" dirty="0">
                <a:solidFill>
                  <a:schemeClr val="bg1"/>
                </a:solidFill>
                <a:effectLst/>
                <a:latin typeface="Comic Sans MS" pitchFamily="66" charset="0"/>
              </a:rPr>
              <a:t>from the cruel world outside).</a:t>
            </a:r>
          </a:p>
          <a:p>
            <a:pPr>
              <a:buClr>
                <a:srgbClr val="FF0000"/>
              </a:buClr>
              <a:buFont typeface="Arial" pitchFamily="34" charset="0"/>
              <a:buChar char="•"/>
            </a:pPr>
            <a:r>
              <a:rPr lang="en-US" sz="2600" b="1" dirty="0" smtClean="0">
                <a:solidFill>
                  <a:schemeClr val="bg1"/>
                </a:solidFill>
                <a:effectLst/>
                <a:latin typeface="Comic Sans MS" pitchFamily="66" charset="0"/>
              </a:rPr>
              <a:t>Her </a:t>
            </a:r>
            <a:r>
              <a:rPr lang="en-US" sz="2600" b="1" dirty="0">
                <a:solidFill>
                  <a:schemeClr val="bg1"/>
                </a:solidFill>
                <a:effectLst/>
                <a:latin typeface="Comic Sans MS" pitchFamily="66" charset="0"/>
              </a:rPr>
              <a:t>role was to “civilize” her husband </a:t>
            </a:r>
            <a:r>
              <a:rPr lang="en-US" sz="2600" b="1" dirty="0" smtClean="0">
                <a:solidFill>
                  <a:schemeClr val="bg1"/>
                </a:solidFill>
                <a:effectLst/>
                <a:latin typeface="Comic Sans MS" pitchFamily="66" charset="0"/>
              </a:rPr>
              <a:t>and </a:t>
            </a:r>
            <a:r>
              <a:rPr lang="en-US" sz="2600" b="1" dirty="0">
                <a:solidFill>
                  <a:schemeClr val="bg1"/>
                </a:solidFill>
                <a:effectLst/>
                <a:latin typeface="Comic Sans MS" pitchFamily="66" charset="0"/>
              </a:rPr>
              <a:t>family.</a:t>
            </a:r>
          </a:p>
        </p:txBody>
      </p:sp>
      <p:sp>
        <p:nvSpPr>
          <p:cNvPr id="500743" name="Rectangle 7"/>
          <p:cNvSpPr>
            <a:spLocks noChangeArrowheads="1"/>
          </p:cNvSpPr>
          <p:nvPr/>
        </p:nvSpPr>
        <p:spPr bwMode="auto">
          <a:xfrm>
            <a:off x="381000" y="4682864"/>
            <a:ext cx="8153400" cy="2062103"/>
          </a:xfrm>
          <a:prstGeom prst="rect">
            <a:avLst/>
          </a:prstGeom>
          <a:noFill/>
          <a:ln w="9525">
            <a:noFill/>
            <a:miter lim="800000"/>
            <a:headEnd type="none" w="sm" len="sm"/>
            <a:tailEnd type="none" w="sm" len="sm"/>
          </a:ln>
        </p:spPr>
        <p:txBody>
          <a:bodyPr>
            <a:spAutoFit/>
          </a:bodyPr>
          <a:lstStyle/>
          <a:p>
            <a:pPr algn="ctr">
              <a:buClr>
                <a:srgbClr val="FF0000"/>
              </a:buClr>
              <a:buFont typeface="PressWriter Symbols" pitchFamily="2" charset="2"/>
              <a:buNone/>
            </a:pPr>
            <a:r>
              <a:rPr lang="en-US" sz="2500" b="1" i="1" dirty="0">
                <a:solidFill>
                  <a:srgbClr val="FFFF00"/>
                </a:solidFill>
                <a:effectLst/>
                <a:latin typeface="Comic Sans MS" pitchFamily="66" charset="0"/>
              </a:rPr>
              <a:t>The power of woman is her dependence.  A woman who gives up that dependence on man to become a reformer yields the power God has given her for her protection, and her character becomes unnatural</a:t>
            </a:r>
            <a:r>
              <a:rPr lang="en-US" sz="2500" b="1" i="1" dirty="0" smtClean="0">
                <a:solidFill>
                  <a:srgbClr val="FFFF00"/>
                </a:solidFill>
                <a:effectLst/>
                <a:latin typeface="Comic Sans MS" pitchFamily="66" charset="0"/>
              </a:rPr>
              <a:t>! -</a:t>
            </a:r>
            <a:r>
              <a:rPr lang="en-US" sz="2800" b="1" dirty="0" smtClean="0">
                <a:solidFill>
                  <a:schemeClr val="bg1"/>
                </a:solidFill>
                <a:effectLst/>
                <a:latin typeface="Comic Sans MS" pitchFamily="66" charset="0"/>
              </a:rPr>
              <a:t> An 1830s MA minister</a:t>
            </a:r>
            <a:endParaRPr lang="en-US" sz="2500" b="1" i="1" dirty="0">
              <a:solidFill>
                <a:srgbClr val="FFFF00"/>
              </a:solidFill>
              <a:effectLst/>
              <a:latin typeface="Comic Sans MS" pitchFamily="66"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03653" y="1613589"/>
            <a:ext cx="3422904" cy="257361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500743">
                                            <p:txEl>
                                              <p:pRg st="0" end="0"/>
                                            </p:txEl>
                                          </p:spTgt>
                                        </p:tgtEl>
                                        <p:attrNameLst>
                                          <p:attrName>style.visibility</p:attrName>
                                        </p:attrNameLst>
                                      </p:cBhvr>
                                      <p:to>
                                        <p:strVal val="visible"/>
                                      </p:to>
                                    </p:set>
                                    <p:animEffect transition="in" filter="wipe(left)">
                                      <p:cBhvr>
                                        <p:cTn id="7" dur="500"/>
                                        <p:tgtEl>
                                          <p:spTgt spid="5007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762000" y="1295400"/>
            <a:ext cx="7696200" cy="5181600"/>
          </a:xfrm>
          <a:prstGeom prst="rect">
            <a:avLst/>
          </a:prstGeom>
          <a:noFill/>
          <a:ln w="9525">
            <a:noFill/>
            <a:miter lim="800000"/>
            <a:headEnd/>
            <a:tailEnd/>
          </a:ln>
          <a:effectLst>
            <a:outerShdw dist="35921" dir="2700000" algn="ctr" rotWithShape="0">
              <a:schemeClr val="tx1"/>
            </a:outerShdw>
          </a:effectLst>
        </p:spPr>
        <p:txBody>
          <a:bodyPr/>
          <a:lstStyle/>
          <a:p>
            <a:pPr marL="571500" indent="-571500">
              <a:lnSpc>
                <a:spcPct val="80000"/>
              </a:lnSpc>
              <a:spcBef>
                <a:spcPct val="25000"/>
              </a:spcBef>
              <a:buFont typeface="Arial" panose="020B0604020202020204" pitchFamily="34" charset="0"/>
              <a:buChar char="•"/>
            </a:pPr>
            <a:r>
              <a:rPr lang="en-US" sz="2800" dirty="0" smtClean="0">
                <a:solidFill>
                  <a:schemeClr val="bg1"/>
                </a:solidFill>
                <a:effectLst/>
                <a:latin typeface="Arial" charset="0"/>
                <a:cs typeface="Times New Roman" pitchFamily="18" charset="0"/>
              </a:rPr>
              <a:t>In 1840, abolitionists </a:t>
            </a:r>
            <a:r>
              <a:rPr lang="en-US" sz="2800" dirty="0">
                <a:solidFill>
                  <a:schemeClr val="bg1"/>
                </a:solidFill>
                <a:effectLst/>
                <a:latin typeface="Arial" charset="0"/>
                <a:cs typeface="Times New Roman" pitchFamily="18" charset="0"/>
              </a:rPr>
              <a:t>divided over the issue of female </a:t>
            </a:r>
            <a:r>
              <a:rPr lang="en-US" sz="2800" dirty="0" smtClean="0">
                <a:solidFill>
                  <a:schemeClr val="bg1"/>
                </a:solidFill>
                <a:effectLst/>
                <a:latin typeface="Arial" charset="0"/>
                <a:cs typeface="Times New Roman" pitchFamily="18" charset="0"/>
              </a:rPr>
              <a:t>participation</a:t>
            </a:r>
          </a:p>
          <a:p>
            <a:pPr marL="1028700" lvl="1" indent="-571500">
              <a:lnSpc>
                <a:spcPct val="80000"/>
              </a:lnSpc>
              <a:spcBef>
                <a:spcPct val="25000"/>
              </a:spcBef>
              <a:buFont typeface="Arial" panose="020B0604020202020204" pitchFamily="34" charset="0"/>
              <a:buChar char="•"/>
            </a:pPr>
            <a:r>
              <a:rPr lang="en-US" sz="2800" dirty="0" smtClean="0">
                <a:solidFill>
                  <a:schemeClr val="bg1"/>
                </a:solidFill>
                <a:effectLst/>
                <a:latin typeface="Arial" charset="0"/>
                <a:cs typeface="Times New Roman" pitchFamily="18" charset="0"/>
              </a:rPr>
              <a:t>women </a:t>
            </a:r>
            <a:r>
              <a:rPr lang="en-US" sz="2800" dirty="0">
                <a:solidFill>
                  <a:schemeClr val="bg1"/>
                </a:solidFill>
                <a:effectLst/>
                <a:latin typeface="Arial" charset="0"/>
                <a:cs typeface="Times New Roman" pitchFamily="18" charset="0"/>
              </a:rPr>
              <a:t>found it easy to identify with the situation of the </a:t>
            </a:r>
            <a:r>
              <a:rPr lang="en-US" sz="2800" dirty="0" smtClean="0">
                <a:solidFill>
                  <a:schemeClr val="bg1"/>
                </a:solidFill>
                <a:effectLst/>
                <a:latin typeface="Arial" charset="0"/>
                <a:cs typeface="Times New Roman" pitchFamily="18" charset="0"/>
              </a:rPr>
              <a:t>slaves</a:t>
            </a:r>
          </a:p>
          <a:p>
            <a:pPr marL="1028700" lvl="1" indent="-571500">
              <a:lnSpc>
                <a:spcPct val="80000"/>
              </a:lnSpc>
              <a:spcBef>
                <a:spcPct val="25000"/>
              </a:spcBef>
              <a:buFont typeface="Arial" panose="020B0604020202020204" pitchFamily="34" charset="0"/>
              <a:buChar char="•"/>
            </a:pPr>
            <a:r>
              <a:rPr lang="en-US" sz="2800" dirty="0" smtClean="0">
                <a:solidFill>
                  <a:schemeClr val="bg1"/>
                </a:solidFill>
                <a:effectLst/>
                <a:latin typeface="Arial" charset="0"/>
              </a:rPr>
              <a:t>1848</a:t>
            </a:r>
            <a:r>
              <a:rPr lang="en-US" sz="2800" dirty="0">
                <a:solidFill>
                  <a:schemeClr val="bg1"/>
                </a:solidFill>
                <a:effectLst/>
                <a:latin typeface="Arial" charset="0"/>
              </a:rPr>
              <a:t>: Feminist reform led to </a:t>
            </a:r>
            <a:r>
              <a:rPr lang="en-US" sz="2800" b="1" u="sng" dirty="0" smtClean="0">
                <a:solidFill>
                  <a:srgbClr val="FFFF66"/>
                </a:solidFill>
                <a:effectLst/>
                <a:latin typeface="Arial" charset="0"/>
              </a:rPr>
              <a:t>Seneca </a:t>
            </a:r>
            <a:r>
              <a:rPr lang="en-US" sz="2800" b="1" u="sng" dirty="0">
                <a:solidFill>
                  <a:srgbClr val="FFFF66"/>
                </a:solidFill>
                <a:effectLst/>
                <a:latin typeface="Arial" charset="0"/>
              </a:rPr>
              <a:t>Falls </a:t>
            </a:r>
            <a:r>
              <a:rPr lang="en-US" sz="2800" b="1" u="sng" dirty="0" smtClean="0">
                <a:solidFill>
                  <a:srgbClr val="FFFF66"/>
                </a:solidFill>
                <a:effectLst/>
                <a:latin typeface="Arial" charset="0"/>
              </a:rPr>
              <a:t>Convention</a:t>
            </a:r>
          </a:p>
          <a:p>
            <a:pPr marL="1028700" lvl="1" indent="-571500">
              <a:lnSpc>
                <a:spcPct val="80000"/>
              </a:lnSpc>
              <a:spcBef>
                <a:spcPct val="25000"/>
              </a:spcBef>
              <a:buFont typeface="Arial" panose="020B0604020202020204" pitchFamily="34" charset="0"/>
              <a:buChar char="•"/>
            </a:pPr>
            <a:r>
              <a:rPr lang="en-US" sz="2800" b="1" dirty="0" smtClean="0">
                <a:solidFill>
                  <a:srgbClr val="FFFF66"/>
                </a:solidFill>
                <a:effectLst/>
                <a:latin typeface="Arial" charset="0"/>
              </a:rPr>
              <a:t>“Declaration </a:t>
            </a:r>
            <a:r>
              <a:rPr lang="en-US" sz="2800" b="1" dirty="0">
                <a:solidFill>
                  <a:srgbClr val="FFFF66"/>
                </a:solidFill>
                <a:effectLst/>
                <a:latin typeface="Arial" charset="0"/>
              </a:rPr>
              <a:t>of Sentiments</a:t>
            </a:r>
            <a:r>
              <a:rPr lang="en-US" sz="2800" b="1" dirty="0" smtClean="0">
                <a:solidFill>
                  <a:srgbClr val="FFFF66"/>
                </a:solidFill>
                <a:effectLst/>
                <a:latin typeface="Arial" charset="0"/>
              </a:rPr>
              <a:t>”</a:t>
            </a:r>
          </a:p>
          <a:p>
            <a:pPr marL="1485900" lvl="2" indent="-571500">
              <a:lnSpc>
                <a:spcPct val="80000"/>
              </a:lnSpc>
              <a:spcBef>
                <a:spcPct val="25000"/>
              </a:spcBef>
              <a:buFont typeface="Arial" panose="020B0604020202020204" pitchFamily="34" charset="0"/>
              <a:buChar char="•"/>
            </a:pPr>
            <a:r>
              <a:rPr lang="en-US" sz="2800" dirty="0" smtClean="0">
                <a:solidFill>
                  <a:schemeClr val="bg1"/>
                </a:solidFill>
                <a:effectLst/>
                <a:latin typeface="Arial" charset="0"/>
              </a:rPr>
              <a:t> </a:t>
            </a:r>
            <a:r>
              <a:rPr lang="en-US" sz="2800" dirty="0">
                <a:solidFill>
                  <a:schemeClr val="bg1"/>
                </a:solidFill>
                <a:effectLst/>
                <a:latin typeface="Arial" charset="0"/>
              </a:rPr>
              <a:t>launched modern women’s rights movement</a:t>
            </a:r>
          </a:p>
          <a:p>
            <a:pPr marL="1485900" lvl="2" indent="-571500">
              <a:lnSpc>
                <a:spcPct val="80000"/>
              </a:lnSpc>
              <a:spcBef>
                <a:spcPct val="25000"/>
              </a:spcBef>
              <a:buFont typeface="Arial" panose="020B0604020202020204" pitchFamily="34" charset="0"/>
              <a:buChar char="•"/>
            </a:pPr>
            <a:r>
              <a:rPr lang="en-US" sz="2800" dirty="0">
                <a:solidFill>
                  <a:srgbClr val="FFFF99"/>
                </a:solidFill>
                <a:effectLst/>
                <a:latin typeface="Arial" charset="0"/>
                <a:cs typeface="Times New Roman" pitchFamily="18" charset="0"/>
              </a:rPr>
              <a:t>Established </a:t>
            </a:r>
            <a:r>
              <a:rPr lang="en-US" sz="2800" dirty="0" smtClean="0">
                <a:solidFill>
                  <a:srgbClr val="FFFF99"/>
                </a:solidFill>
                <a:effectLst/>
                <a:latin typeface="Arial" charset="0"/>
                <a:cs typeface="Times New Roman" pitchFamily="18" charset="0"/>
              </a:rPr>
              <a:t>the </a:t>
            </a:r>
            <a:r>
              <a:rPr lang="en-US" sz="2800" dirty="0">
                <a:solidFill>
                  <a:srgbClr val="FFFF99"/>
                </a:solidFill>
                <a:effectLst/>
                <a:latin typeface="Arial" charset="0"/>
                <a:cs typeface="Times New Roman" pitchFamily="18" charset="0"/>
              </a:rPr>
              <a:t>program for the women’s rights movement for the </a:t>
            </a:r>
            <a:r>
              <a:rPr lang="en-US" sz="2800" dirty="0" smtClean="0">
                <a:solidFill>
                  <a:srgbClr val="FFFF99"/>
                </a:solidFill>
                <a:effectLst/>
                <a:latin typeface="Arial" charset="0"/>
                <a:cs typeface="Times New Roman" pitchFamily="18" charset="0"/>
              </a:rPr>
              <a:t>19</a:t>
            </a:r>
            <a:r>
              <a:rPr lang="en-US" sz="2800" baseline="30000" dirty="0" smtClean="0">
                <a:solidFill>
                  <a:srgbClr val="FFFF99"/>
                </a:solidFill>
                <a:effectLst/>
                <a:latin typeface="Arial" charset="0"/>
                <a:cs typeface="Times New Roman" pitchFamily="18" charset="0"/>
              </a:rPr>
              <a:t>th</a:t>
            </a:r>
            <a:r>
              <a:rPr lang="en-US" sz="2800" dirty="0" smtClean="0">
                <a:solidFill>
                  <a:srgbClr val="FFFF99"/>
                </a:solidFill>
                <a:effectLst/>
                <a:latin typeface="Arial" charset="0"/>
                <a:cs typeface="Times New Roman" pitchFamily="18" charset="0"/>
              </a:rPr>
              <a:t> century </a:t>
            </a:r>
            <a:endParaRPr lang="en-US" sz="2800" dirty="0">
              <a:solidFill>
                <a:srgbClr val="FFFF99"/>
              </a:solidFill>
              <a:effectLst/>
              <a:latin typeface="Arial" charset="0"/>
              <a:cs typeface="Times New Roman" pitchFamily="18" charset="0"/>
            </a:endParaRPr>
          </a:p>
          <a:p>
            <a:pPr lvl="2" algn="ctr">
              <a:lnSpc>
                <a:spcPct val="80000"/>
              </a:lnSpc>
              <a:spcBef>
                <a:spcPct val="25000"/>
              </a:spcBef>
            </a:pPr>
            <a:endParaRPr lang="en-US" sz="3200" dirty="0">
              <a:solidFill>
                <a:srgbClr val="FFFF99"/>
              </a:solidFill>
              <a:effectLst/>
              <a:latin typeface="Arial" charset="0"/>
              <a:cs typeface="Times New Roman" pitchFamily="18" charset="0"/>
            </a:endParaRPr>
          </a:p>
          <a:p>
            <a:pPr algn="ctr">
              <a:lnSpc>
                <a:spcPct val="80000"/>
              </a:lnSpc>
              <a:spcBef>
                <a:spcPct val="25000"/>
              </a:spcBef>
            </a:pPr>
            <a:endParaRPr lang="en-US" sz="3600" dirty="0">
              <a:solidFill>
                <a:schemeClr val="bg1"/>
              </a:solidFill>
              <a:effectLst/>
              <a:latin typeface="Arial" charset="0"/>
              <a:cs typeface="Times New Roman" pitchFamily="18" charset="0"/>
            </a:endParaRPr>
          </a:p>
          <a:p>
            <a:pPr algn="ctr">
              <a:lnSpc>
                <a:spcPct val="80000"/>
              </a:lnSpc>
              <a:spcBef>
                <a:spcPct val="25000"/>
              </a:spcBef>
            </a:pPr>
            <a:endParaRPr lang="en-US" sz="3600" dirty="0">
              <a:solidFill>
                <a:schemeClr val="bg1"/>
              </a:solidFill>
              <a:effectLst/>
              <a:latin typeface="Arial" charset="0"/>
            </a:endParaRPr>
          </a:p>
        </p:txBody>
      </p:sp>
      <p:sp>
        <p:nvSpPr>
          <p:cNvPr id="45059" name="Rectangle 5"/>
          <p:cNvSpPr>
            <a:spLocks noChangeArrowheads="1"/>
          </p:cNvSpPr>
          <p:nvPr/>
        </p:nvSpPr>
        <p:spPr bwMode="auto">
          <a:xfrm>
            <a:off x="152400" y="0"/>
            <a:ext cx="8991600" cy="1143000"/>
          </a:xfrm>
          <a:prstGeom prst="rect">
            <a:avLst/>
          </a:prstGeom>
          <a:noFill/>
          <a:ln w="9525">
            <a:noFill/>
            <a:miter lim="800000"/>
            <a:headEnd/>
            <a:tailEnd/>
          </a:ln>
          <a:effectLst>
            <a:outerShdw dist="35921" dir="2700000" algn="ctr" rotWithShape="0">
              <a:schemeClr val="tx1"/>
            </a:outerShdw>
          </a:effectLst>
        </p:spPr>
        <p:txBody>
          <a:bodyPr anchor="ctr"/>
          <a:lstStyle/>
          <a:p>
            <a:pPr algn="ctr">
              <a:lnSpc>
                <a:spcPct val="95000"/>
              </a:lnSpc>
            </a:pPr>
            <a:r>
              <a:rPr lang="en-US" sz="4800" b="1" u="sng">
                <a:solidFill>
                  <a:schemeClr val="bg1"/>
                </a:solidFill>
                <a:effectLst/>
                <a:latin typeface="Arial" charset="0"/>
              </a:rPr>
              <a:t>Women’s Rights Movement</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Text Box 2"/>
          <p:cNvSpPr txBox="1">
            <a:spLocks noChangeArrowheads="1"/>
          </p:cNvSpPr>
          <p:nvPr/>
        </p:nvSpPr>
        <p:spPr bwMode="auto">
          <a:xfrm>
            <a:off x="381000" y="1371600"/>
            <a:ext cx="8305800" cy="1902059"/>
          </a:xfrm>
          <a:prstGeom prst="rect">
            <a:avLst/>
          </a:prstGeom>
          <a:noFill/>
          <a:ln w="9525">
            <a:noFill/>
            <a:miter lim="800000"/>
            <a:headEnd/>
            <a:tailEnd/>
          </a:ln>
        </p:spPr>
        <p:txBody>
          <a:bodyPr wrap="square">
            <a:spAutoFit/>
          </a:bodyPr>
          <a:lstStyle/>
          <a:p>
            <a:pPr eaLnBrk="0" hangingPunct="0">
              <a:lnSpc>
                <a:spcPct val="70000"/>
              </a:lnSpc>
              <a:spcBef>
                <a:spcPct val="30000"/>
              </a:spcBef>
            </a:pPr>
            <a:r>
              <a:rPr lang="en-US" sz="2800" dirty="0">
                <a:solidFill>
                  <a:schemeClr val="bg1"/>
                </a:solidFill>
                <a:effectLst/>
              </a:rPr>
              <a:t>We hold these truths to be self-evident that all men and women are created equal; that they are endowed by their Creator with certain inalienable rights; that among these are life, liberty and the pursuit of happiness; that to secure these rights governments are instituted, deriving their just powers from the consent of the governed……</a:t>
            </a:r>
          </a:p>
        </p:txBody>
      </p:sp>
      <p:sp>
        <p:nvSpPr>
          <p:cNvPr id="4" name="TextBox 3"/>
          <p:cNvSpPr txBox="1"/>
          <p:nvPr/>
        </p:nvSpPr>
        <p:spPr>
          <a:xfrm>
            <a:off x="1371600" y="457200"/>
            <a:ext cx="6629400" cy="646331"/>
          </a:xfrm>
          <a:prstGeom prst="rect">
            <a:avLst/>
          </a:prstGeom>
          <a:noFill/>
        </p:spPr>
        <p:txBody>
          <a:bodyPr wrap="square" rtlCol="0">
            <a:spAutoFit/>
          </a:bodyPr>
          <a:lstStyle/>
          <a:p>
            <a:pPr algn="ctr"/>
            <a:r>
              <a:rPr lang="en-US" sz="3600" dirty="0" smtClean="0"/>
              <a:t>AP PARTS</a:t>
            </a:r>
            <a:endParaRPr lang="en-US" sz="3600" dirty="0"/>
          </a:p>
        </p:txBody>
      </p:sp>
      <p:sp>
        <p:nvSpPr>
          <p:cNvPr id="5" name="TextBox 4"/>
          <p:cNvSpPr txBox="1"/>
          <p:nvPr/>
        </p:nvSpPr>
        <p:spPr>
          <a:xfrm>
            <a:off x="457200" y="3429000"/>
            <a:ext cx="8153400" cy="3650230"/>
          </a:xfrm>
          <a:prstGeom prst="rect">
            <a:avLst/>
          </a:prstGeom>
          <a:noFill/>
        </p:spPr>
        <p:txBody>
          <a:bodyPr wrap="square" rtlCol="0">
            <a:spAutoFit/>
          </a:bodyPr>
          <a:lstStyle/>
          <a:p>
            <a:pPr eaLnBrk="0" hangingPunct="0">
              <a:lnSpc>
                <a:spcPct val="70000"/>
              </a:lnSpc>
              <a:spcBef>
                <a:spcPct val="50000"/>
              </a:spcBef>
            </a:pPr>
            <a:r>
              <a:rPr lang="en-US" sz="2800" i="1" dirty="0" smtClean="0">
                <a:solidFill>
                  <a:srgbClr val="FFFFFF"/>
                </a:solidFill>
                <a:effectLst/>
              </a:rPr>
              <a:t>The history of mankind is a history of repeated injuries and usurpations on the part of man toward woman, having in direct object the establishment of an absolute tyranny over her.  To prove this, let facts be submitted to a candid world….</a:t>
            </a:r>
          </a:p>
          <a:p>
            <a:pPr lvl="1" eaLnBrk="0" hangingPunct="0">
              <a:lnSpc>
                <a:spcPct val="70000"/>
              </a:lnSpc>
              <a:spcBef>
                <a:spcPct val="40000"/>
              </a:spcBef>
              <a:buFontTx/>
              <a:buChar char="•"/>
            </a:pPr>
            <a:r>
              <a:rPr lang="en-US" sz="2800" i="1" dirty="0" smtClean="0">
                <a:solidFill>
                  <a:srgbClr val="FFFF99"/>
                </a:solidFill>
                <a:effectLst/>
              </a:rPr>
              <a:t>He has made her, if married, in the eye of the law, civilly dead.</a:t>
            </a:r>
          </a:p>
          <a:p>
            <a:pPr lvl="1" eaLnBrk="0" hangingPunct="0">
              <a:lnSpc>
                <a:spcPct val="70000"/>
              </a:lnSpc>
              <a:spcBef>
                <a:spcPct val="40000"/>
              </a:spcBef>
              <a:buFontTx/>
              <a:buChar char="•"/>
            </a:pPr>
            <a:r>
              <a:rPr lang="en-US" sz="2800" i="1" dirty="0" smtClean="0">
                <a:solidFill>
                  <a:srgbClr val="FFFF99"/>
                </a:solidFill>
                <a:effectLst/>
              </a:rPr>
              <a:t>He has taken from all right in property, even to the wages she earns</a:t>
            </a:r>
            <a:r>
              <a:rPr lang="en-US" sz="4000" i="1" dirty="0" smtClean="0">
                <a:solidFill>
                  <a:srgbClr val="FFFF99"/>
                </a:solidFill>
                <a:effectLst/>
              </a:rPr>
              <a:t>.</a:t>
            </a:r>
            <a:endParaRPr lang="en-US" sz="5400" i="1" dirty="0" smtClean="0">
              <a:solidFill>
                <a:schemeClr val="bg1"/>
              </a:solidFill>
              <a:effectLst/>
            </a:endParaRP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86050">
                                            <p:txEl>
                                              <p:pRg st="0" end="0"/>
                                            </p:txEl>
                                          </p:spTgt>
                                        </p:tgtEl>
                                        <p:attrNameLst>
                                          <p:attrName>style.visibility</p:attrName>
                                        </p:attrNameLst>
                                      </p:cBhvr>
                                      <p:to>
                                        <p:strVal val="visible"/>
                                      </p:to>
                                    </p:set>
                                    <p:anim calcmode="lin" valueType="num">
                                      <p:cBhvr>
                                        <p:cTn id="7" dur="500" fill="hold"/>
                                        <p:tgtEl>
                                          <p:spTgt spid="38605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605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0"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762000" y="228600"/>
            <a:ext cx="7772400" cy="762000"/>
          </a:xfrm>
          <a:prstGeom prst="rect">
            <a:avLst/>
          </a:prstGeom>
          <a:noFill/>
          <a:ln w="9525">
            <a:noFill/>
            <a:miter lim="800000"/>
            <a:headEnd/>
            <a:tailEnd/>
          </a:ln>
        </p:spPr>
        <p:txBody>
          <a:bodyPr>
            <a:spAutoFit/>
          </a:bodyPr>
          <a:lstStyle/>
          <a:p>
            <a:pPr algn="ctr">
              <a:spcBef>
                <a:spcPct val="50000"/>
              </a:spcBef>
            </a:pPr>
            <a:r>
              <a:rPr lang="en-US" sz="4400" b="1">
                <a:solidFill>
                  <a:schemeClr val="bg1"/>
                </a:solidFill>
                <a:effectLst/>
                <a:latin typeface="BlackChancery" pitchFamily="2" charset="0"/>
              </a:rPr>
              <a:t>Women’s Rights</a:t>
            </a:r>
          </a:p>
        </p:txBody>
      </p:sp>
      <p:sp>
        <p:nvSpPr>
          <p:cNvPr id="46083" name="Text Box 3"/>
          <p:cNvSpPr txBox="1">
            <a:spLocks noChangeArrowheads="1"/>
          </p:cNvSpPr>
          <p:nvPr/>
        </p:nvSpPr>
        <p:spPr bwMode="auto">
          <a:xfrm>
            <a:off x="533400" y="1066800"/>
            <a:ext cx="8001000" cy="1587500"/>
          </a:xfrm>
          <a:prstGeom prst="rect">
            <a:avLst/>
          </a:prstGeom>
          <a:noFill/>
          <a:ln w="9525">
            <a:noFill/>
            <a:miter lim="800000"/>
            <a:headEnd type="none" w="sm" len="sm"/>
            <a:tailEnd type="none" w="sm" len="sm"/>
          </a:ln>
        </p:spPr>
        <p:txBody>
          <a:bodyPr>
            <a:spAutoFit/>
          </a:bodyPr>
          <a:lstStyle/>
          <a:p>
            <a:pPr>
              <a:spcBef>
                <a:spcPct val="50000"/>
              </a:spcBef>
            </a:pPr>
            <a:r>
              <a:rPr lang="en-US" sz="2800" b="1">
                <a:solidFill>
                  <a:schemeClr val="bg1"/>
                </a:solidFill>
                <a:effectLst/>
                <a:latin typeface="Comic Sans MS" pitchFamily="66" charset="0"/>
              </a:rPr>
              <a:t>1840 --&gt; split in the abolitionist movement</a:t>
            </a:r>
            <a:br>
              <a:rPr lang="en-US" sz="2800" b="1">
                <a:solidFill>
                  <a:schemeClr val="bg1"/>
                </a:solidFill>
                <a:effectLst/>
                <a:latin typeface="Comic Sans MS" pitchFamily="66" charset="0"/>
              </a:rPr>
            </a:br>
            <a:r>
              <a:rPr lang="en-US" sz="2800" b="1">
                <a:solidFill>
                  <a:schemeClr val="bg1"/>
                </a:solidFill>
                <a:effectLst/>
                <a:latin typeface="Comic Sans MS" pitchFamily="66" charset="0"/>
              </a:rPr>
              <a:t>            over women’s role in it.</a:t>
            </a:r>
          </a:p>
          <a:p>
            <a:pPr>
              <a:spcBef>
                <a:spcPct val="50000"/>
              </a:spcBef>
            </a:pPr>
            <a:r>
              <a:rPr lang="en-US" sz="2800" b="1">
                <a:solidFill>
                  <a:schemeClr val="bg1"/>
                </a:solidFill>
                <a:effectLst/>
                <a:latin typeface="Comic Sans MS" pitchFamily="66" charset="0"/>
              </a:rPr>
              <a:t>London --&gt; </a:t>
            </a:r>
            <a:r>
              <a:rPr lang="en-US" sz="2800" b="1">
                <a:solidFill>
                  <a:srgbClr val="FF0000"/>
                </a:solidFill>
                <a:effectLst/>
                <a:latin typeface="Comic Sans MS" pitchFamily="66" charset="0"/>
              </a:rPr>
              <a:t>World Anti-Slavery Convention</a:t>
            </a:r>
          </a:p>
        </p:txBody>
      </p:sp>
      <p:sp>
        <p:nvSpPr>
          <p:cNvPr id="368644" name="Rectangle 4"/>
          <p:cNvSpPr>
            <a:spLocks noChangeArrowheads="1"/>
          </p:cNvSpPr>
          <p:nvPr/>
        </p:nvSpPr>
        <p:spPr bwMode="auto">
          <a:xfrm>
            <a:off x="1676400" y="5089525"/>
            <a:ext cx="1776413" cy="396875"/>
          </a:xfrm>
          <a:prstGeom prst="rect">
            <a:avLst/>
          </a:prstGeom>
          <a:noFill/>
          <a:ln w="9525">
            <a:noFill/>
            <a:miter lim="800000"/>
            <a:headEnd type="none" w="sm" len="sm"/>
            <a:tailEnd type="none" w="sm" len="sm"/>
          </a:ln>
        </p:spPr>
        <p:txBody>
          <a:bodyPr wrap="none">
            <a:spAutoFit/>
          </a:bodyPr>
          <a:lstStyle/>
          <a:p>
            <a:r>
              <a:rPr lang="en-US" sz="2000" b="1">
                <a:solidFill>
                  <a:srgbClr val="FFFF00"/>
                </a:solidFill>
                <a:effectLst/>
                <a:latin typeface="Arial" charset="0"/>
              </a:rPr>
              <a:t>Lucretia Mott</a:t>
            </a:r>
            <a:endParaRPr lang="en-US" sz="2000" b="1">
              <a:solidFill>
                <a:srgbClr val="FFFF00"/>
              </a:solidFill>
              <a:effectLst/>
              <a:latin typeface="Arial" charset="0"/>
              <a:cs typeface="Arial" charset="0"/>
            </a:endParaRPr>
          </a:p>
        </p:txBody>
      </p:sp>
      <p:sp>
        <p:nvSpPr>
          <p:cNvPr id="368645" name="Rectangle 5"/>
          <p:cNvSpPr>
            <a:spLocks noChangeArrowheads="1"/>
          </p:cNvSpPr>
          <p:nvPr/>
        </p:nvSpPr>
        <p:spPr bwMode="auto">
          <a:xfrm>
            <a:off x="5130800" y="5065713"/>
            <a:ext cx="3006725" cy="396875"/>
          </a:xfrm>
          <a:prstGeom prst="rect">
            <a:avLst/>
          </a:prstGeom>
          <a:noFill/>
          <a:ln w="9525">
            <a:noFill/>
            <a:miter lim="800000"/>
            <a:headEnd type="none" w="sm" len="sm"/>
            <a:tailEnd type="none" w="sm" len="sm"/>
          </a:ln>
        </p:spPr>
        <p:txBody>
          <a:bodyPr wrap="none">
            <a:spAutoFit/>
          </a:bodyPr>
          <a:lstStyle/>
          <a:p>
            <a:pPr algn="ctr"/>
            <a:r>
              <a:rPr lang="en-US" sz="2000" b="1">
                <a:solidFill>
                  <a:srgbClr val="FFFF00"/>
                </a:solidFill>
                <a:effectLst/>
                <a:latin typeface="Arial" charset="0"/>
              </a:rPr>
              <a:t>Elizabeth Cady Stanton</a:t>
            </a:r>
            <a:endParaRPr lang="en-US" sz="2000" b="1">
              <a:solidFill>
                <a:srgbClr val="FFFF00"/>
              </a:solidFill>
              <a:effectLst/>
              <a:latin typeface="Arial" charset="0"/>
              <a:cs typeface="Arial" charset="0"/>
            </a:endParaRPr>
          </a:p>
        </p:txBody>
      </p:sp>
      <p:sp>
        <p:nvSpPr>
          <p:cNvPr id="368646" name="Rectangle 6"/>
          <p:cNvSpPr>
            <a:spLocks noChangeArrowheads="1"/>
          </p:cNvSpPr>
          <p:nvPr/>
        </p:nvSpPr>
        <p:spPr bwMode="auto">
          <a:xfrm>
            <a:off x="381000" y="6045200"/>
            <a:ext cx="8229600" cy="519113"/>
          </a:xfrm>
          <a:prstGeom prst="rect">
            <a:avLst/>
          </a:prstGeom>
          <a:noFill/>
          <a:ln w="9525">
            <a:noFill/>
            <a:miter lim="800000"/>
            <a:headEnd type="none" w="sm" len="sm"/>
            <a:tailEnd type="none" w="sm" len="sm"/>
          </a:ln>
        </p:spPr>
        <p:txBody>
          <a:bodyPr wrap="none">
            <a:spAutoFit/>
          </a:bodyPr>
          <a:lstStyle/>
          <a:p>
            <a:pPr>
              <a:buClr>
                <a:srgbClr val="FF0000"/>
              </a:buClr>
              <a:buFont typeface="PressWriter Symbols" pitchFamily="2" charset="2"/>
              <a:buNone/>
            </a:pPr>
            <a:r>
              <a:rPr lang="en-US" b="1">
                <a:solidFill>
                  <a:schemeClr val="bg1"/>
                </a:solidFill>
                <a:effectLst/>
                <a:latin typeface="Arial" charset="0"/>
              </a:rPr>
              <a:t>  1848 --&gt; </a:t>
            </a:r>
            <a:r>
              <a:rPr lang="en-US" sz="2800" b="1">
                <a:solidFill>
                  <a:srgbClr val="FF0000"/>
                </a:solidFill>
                <a:effectLst/>
                <a:latin typeface="Arial" charset="0"/>
              </a:rPr>
              <a:t>Seneca Falls Declaration of Sentiments</a:t>
            </a:r>
            <a:endParaRPr lang="en-US" sz="2800" b="1">
              <a:solidFill>
                <a:srgbClr val="FF0000"/>
              </a:solidFill>
              <a:effectLst/>
              <a:latin typeface="Arial" charset="0"/>
              <a:cs typeface="Arial" charset="0"/>
            </a:endParaRPr>
          </a:p>
        </p:txBody>
      </p:sp>
      <p:pic>
        <p:nvPicPr>
          <p:cNvPr id="368647" name="Picture 7" descr="mott"/>
          <p:cNvPicPr>
            <a:picLocks noChangeAspect="1" noChangeArrowheads="1"/>
          </p:cNvPicPr>
          <p:nvPr/>
        </p:nvPicPr>
        <p:blipFill>
          <a:blip r:embed="rId2" cstate="print"/>
          <a:srcRect/>
          <a:stretch>
            <a:fillRect/>
          </a:stretch>
        </p:blipFill>
        <p:spPr bwMode="auto">
          <a:xfrm>
            <a:off x="1676400" y="2843213"/>
            <a:ext cx="1768475" cy="2185987"/>
          </a:xfrm>
          <a:prstGeom prst="rect">
            <a:avLst/>
          </a:prstGeom>
          <a:noFill/>
          <a:ln w="9525">
            <a:solidFill>
              <a:schemeClr val="bg1"/>
            </a:solidFill>
            <a:miter lim="800000"/>
            <a:headEnd/>
            <a:tailEnd/>
          </a:ln>
        </p:spPr>
      </p:pic>
      <p:sp>
        <p:nvSpPr>
          <p:cNvPr id="368648" name="Line 8"/>
          <p:cNvSpPr>
            <a:spLocks noChangeShapeType="1"/>
          </p:cNvSpPr>
          <p:nvPr/>
        </p:nvSpPr>
        <p:spPr bwMode="auto">
          <a:xfrm>
            <a:off x="2895600" y="5486400"/>
            <a:ext cx="1600200" cy="609600"/>
          </a:xfrm>
          <a:prstGeom prst="line">
            <a:avLst/>
          </a:prstGeom>
          <a:noFill/>
          <a:ln w="28575">
            <a:solidFill>
              <a:schemeClr val="bg1"/>
            </a:solidFill>
            <a:round/>
            <a:headEnd type="none" w="sm" len="sm"/>
            <a:tailEnd type="arrow" w="med" len="med"/>
          </a:ln>
          <a:effectLst/>
        </p:spPr>
        <p:txBody>
          <a:bodyPr/>
          <a:lstStyle/>
          <a:p>
            <a:pPr>
              <a:defRPr/>
            </a:pPr>
            <a:endParaRPr lang="en-US"/>
          </a:p>
        </p:txBody>
      </p:sp>
      <p:sp>
        <p:nvSpPr>
          <p:cNvPr id="368649" name="Line 9"/>
          <p:cNvSpPr>
            <a:spLocks noChangeShapeType="1"/>
          </p:cNvSpPr>
          <p:nvPr/>
        </p:nvSpPr>
        <p:spPr bwMode="auto">
          <a:xfrm flipH="1">
            <a:off x="4800600" y="5410200"/>
            <a:ext cx="1447800" cy="685800"/>
          </a:xfrm>
          <a:prstGeom prst="line">
            <a:avLst/>
          </a:prstGeom>
          <a:noFill/>
          <a:ln w="28575">
            <a:solidFill>
              <a:schemeClr val="bg1"/>
            </a:solidFill>
            <a:round/>
            <a:headEnd type="none" w="sm" len="sm"/>
            <a:tailEnd type="arrow" w="med" len="med"/>
          </a:ln>
          <a:effectLst/>
        </p:spPr>
        <p:txBody>
          <a:bodyPr/>
          <a:lstStyle/>
          <a:p>
            <a:pPr>
              <a:defRPr/>
            </a:pPr>
            <a:endParaRPr lang="en-US"/>
          </a:p>
        </p:txBody>
      </p:sp>
      <p:pic>
        <p:nvPicPr>
          <p:cNvPr id="368650" name="Picture 10" descr="Elizabeth Cady Stanton and child"/>
          <p:cNvPicPr>
            <a:picLocks noChangeAspect="1" noChangeArrowheads="1"/>
          </p:cNvPicPr>
          <p:nvPr/>
        </p:nvPicPr>
        <p:blipFill>
          <a:blip r:embed="rId3" cstate="print">
            <a:lum bright="6000" contrast="6000"/>
          </a:blip>
          <a:srcRect/>
          <a:stretch>
            <a:fillRect/>
          </a:stretch>
        </p:blipFill>
        <p:spPr bwMode="auto">
          <a:xfrm>
            <a:off x="5791200" y="2890838"/>
            <a:ext cx="1752600" cy="2138362"/>
          </a:xfrm>
          <a:prstGeom prst="rect">
            <a:avLst/>
          </a:prstGeom>
          <a:noFill/>
          <a:ln w="9525">
            <a:solidFill>
              <a:schemeClr val="bg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44"/>
                                        </p:tgtEl>
                                        <p:attrNameLst>
                                          <p:attrName>style.visibility</p:attrName>
                                        </p:attrNameLst>
                                      </p:cBhvr>
                                      <p:to>
                                        <p:strVal val="visible"/>
                                      </p:to>
                                    </p:set>
                                    <p:animEffect transition="in" filter="wipe(left)">
                                      <p:cBhvr>
                                        <p:cTn id="7" dur="1000"/>
                                        <p:tgtEl>
                                          <p:spTgt spid="368644"/>
                                        </p:tgtEl>
                                      </p:cBhvr>
                                    </p:animEffect>
                                  </p:childTnLst>
                                </p:cTn>
                              </p:par>
                              <p:par>
                                <p:cTn id="8" presetID="22" presetClass="entr" presetSubtype="8" fill="hold" nodeType="withEffect">
                                  <p:stCondLst>
                                    <p:cond delay="0"/>
                                  </p:stCondLst>
                                  <p:childTnLst>
                                    <p:set>
                                      <p:cBhvr>
                                        <p:cTn id="9" dur="1" fill="hold">
                                          <p:stCondLst>
                                            <p:cond delay="0"/>
                                          </p:stCondLst>
                                        </p:cTn>
                                        <p:tgtEl>
                                          <p:spTgt spid="368647"/>
                                        </p:tgtEl>
                                        <p:attrNameLst>
                                          <p:attrName>style.visibility</p:attrName>
                                        </p:attrNameLst>
                                      </p:cBhvr>
                                      <p:to>
                                        <p:strVal val="visible"/>
                                      </p:to>
                                    </p:set>
                                    <p:animEffect transition="in" filter="wipe(left)">
                                      <p:cBhvr>
                                        <p:cTn id="10" dur="1000"/>
                                        <p:tgtEl>
                                          <p:spTgt spid="368647"/>
                                        </p:tgtEl>
                                      </p:cBhvr>
                                    </p:animEffect>
                                  </p:childTnLst>
                                </p:cTn>
                              </p:par>
                              <p:par>
                                <p:cTn id="11" presetID="22" presetClass="entr" presetSubtype="8" fill="hold" nodeType="withEffect">
                                  <p:stCondLst>
                                    <p:cond delay="0"/>
                                  </p:stCondLst>
                                  <p:childTnLst>
                                    <p:set>
                                      <p:cBhvr>
                                        <p:cTn id="12" dur="1" fill="hold">
                                          <p:stCondLst>
                                            <p:cond delay="0"/>
                                          </p:stCondLst>
                                        </p:cTn>
                                        <p:tgtEl>
                                          <p:spTgt spid="368648"/>
                                        </p:tgtEl>
                                        <p:attrNameLst>
                                          <p:attrName>style.visibility</p:attrName>
                                        </p:attrNameLst>
                                      </p:cBhvr>
                                      <p:to>
                                        <p:strVal val="visible"/>
                                      </p:to>
                                    </p:set>
                                    <p:animEffect transition="in" filter="wipe(left)">
                                      <p:cBhvr>
                                        <p:cTn id="13" dur="1000"/>
                                        <p:tgtEl>
                                          <p:spTgt spid="36864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368645"/>
                                        </p:tgtEl>
                                        <p:attrNameLst>
                                          <p:attrName>style.visibility</p:attrName>
                                        </p:attrNameLst>
                                      </p:cBhvr>
                                      <p:to>
                                        <p:strVal val="visible"/>
                                      </p:to>
                                    </p:set>
                                    <p:animEffect transition="in" filter="wipe(right)">
                                      <p:cBhvr>
                                        <p:cTn id="18" dur="1000"/>
                                        <p:tgtEl>
                                          <p:spTgt spid="368645"/>
                                        </p:tgtEl>
                                      </p:cBhvr>
                                    </p:animEffect>
                                  </p:childTnLst>
                                </p:cTn>
                              </p:par>
                              <p:par>
                                <p:cTn id="19" presetID="22" presetClass="entr" presetSubtype="2" fill="hold" nodeType="withEffect">
                                  <p:stCondLst>
                                    <p:cond delay="0"/>
                                  </p:stCondLst>
                                  <p:childTnLst>
                                    <p:set>
                                      <p:cBhvr>
                                        <p:cTn id="20" dur="1" fill="hold">
                                          <p:stCondLst>
                                            <p:cond delay="0"/>
                                          </p:stCondLst>
                                        </p:cTn>
                                        <p:tgtEl>
                                          <p:spTgt spid="368649"/>
                                        </p:tgtEl>
                                        <p:attrNameLst>
                                          <p:attrName>style.visibility</p:attrName>
                                        </p:attrNameLst>
                                      </p:cBhvr>
                                      <p:to>
                                        <p:strVal val="visible"/>
                                      </p:to>
                                    </p:set>
                                    <p:animEffect transition="in" filter="wipe(right)">
                                      <p:cBhvr>
                                        <p:cTn id="21" dur="1000"/>
                                        <p:tgtEl>
                                          <p:spTgt spid="368649"/>
                                        </p:tgtEl>
                                      </p:cBhvr>
                                    </p:animEffect>
                                  </p:childTnLst>
                                </p:cTn>
                              </p:par>
                              <p:par>
                                <p:cTn id="22" presetID="22" presetClass="entr" presetSubtype="2" fill="hold" nodeType="withEffect">
                                  <p:stCondLst>
                                    <p:cond delay="0"/>
                                  </p:stCondLst>
                                  <p:childTnLst>
                                    <p:set>
                                      <p:cBhvr>
                                        <p:cTn id="23" dur="1" fill="hold">
                                          <p:stCondLst>
                                            <p:cond delay="0"/>
                                          </p:stCondLst>
                                        </p:cTn>
                                        <p:tgtEl>
                                          <p:spTgt spid="368650"/>
                                        </p:tgtEl>
                                        <p:attrNameLst>
                                          <p:attrName>style.visibility</p:attrName>
                                        </p:attrNameLst>
                                      </p:cBhvr>
                                      <p:to>
                                        <p:strVal val="visible"/>
                                      </p:to>
                                    </p:set>
                                    <p:animEffect transition="in" filter="wipe(right)">
                                      <p:cBhvr>
                                        <p:cTn id="24" dur="1000"/>
                                        <p:tgtEl>
                                          <p:spTgt spid="36865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368646"/>
                                        </p:tgtEl>
                                        <p:attrNameLst>
                                          <p:attrName>style.visibility</p:attrName>
                                        </p:attrNameLst>
                                      </p:cBhvr>
                                      <p:to>
                                        <p:strVal val="visible"/>
                                      </p:to>
                                    </p:set>
                                    <p:anim calcmode="lin" valueType="num">
                                      <p:cBhvr additive="base">
                                        <p:cTn id="29" dur="1000" fill="hold"/>
                                        <p:tgtEl>
                                          <p:spTgt spid="368646"/>
                                        </p:tgtEl>
                                        <p:attrNameLst>
                                          <p:attrName>ppt_x</p:attrName>
                                        </p:attrNameLst>
                                      </p:cBhvr>
                                      <p:tavLst>
                                        <p:tav tm="0">
                                          <p:val>
                                            <p:strVal val="#ppt_x"/>
                                          </p:val>
                                        </p:tav>
                                        <p:tav tm="100000">
                                          <p:val>
                                            <p:strVal val="#ppt_x"/>
                                          </p:val>
                                        </p:tav>
                                      </p:tavLst>
                                    </p:anim>
                                    <p:anim calcmode="lin" valueType="num">
                                      <p:cBhvr additive="base">
                                        <p:cTn id="30" dur="1000" fill="hold"/>
                                        <p:tgtEl>
                                          <p:spTgt spid="3686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4" grpId="0"/>
      <p:bldP spid="368645" grpId="0"/>
      <p:bldP spid="3686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762000" y="304800"/>
            <a:ext cx="7772400" cy="701675"/>
          </a:xfrm>
          <a:prstGeom prst="rect">
            <a:avLst/>
          </a:prstGeom>
          <a:noFill/>
          <a:ln w="9525">
            <a:noFill/>
            <a:miter lim="800000"/>
            <a:headEnd/>
            <a:tailEnd/>
          </a:ln>
        </p:spPr>
        <p:txBody>
          <a:bodyPr>
            <a:spAutoFit/>
          </a:bodyPr>
          <a:lstStyle/>
          <a:p>
            <a:pPr algn="ctr">
              <a:spcBef>
                <a:spcPct val="50000"/>
              </a:spcBef>
            </a:pPr>
            <a:r>
              <a:rPr lang="en-US" sz="4000" b="1" dirty="0">
                <a:solidFill>
                  <a:schemeClr val="bg1"/>
                </a:solidFill>
                <a:effectLst/>
                <a:latin typeface="BlackChancery" pitchFamily="2" charset="0"/>
              </a:rPr>
              <a:t>Cult of Domesticity = </a:t>
            </a:r>
            <a:r>
              <a:rPr lang="en-US" sz="4000" b="1" dirty="0" smtClean="0">
                <a:solidFill>
                  <a:schemeClr val="bg1"/>
                </a:solidFill>
                <a:effectLst/>
                <a:latin typeface="BlackChancery" pitchFamily="2" charset="0"/>
              </a:rPr>
              <a:t>Abolition of Slavery</a:t>
            </a:r>
            <a:endParaRPr lang="en-US" sz="4000" b="1" dirty="0">
              <a:solidFill>
                <a:schemeClr val="bg1"/>
              </a:solidFill>
              <a:effectLst/>
              <a:latin typeface="BlackChancery" pitchFamily="2" charset="0"/>
            </a:endParaRPr>
          </a:p>
        </p:txBody>
      </p:sp>
      <p:sp>
        <p:nvSpPr>
          <p:cNvPr id="44035" name="Text Box 3"/>
          <p:cNvSpPr txBox="1">
            <a:spLocks noChangeArrowheads="1"/>
          </p:cNvSpPr>
          <p:nvPr/>
        </p:nvSpPr>
        <p:spPr bwMode="auto">
          <a:xfrm>
            <a:off x="838200" y="1295400"/>
            <a:ext cx="7239000" cy="946150"/>
          </a:xfrm>
          <a:prstGeom prst="rect">
            <a:avLst/>
          </a:prstGeom>
          <a:noFill/>
          <a:ln w="9525">
            <a:noFill/>
            <a:miter lim="800000"/>
            <a:headEnd type="none" w="sm" len="sm"/>
            <a:tailEnd type="none" w="sm" len="sm"/>
          </a:ln>
        </p:spPr>
        <p:txBody>
          <a:bodyPr>
            <a:spAutoFit/>
          </a:bodyPr>
          <a:lstStyle/>
          <a:p>
            <a:pPr>
              <a:spcBef>
                <a:spcPct val="50000"/>
              </a:spcBef>
            </a:pPr>
            <a:r>
              <a:rPr lang="en-US" sz="2800" b="1">
                <a:solidFill>
                  <a:schemeClr val="bg1"/>
                </a:solidFill>
                <a:effectLst/>
                <a:latin typeface="Comic Sans MS" pitchFamily="66" charset="0"/>
              </a:rPr>
              <a:t>The 2</a:t>
            </a:r>
            <a:r>
              <a:rPr lang="en-US" sz="2800" b="1" baseline="30000">
                <a:solidFill>
                  <a:schemeClr val="bg1"/>
                </a:solidFill>
                <a:effectLst/>
                <a:latin typeface="Comic Sans MS" pitchFamily="66" charset="0"/>
              </a:rPr>
              <a:t>nd</a:t>
            </a:r>
            <a:r>
              <a:rPr lang="en-US" sz="2800" b="1">
                <a:solidFill>
                  <a:schemeClr val="bg1"/>
                </a:solidFill>
                <a:effectLst/>
                <a:latin typeface="Comic Sans MS" pitchFamily="66" charset="0"/>
              </a:rPr>
              <a:t> Great Awakening inspired women to improve society.</a:t>
            </a:r>
          </a:p>
        </p:txBody>
      </p:sp>
      <p:pic>
        <p:nvPicPr>
          <p:cNvPr id="501764" name="Picture 4" descr="grimke.jpg (14216 bytes)"/>
          <p:cNvPicPr>
            <a:picLocks noChangeAspect="1" noChangeArrowheads="1"/>
          </p:cNvPicPr>
          <p:nvPr/>
        </p:nvPicPr>
        <p:blipFill>
          <a:blip r:embed="rId2" cstate="print"/>
          <a:srcRect/>
          <a:stretch>
            <a:fillRect/>
          </a:stretch>
        </p:blipFill>
        <p:spPr bwMode="auto">
          <a:xfrm>
            <a:off x="523875" y="2803525"/>
            <a:ext cx="2216150" cy="2438400"/>
          </a:xfrm>
          <a:prstGeom prst="rect">
            <a:avLst/>
          </a:prstGeom>
          <a:noFill/>
          <a:ln w="9525">
            <a:solidFill>
              <a:schemeClr val="bg1"/>
            </a:solidFill>
            <a:miter lim="800000"/>
            <a:headEnd/>
            <a:tailEnd/>
          </a:ln>
        </p:spPr>
      </p:pic>
      <p:sp>
        <p:nvSpPr>
          <p:cNvPr id="501765" name="Rectangle 5"/>
          <p:cNvSpPr>
            <a:spLocks noChangeArrowheads="1"/>
          </p:cNvSpPr>
          <p:nvPr/>
        </p:nvSpPr>
        <p:spPr bwMode="auto">
          <a:xfrm>
            <a:off x="457200" y="5318125"/>
            <a:ext cx="2200275" cy="396875"/>
          </a:xfrm>
          <a:prstGeom prst="rect">
            <a:avLst/>
          </a:prstGeom>
          <a:noFill/>
          <a:ln w="9525">
            <a:noFill/>
            <a:miter lim="800000"/>
            <a:headEnd type="none" w="sm" len="sm"/>
            <a:tailEnd type="none" w="sm" len="sm"/>
          </a:ln>
        </p:spPr>
        <p:txBody>
          <a:bodyPr wrap="none">
            <a:spAutoFit/>
          </a:bodyPr>
          <a:lstStyle/>
          <a:p>
            <a:r>
              <a:rPr lang="en-US" sz="2000" b="1">
                <a:solidFill>
                  <a:srgbClr val="FFFF00"/>
                </a:solidFill>
                <a:effectLst/>
                <a:latin typeface="Arial" charset="0"/>
              </a:rPr>
              <a:t>Angelina Grimk</a:t>
            </a:r>
            <a:r>
              <a:rPr lang="en-US" sz="2000" b="1">
                <a:solidFill>
                  <a:srgbClr val="FFFF00"/>
                </a:solidFill>
                <a:effectLst/>
                <a:latin typeface="Arial" charset="0"/>
                <a:cs typeface="Arial" charset="0"/>
              </a:rPr>
              <a:t>é</a:t>
            </a:r>
          </a:p>
        </p:txBody>
      </p:sp>
      <p:pic>
        <p:nvPicPr>
          <p:cNvPr id="501766" name="Picture 6" descr="3a03340r"/>
          <p:cNvPicPr>
            <a:picLocks noChangeAspect="1" noChangeArrowheads="1"/>
          </p:cNvPicPr>
          <p:nvPr/>
        </p:nvPicPr>
        <p:blipFill>
          <a:blip r:embed="rId3" cstate="print">
            <a:lum bright="12000" contrast="6000"/>
          </a:blip>
          <a:srcRect l="3697" t="5838" r="3697" b="10934"/>
          <a:stretch>
            <a:fillRect/>
          </a:stretch>
        </p:blipFill>
        <p:spPr bwMode="auto">
          <a:xfrm>
            <a:off x="3171825" y="2727325"/>
            <a:ext cx="1847850" cy="2514600"/>
          </a:xfrm>
          <a:prstGeom prst="rect">
            <a:avLst/>
          </a:prstGeom>
          <a:noFill/>
          <a:ln w="9525">
            <a:solidFill>
              <a:schemeClr val="bg1"/>
            </a:solidFill>
            <a:miter lim="800000"/>
            <a:headEnd/>
            <a:tailEnd/>
          </a:ln>
        </p:spPr>
      </p:pic>
      <p:sp>
        <p:nvSpPr>
          <p:cNvPr id="501767" name="Rectangle 7"/>
          <p:cNvSpPr>
            <a:spLocks noChangeArrowheads="1"/>
          </p:cNvSpPr>
          <p:nvPr/>
        </p:nvSpPr>
        <p:spPr bwMode="auto">
          <a:xfrm>
            <a:off x="3205163" y="5318125"/>
            <a:ext cx="1833562" cy="396875"/>
          </a:xfrm>
          <a:prstGeom prst="rect">
            <a:avLst/>
          </a:prstGeom>
          <a:noFill/>
          <a:ln w="9525">
            <a:noFill/>
            <a:miter lim="800000"/>
            <a:headEnd type="none" w="sm" len="sm"/>
            <a:tailEnd type="none" w="sm" len="sm"/>
          </a:ln>
        </p:spPr>
        <p:txBody>
          <a:bodyPr wrap="none">
            <a:spAutoFit/>
          </a:bodyPr>
          <a:lstStyle/>
          <a:p>
            <a:pPr algn="ctr"/>
            <a:r>
              <a:rPr lang="en-US" sz="2000" b="1">
                <a:solidFill>
                  <a:srgbClr val="FFFF00"/>
                </a:solidFill>
                <a:effectLst/>
                <a:latin typeface="Arial" charset="0"/>
              </a:rPr>
              <a:t>Sarah Grimk</a:t>
            </a:r>
            <a:r>
              <a:rPr lang="en-US" sz="2000" b="1">
                <a:solidFill>
                  <a:srgbClr val="FFFF00"/>
                </a:solidFill>
                <a:effectLst/>
                <a:latin typeface="Arial" charset="0"/>
                <a:cs typeface="Arial" charset="0"/>
              </a:rPr>
              <a:t>é</a:t>
            </a:r>
          </a:p>
        </p:txBody>
      </p:sp>
      <p:sp>
        <p:nvSpPr>
          <p:cNvPr id="501768" name="Rectangle 8"/>
          <p:cNvSpPr>
            <a:spLocks noChangeArrowheads="1"/>
          </p:cNvSpPr>
          <p:nvPr/>
        </p:nvSpPr>
        <p:spPr bwMode="auto">
          <a:xfrm>
            <a:off x="866775" y="5867400"/>
            <a:ext cx="3317875" cy="457200"/>
          </a:xfrm>
          <a:prstGeom prst="rect">
            <a:avLst/>
          </a:prstGeom>
          <a:noFill/>
          <a:ln w="9525">
            <a:noFill/>
            <a:miter lim="800000"/>
            <a:headEnd type="none" w="sm" len="sm"/>
            <a:tailEnd type="none" w="sm" len="sm"/>
          </a:ln>
        </p:spPr>
        <p:txBody>
          <a:bodyPr wrap="none">
            <a:spAutoFit/>
          </a:bodyPr>
          <a:lstStyle/>
          <a:p>
            <a:pPr>
              <a:buClr>
                <a:srgbClr val="FF0000"/>
              </a:buClr>
              <a:buFont typeface="Wingdings" pitchFamily="2" charset="2"/>
              <a:buChar char="Ø"/>
            </a:pPr>
            <a:r>
              <a:rPr lang="en-US" b="1">
                <a:solidFill>
                  <a:schemeClr val="bg1"/>
                </a:solidFill>
                <a:effectLst/>
                <a:latin typeface="Arial" charset="0"/>
              </a:rPr>
              <a:t>  </a:t>
            </a:r>
            <a:r>
              <a:rPr lang="en-US" sz="2000" b="1">
                <a:solidFill>
                  <a:schemeClr val="bg1"/>
                </a:solidFill>
                <a:effectLst/>
                <a:latin typeface="Arial" charset="0"/>
              </a:rPr>
              <a:t>Southern Abolitionists</a:t>
            </a:r>
            <a:endParaRPr lang="en-US" sz="2000" b="1">
              <a:solidFill>
                <a:schemeClr val="bg1"/>
              </a:solidFill>
              <a:effectLst/>
              <a:latin typeface="Arial" charset="0"/>
              <a:cs typeface="Arial" charset="0"/>
            </a:endParaRPr>
          </a:p>
        </p:txBody>
      </p:sp>
      <p:pic>
        <p:nvPicPr>
          <p:cNvPr id="501769" name="Picture 9" descr="10LucyStone1847"/>
          <p:cNvPicPr>
            <a:picLocks noChangeAspect="1" noChangeArrowheads="1"/>
          </p:cNvPicPr>
          <p:nvPr/>
        </p:nvPicPr>
        <p:blipFill>
          <a:blip r:embed="rId4" cstate="print"/>
          <a:srcRect/>
          <a:stretch>
            <a:fillRect/>
          </a:stretch>
        </p:blipFill>
        <p:spPr bwMode="auto">
          <a:xfrm>
            <a:off x="5791200" y="2133600"/>
            <a:ext cx="2619375" cy="2857500"/>
          </a:xfrm>
          <a:prstGeom prst="rect">
            <a:avLst/>
          </a:prstGeom>
          <a:noFill/>
          <a:ln w="9525">
            <a:solidFill>
              <a:schemeClr val="bg1"/>
            </a:solidFill>
            <a:miter lim="800000"/>
            <a:headEnd/>
            <a:tailEnd/>
          </a:ln>
        </p:spPr>
      </p:pic>
      <p:sp>
        <p:nvSpPr>
          <p:cNvPr id="501770" name="Rectangle 10"/>
          <p:cNvSpPr>
            <a:spLocks noChangeArrowheads="1"/>
          </p:cNvSpPr>
          <p:nvPr/>
        </p:nvSpPr>
        <p:spPr bwMode="auto">
          <a:xfrm>
            <a:off x="6386513" y="5029200"/>
            <a:ext cx="1554162" cy="396875"/>
          </a:xfrm>
          <a:prstGeom prst="rect">
            <a:avLst/>
          </a:prstGeom>
          <a:noFill/>
          <a:ln w="9525">
            <a:noFill/>
            <a:miter lim="800000"/>
            <a:headEnd type="none" w="sm" len="sm"/>
            <a:tailEnd type="none" w="sm" len="sm"/>
          </a:ln>
        </p:spPr>
        <p:txBody>
          <a:bodyPr wrap="none">
            <a:spAutoFit/>
          </a:bodyPr>
          <a:lstStyle/>
          <a:p>
            <a:pPr algn="ctr"/>
            <a:r>
              <a:rPr lang="en-US" sz="2000" b="1">
                <a:solidFill>
                  <a:srgbClr val="FFFF00"/>
                </a:solidFill>
                <a:effectLst/>
                <a:latin typeface="Arial" charset="0"/>
              </a:rPr>
              <a:t>Lucy Stone</a:t>
            </a:r>
            <a:endParaRPr lang="en-US" sz="2000" b="1">
              <a:solidFill>
                <a:srgbClr val="FFFF00"/>
              </a:solidFill>
              <a:effectLst/>
              <a:latin typeface="Arial" charset="0"/>
              <a:cs typeface="Arial" charset="0"/>
            </a:endParaRPr>
          </a:p>
        </p:txBody>
      </p:sp>
      <p:sp>
        <p:nvSpPr>
          <p:cNvPr id="501771" name="Rectangle 11"/>
          <p:cNvSpPr>
            <a:spLocks noChangeArrowheads="1"/>
          </p:cNvSpPr>
          <p:nvPr/>
        </p:nvSpPr>
        <p:spPr bwMode="auto">
          <a:xfrm>
            <a:off x="5410200" y="5334000"/>
            <a:ext cx="3505200" cy="1066800"/>
          </a:xfrm>
          <a:prstGeom prst="rect">
            <a:avLst/>
          </a:prstGeom>
          <a:noFill/>
          <a:ln w="9525">
            <a:noFill/>
            <a:miter lim="800000"/>
            <a:headEnd type="none" w="sm" len="sm"/>
            <a:tailEnd type="none" w="sm" len="sm"/>
          </a:ln>
        </p:spPr>
        <p:txBody>
          <a:bodyPr>
            <a:spAutoFit/>
          </a:bodyPr>
          <a:lstStyle/>
          <a:p>
            <a:pPr>
              <a:buClr>
                <a:srgbClr val="FF0000"/>
              </a:buClr>
              <a:buFont typeface="Wingdings" pitchFamily="2" charset="2"/>
              <a:buChar char="Ø"/>
            </a:pPr>
            <a:r>
              <a:rPr lang="en-US" b="1">
                <a:solidFill>
                  <a:schemeClr val="bg1"/>
                </a:solidFill>
                <a:effectLst/>
                <a:latin typeface="Arial" charset="0"/>
              </a:rPr>
              <a:t> </a:t>
            </a:r>
            <a:r>
              <a:rPr lang="en-US" sz="2000" b="1">
                <a:solidFill>
                  <a:schemeClr val="bg1"/>
                </a:solidFill>
                <a:effectLst/>
                <a:latin typeface="Arial" charset="0"/>
              </a:rPr>
              <a:t>American Women’s</a:t>
            </a:r>
            <a:br>
              <a:rPr lang="en-US" sz="2000" b="1">
                <a:solidFill>
                  <a:schemeClr val="bg1"/>
                </a:solidFill>
                <a:effectLst/>
                <a:latin typeface="Arial" charset="0"/>
              </a:rPr>
            </a:br>
            <a:r>
              <a:rPr lang="en-US" sz="2000" b="1">
                <a:solidFill>
                  <a:schemeClr val="bg1"/>
                </a:solidFill>
                <a:effectLst/>
                <a:latin typeface="Arial" charset="0"/>
              </a:rPr>
              <a:t>    Suffrage Assoc.</a:t>
            </a:r>
          </a:p>
          <a:p>
            <a:pPr>
              <a:buClr>
                <a:srgbClr val="FF0000"/>
              </a:buClr>
              <a:buFont typeface="Wingdings" pitchFamily="2" charset="2"/>
              <a:buChar char="Ø"/>
            </a:pPr>
            <a:r>
              <a:rPr lang="en-US" sz="2000" b="1">
                <a:solidFill>
                  <a:schemeClr val="bg1"/>
                </a:solidFill>
                <a:effectLst/>
                <a:latin typeface="Arial" charset="0"/>
              </a:rPr>
              <a:t>  edited </a:t>
            </a:r>
            <a:r>
              <a:rPr lang="en-US" sz="2000" b="1" i="1">
                <a:solidFill>
                  <a:schemeClr val="bg1"/>
                </a:solidFill>
                <a:effectLst/>
                <a:latin typeface="Arial" charset="0"/>
              </a:rPr>
              <a:t>Woman’s Journal</a:t>
            </a:r>
            <a:endParaRPr lang="en-US" sz="2000" b="1" i="1">
              <a:solidFill>
                <a:schemeClr val="bg1"/>
              </a:solidFill>
              <a:effectLst/>
              <a:latin typeface="Arial" charset="0"/>
              <a:cs typeface="Arial" charset="0"/>
            </a:endParaRPr>
          </a:p>
        </p:txBody>
      </p:sp>
      <p:sp>
        <p:nvSpPr>
          <p:cNvPr id="44044" name="Text Box 12"/>
          <p:cNvSpPr txBox="1">
            <a:spLocks noChangeArrowheads="1"/>
          </p:cNvSpPr>
          <p:nvPr/>
        </p:nvSpPr>
        <p:spPr bwMode="auto">
          <a:xfrm>
            <a:off x="228600" y="6430963"/>
            <a:ext cx="533400" cy="274637"/>
          </a:xfrm>
          <a:prstGeom prst="rect">
            <a:avLst/>
          </a:prstGeom>
          <a:noFill/>
          <a:ln w="9525">
            <a:noFill/>
            <a:miter lim="800000"/>
            <a:headEnd type="none" w="sm" len="sm"/>
            <a:tailEnd type="none" w="sm" len="sm"/>
          </a:ln>
        </p:spPr>
        <p:txBody>
          <a:bodyPr>
            <a:spAutoFit/>
          </a:bodyPr>
          <a:lstStyle/>
          <a:p>
            <a:pPr>
              <a:spcBef>
                <a:spcPct val="50000"/>
              </a:spcBef>
            </a:pPr>
            <a:r>
              <a:rPr lang="en-US" sz="1200" b="1">
                <a:solidFill>
                  <a:schemeClr val="bg1"/>
                </a:solidFill>
                <a:effectLst/>
                <a:latin typeface="Arial" charset="0"/>
              </a:rPr>
              <a:t>R2-9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1764"/>
                                        </p:tgtEl>
                                        <p:attrNameLst>
                                          <p:attrName>style.visibility</p:attrName>
                                        </p:attrNameLst>
                                      </p:cBhvr>
                                      <p:to>
                                        <p:strVal val="visible"/>
                                      </p:to>
                                    </p:set>
                                    <p:animEffect transition="in" filter="fade">
                                      <p:cBhvr>
                                        <p:cTn id="7" dur="1000"/>
                                        <p:tgtEl>
                                          <p:spTgt spid="5017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1765"/>
                                        </p:tgtEl>
                                        <p:attrNameLst>
                                          <p:attrName>style.visibility</p:attrName>
                                        </p:attrNameLst>
                                      </p:cBhvr>
                                      <p:to>
                                        <p:strVal val="visible"/>
                                      </p:to>
                                    </p:set>
                                    <p:animEffect transition="in" filter="fade">
                                      <p:cBhvr>
                                        <p:cTn id="10" dur="1000"/>
                                        <p:tgtEl>
                                          <p:spTgt spid="501765"/>
                                        </p:tgtEl>
                                      </p:cBhvr>
                                    </p:animEffect>
                                  </p:childTnLst>
                                </p:cTn>
                              </p:par>
                              <p:par>
                                <p:cTn id="11" presetID="10" presetClass="entr" presetSubtype="0" fill="hold" nodeType="withEffect">
                                  <p:stCondLst>
                                    <p:cond delay="0"/>
                                  </p:stCondLst>
                                  <p:childTnLst>
                                    <p:set>
                                      <p:cBhvr>
                                        <p:cTn id="12" dur="1" fill="hold">
                                          <p:stCondLst>
                                            <p:cond delay="0"/>
                                          </p:stCondLst>
                                        </p:cTn>
                                        <p:tgtEl>
                                          <p:spTgt spid="501766"/>
                                        </p:tgtEl>
                                        <p:attrNameLst>
                                          <p:attrName>style.visibility</p:attrName>
                                        </p:attrNameLst>
                                      </p:cBhvr>
                                      <p:to>
                                        <p:strVal val="visible"/>
                                      </p:to>
                                    </p:set>
                                    <p:animEffect transition="in" filter="fade">
                                      <p:cBhvr>
                                        <p:cTn id="13" dur="1000"/>
                                        <p:tgtEl>
                                          <p:spTgt spid="50176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1767"/>
                                        </p:tgtEl>
                                        <p:attrNameLst>
                                          <p:attrName>style.visibility</p:attrName>
                                        </p:attrNameLst>
                                      </p:cBhvr>
                                      <p:to>
                                        <p:strVal val="visible"/>
                                      </p:to>
                                    </p:set>
                                    <p:animEffect transition="in" filter="fade">
                                      <p:cBhvr>
                                        <p:cTn id="16" dur="1000"/>
                                        <p:tgtEl>
                                          <p:spTgt spid="50176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1768"/>
                                        </p:tgtEl>
                                        <p:attrNameLst>
                                          <p:attrName>style.visibility</p:attrName>
                                        </p:attrNameLst>
                                      </p:cBhvr>
                                      <p:to>
                                        <p:strVal val="visible"/>
                                      </p:to>
                                    </p:set>
                                    <p:animEffect transition="in" filter="fade">
                                      <p:cBhvr>
                                        <p:cTn id="19" dur="1000"/>
                                        <p:tgtEl>
                                          <p:spTgt spid="50176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501769"/>
                                        </p:tgtEl>
                                        <p:attrNameLst>
                                          <p:attrName>style.visibility</p:attrName>
                                        </p:attrNameLst>
                                      </p:cBhvr>
                                      <p:to>
                                        <p:strVal val="visible"/>
                                      </p:to>
                                    </p:set>
                                    <p:animEffect transition="in" filter="wipe(down)">
                                      <p:cBhvr>
                                        <p:cTn id="24" dur="1000"/>
                                        <p:tgtEl>
                                          <p:spTgt spid="50176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01770"/>
                                        </p:tgtEl>
                                        <p:attrNameLst>
                                          <p:attrName>style.visibility</p:attrName>
                                        </p:attrNameLst>
                                      </p:cBhvr>
                                      <p:to>
                                        <p:strVal val="visible"/>
                                      </p:to>
                                    </p:set>
                                    <p:animEffect transition="in" filter="wipe(down)">
                                      <p:cBhvr>
                                        <p:cTn id="27" dur="1000"/>
                                        <p:tgtEl>
                                          <p:spTgt spid="50177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01771"/>
                                        </p:tgtEl>
                                        <p:attrNameLst>
                                          <p:attrName>style.visibility</p:attrName>
                                        </p:attrNameLst>
                                      </p:cBhvr>
                                      <p:to>
                                        <p:strVal val="visible"/>
                                      </p:to>
                                    </p:set>
                                    <p:animEffect transition="in" filter="wipe(down)">
                                      <p:cBhvr>
                                        <p:cTn id="30" dur="1000"/>
                                        <p:tgtEl>
                                          <p:spTgt spid="501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5" grpId="0"/>
      <p:bldP spid="501767" grpId="0"/>
      <p:bldP spid="501768" grpId="0"/>
      <p:bldP spid="501770" grpId="0"/>
      <p:bldP spid="501771"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7186" name="Text Box 2"/>
          <p:cNvSpPr txBox="1">
            <a:spLocks noChangeArrowheads="1"/>
          </p:cNvSpPr>
          <p:nvPr/>
        </p:nvSpPr>
        <p:spPr bwMode="auto">
          <a:xfrm>
            <a:off x="304800" y="914400"/>
            <a:ext cx="6172200" cy="629710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eaLnBrk="0" hangingPunct="0">
              <a:lnSpc>
                <a:spcPct val="80000"/>
              </a:lnSpc>
              <a:spcBef>
                <a:spcPct val="40000"/>
              </a:spcBef>
            </a:pPr>
            <a:r>
              <a:rPr lang="en-US" sz="3600" b="1" dirty="0" smtClean="0">
                <a:solidFill>
                  <a:srgbClr val="FFFF99"/>
                </a:solidFill>
                <a:effectLst/>
                <a:latin typeface="Georgia" pitchFamily="18" charset="0"/>
              </a:rPr>
              <a:t>Declaration of Sentiments:</a:t>
            </a:r>
            <a:endParaRPr lang="en-US" sz="3600" b="1" dirty="0">
              <a:solidFill>
                <a:srgbClr val="FFFF99"/>
              </a:solidFill>
              <a:effectLst/>
              <a:latin typeface="Georgia" pitchFamily="18" charset="0"/>
            </a:endParaRPr>
          </a:p>
          <a:p>
            <a:pPr eaLnBrk="0" hangingPunct="0">
              <a:lnSpc>
                <a:spcPct val="80000"/>
              </a:lnSpc>
              <a:spcBef>
                <a:spcPct val="40000"/>
              </a:spcBef>
              <a:buFontTx/>
              <a:buChar char="•"/>
            </a:pPr>
            <a:r>
              <a:rPr lang="en-US" sz="3600" b="1" dirty="0">
                <a:solidFill>
                  <a:schemeClr val="bg1"/>
                </a:solidFill>
                <a:effectLst/>
                <a:latin typeface="Arial Narrow" pitchFamily="34" charset="0"/>
                <a:cs typeface="Times New Roman" pitchFamily="18" charset="0"/>
              </a:rPr>
              <a:t>Educational and professional opportunities</a:t>
            </a:r>
          </a:p>
          <a:p>
            <a:pPr>
              <a:lnSpc>
                <a:spcPct val="80000"/>
              </a:lnSpc>
              <a:spcBef>
                <a:spcPct val="40000"/>
              </a:spcBef>
              <a:buFontTx/>
              <a:buChar char="•"/>
            </a:pPr>
            <a:r>
              <a:rPr lang="en-US" sz="3600" b="1" dirty="0">
                <a:solidFill>
                  <a:schemeClr val="bg1"/>
                </a:solidFill>
                <a:effectLst/>
                <a:latin typeface="Arial Narrow" pitchFamily="34" charset="0"/>
                <a:cs typeface="Times New Roman" pitchFamily="18" charset="0"/>
              </a:rPr>
              <a:t>Property rights</a:t>
            </a:r>
          </a:p>
          <a:p>
            <a:pPr>
              <a:lnSpc>
                <a:spcPct val="80000"/>
              </a:lnSpc>
              <a:spcBef>
                <a:spcPct val="40000"/>
              </a:spcBef>
              <a:buFontTx/>
              <a:buChar char="•"/>
            </a:pPr>
            <a:r>
              <a:rPr lang="en-US" sz="3600" b="1" dirty="0">
                <a:solidFill>
                  <a:schemeClr val="bg1"/>
                </a:solidFill>
                <a:effectLst/>
                <a:latin typeface="Arial Narrow" pitchFamily="34" charset="0"/>
                <a:cs typeface="Times New Roman" pitchFamily="18" charset="0"/>
              </a:rPr>
              <a:t>Legal equality</a:t>
            </a:r>
          </a:p>
          <a:p>
            <a:pPr>
              <a:lnSpc>
                <a:spcPct val="80000"/>
              </a:lnSpc>
              <a:spcBef>
                <a:spcPct val="40000"/>
              </a:spcBef>
              <a:buFontTx/>
              <a:buChar char="•"/>
            </a:pPr>
            <a:r>
              <a:rPr lang="en-US" sz="3600" b="1" dirty="0">
                <a:solidFill>
                  <a:schemeClr val="bg1"/>
                </a:solidFill>
                <a:effectLst/>
                <a:latin typeface="Arial Narrow" pitchFamily="34" charset="0"/>
                <a:cs typeface="Times New Roman" pitchFamily="18" charset="0"/>
              </a:rPr>
              <a:t>repeal of laws awarding the father custody of the children in divorce.</a:t>
            </a:r>
          </a:p>
          <a:p>
            <a:pPr>
              <a:lnSpc>
                <a:spcPct val="80000"/>
              </a:lnSpc>
              <a:spcBef>
                <a:spcPct val="40000"/>
              </a:spcBef>
              <a:buFontTx/>
              <a:buChar char="•"/>
            </a:pPr>
            <a:r>
              <a:rPr lang="en-US" sz="3600" b="1" dirty="0">
                <a:solidFill>
                  <a:schemeClr val="bg1"/>
                </a:solidFill>
                <a:effectLst/>
                <a:latin typeface="Arial Narrow" pitchFamily="34" charset="0"/>
              </a:rPr>
              <a:t>Suffrage rights</a:t>
            </a:r>
          </a:p>
          <a:p>
            <a:pPr algn="ctr" eaLnBrk="0" hangingPunct="0">
              <a:lnSpc>
                <a:spcPct val="80000"/>
              </a:lnSpc>
              <a:spcBef>
                <a:spcPct val="40000"/>
              </a:spcBef>
              <a:buFontTx/>
              <a:buChar char="•"/>
            </a:pPr>
            <a:endParaRPr lang="en-US" sz="3600" b="1" dirty="0">
              <a:solidFill>
                <a:schemeClr val="bg1"/>
              </a:solidFill>
              <a:effectLst/>
              <a:latin typeface="Arial Narrow" pitchFamily="34" charset="0"/>
            </a:endParaRPr>
          </a:p>
        </p:txBody>
      </p:sp>
      <p:sp>
        <p:nvSpPr>
          <p:cNvPr id="47107" name="WordArt 3"/>
          <p:cNvSpPr>
            <a:spLocks noChangeArrowheads="1" noChangeShapeType="1" noTextEdit="1"/>
          </p:cNvSpPr>
          <p:nvPr/>
        </p:nvSpPr>
        <p:spPr bwMode="auto">
          <a:xfrm>
            <a:off x="381000" y="228600"/>
            <a:ext cx="8305800" cy="533400"/>
          </a:xfrm>
          <a:prstGeom prst="rect">
            <a:avLst/>
          </a:prstGeom>
        </p:spPr>
        <p:txBody>
          <a:bodyPr wrap="none" fromWordArt="1">
            <a:prstTxWarp prst="textCanUp">
              <a:avLst>
                <a:gd name="adj" fmla="val 85713"/>
              </a:avLst>
            </a:prstTxWarp>
            <a:scene3d>
              <a:camera prst="legacyObliqueTopLeft"/>
              <a:lightRig rig="legacyNormal3" dir="r"/>
            </a:scene3d>
            <a:sp3d extrusionH="201600" prstMaterial="legacyMatte">
              <a:extrusionClr>
                <a:schemeClr val="tx1"/>
              </a:extrusionClr>
            </a:sp3d>
          </a:bodyPr>
          <a:lstStyle/>
          <a:p>
            <a:pPr algn="ctr"/>
            <a:r>
              <a:rPr lang="en-US" sz="3600" kern="10">
                <a:ln w="9525">
                  <a:round/>
                  <a:headEnd/>
                  <a:tailEnd/>
                </a:ln>
                <a:gradFill rotWithShape="1">
                  <a:gsLst>
                    <a:gs pos="0">
                      <a:srgbClr val="FFFFCC"/>
                    </a:gs>
                    <a:gs pos="100000">
                      <a:srgbClr val="FF9999"/>
                    </a:gs>
                  </a:gsLst>
                  <a:lin ang="5400000" scaled="1"/>
                </a:gradFill>
                <a:effectLst>
                  <a:outerShdw dist="38100" dir="2700000" algn="tl" rotWithShape="0">
                    <a:srgbClr val="000000">
                      <a:alpha val="43137"/>
                    </a:srgbClr>
                  </a:outerShdw>
                </a:effectLst>
                <a:latin typeface="Impact"/>
              </a:rPr>
              <a:t>SENECA FALLS</a:t>
            </a:r>
          </a:p>
        </p:txBody>
      </p:sp>
      <p:pic>
        <p:nvPicPr>
          <p:cNvPr id="4" name="Picture 6" descr="Elizabeth Cady Stanton and child"/>
          <p:cNvPicPr>
            <a:picLocks noChangeAspect="1" noChangeArrowheads="1"/>
          </p:cNvPicPr>
          <p:nvPr/>
        </p:nvPicPr>
        <p:blipFill>
          <a:blip r:embed="rId2" cstate="print">
            <a:lum bright="6000" contrast="6000"/>
          </a:blip>
          <a:srcRect/>
          <a:stretch>
            <a:fillRect/>
          </a:stretch>
        </p:blipFill>
        <p:spPr bwMode="auto">
          <a:xfrm>
            <a:off x="6324600" y="1295400"/>
            <a:ext cx="2435225" cy="2971800"/>
          </a:xfrm>
          <a:prstGeom prst="rect">
            <a:avLst/>
          </a:prstGeom>
          <a:noFill/>
          <a:ln w="57150" cmpd="thinThick">
            <a:solidFill>
              <a:srgbClr val="FFFFFF"/>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77186">
                                            <p:txEl>
                                              <p:pRg st="0" end="0"/>
                                            </p:txEl>
                                          </p:spTgt>
                                        </p:tgtEl>
                                        <p:attrNameLst>
                                          <p:attrName>style.visibility</p:attrName>
                                        </p:attrNameLst>
                                      </p:cBhvr>
                                      <p:to>
                                        <p:strVal val="visible"/>
                                      </p:to>
                                    </p:set>
                                    <p:anim calcmode="lin" valueType="num">
                                      <p:cBhvr>
                                        <p:cTn id="7" dur="500" fill="hold"/>
                                        <p:tgtEl>
                                          <p:spTgt spid="47718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7718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77186">
                                            <p:txEl>
                                              <p:pRg st="1" end="1"/>
                                            </p:txEl>
                                          </p:spTgt>
                                        </p:tgtEl>
                                        <p:attrNameLst>
                                          <p:attrName>style.visibility</p:attrName>
                                        </p:attrNameLst>
                                      </p:cBhvr>
                                      <p:to>
                                        <p:strVal val="visible"/>
                                      </p:to>
                                    </p:set>
                                    <p:anim calcmode="lin" valueType="num">
                                      <p:cBhvr>
                                        <p:cTn id="13" dur="500" fill="hold"/>
                                        <p:tgtEl>
                                          <p:spTgt spid="47718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7718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77186">
                                            <p:txEl>
                                              <p:pRg st="2" end="2"/>
                                            </p:txEl>
                                          </p:spTgt>
                                        </p:tgtEl>
                                        <p:attrNameLst>
                                          <p:attrName>style.visibility</p:attrName>
                                        </p:attrNameLst>
                                      </p:cBhvr>
                                      <p:to>
                                        <p:strVal val="visible"/>
                                      </p:to>
                                    </p:set>
                                    <p:anim calcmode="lin" valueType="num">
                                      <p:cBhvr>
                                        <p:cTn id="19" dur="500" fill="hold"/>
                                        <p:tgtEl>
                                          <p:spTgt spid="47718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7718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77186">
                                            <p:txEl>
                                              <p:pRg st="3" end="3"/>
                                            </p:txEl>
                                          </p:spTgt>
                                        </p:tgtEl>
                                        <p:attrNameLst>
                                          <p:attrName>style.visibility</p:attrName>
                                        </p:attrNameLst>
                                      </p:cBhvr>
                                      <p:to>
                                        <p:strVal val="visible"/>
                                      </p:to>
                                    </p:set>
                                    <p:anim calcmode="lin" valueType="num">
                                      <p:cBhvr>
                                        <p:cTn id="25" dur="500" fill="hold"/>
                                        <p:tgtEl>
                                          <p:spTgt spid="477186">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7718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77186">
                                            <p:txEl>
                                              <p:pRg st="4" end="4"/>
                                            </p:txEl>
                                          </p:spTgt>
                                        </p:tgtEl>
                                        <p:attrNameLst>
                                          <p:attrName>style.visibility</p:attrName>
                                        </p:attrNameLst>
                                      </p:cBhvr>
                                      <p:to>
                                        <p:strVal val="visible"/>
                                      </p:to>
                                    </p:set>
                                    <p:anim calcmode="lin" valueType="num">
                                      <p:cBhvr>
                                        <p:cTn id="31" dur="500" fill="hold"/>
                                        <p:tgtEl>
                                          <p:spTgt spid="477186">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7718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77186">
                                            <p:txEl>
                                              <p:pRg st="5" end="5"/>
                                            </p:txEl>
                                          </p:spTgt>
                                        </p:tgtEl>
                                        <p:attrNameLst>
                                          <p:attrName>style.visibility</p:attrName>
                                        </p:attrNameLst>
                                      </p:cBhvr>
                                      <p:to>
                                        <p:strVal val="visible"/>
                                      </p:to>
                                    </p:set>
                                    <p:anim calcmode="lin" valueType="num">
                                      <p:cBhvr>
                                        <p:cTn id="37" dur="500" fill="hold"/>
                                        <p:tgtEl>
                                          <p:spTgt spid="477186">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477186">
                                            <p:txEl>
                                              <p:pRg st="5" end="5"/>
                                            </p:txEl>
                                          </p:spTgt>
                                        </p:tgtEl>
                                        <p:attrNameLst>
                                          <p:attrName>ppt_h</p:attrName>
                                        </p:attrNameLst>
                                      </p:cBhvr>
                                      <p:tavLst>
                                        <p:tav tm="0">
                                          <p:val>
                                            <p:fltVal val="0"/>
                                          </p:val>
                                        </p:tav>
                                        <p:tav tm="100000">
                                          <p:val>
                                            <p:strVal val="#ppt_h"/>
                                          </p:val>
                                        </p:tav>
                                      </p:tavLst>
                                    </p:anim>
                                  </p:childTnLst>
                                </p:cTn>
                              </p:par>
                              <p:par>
                                <p:cTn id="39" presetID="22" presetClass="entr" presetSubtype="2"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right)">
                                      <p:cBhvr>
                                        <p:cTn id="4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6"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6162" name="Text Box 2"/>
          <p:cNvSpPr txBox="1">
            <a:spLocks noChangeArrowheads="1"/>
          </p:cNvSpPr>
          <p:nvPr/>
        </p:nvSpPr>
        <p:spPr bwMode="auto">
          <a:xfrm>
            <a:off x="228600" y="1446213"/>
            <a:ext cx="8686800" cy="53181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lnSpc>
                <a:spcPct val="80000"/>
              </a:lnSpc>
              <a:spcBef>
                <a:spcPct val="50000"/>
              </a:spcBef>
              <a:buFontTx/>
              <a:buChar char="•"/>
            </a:pPr>
            <a:endParaRPr lang="en-US" sz="3600" b="1">
              <a:solidFill>
                <a:schemeClr val="bg1"/>
              </a:solidFill>
              <a:effectLst/>
              <a:latin typeface="Georgia" pitchFamily="18" charset="0"/>
            </a:endParaRPr>
          </a:p>
        </p:txBody>
      </p:sp>
      <p:sp>
        <p:nvSpPr>
          <p:cNvPr id="48131" name="WordArt 3"/>
          <p:cNvSpPr>
            <a:spLocks noChangeArrowheads="1" noChangeShapeType="1" noTextEdit="1"/>
          </p:cNvSpPr>
          <p:nvPr/>
        </p:nvSpPr>
        <p:spPr bwMode="auto">
          <a:xfrm>
            <a:off x="838200" y="292100"/>
            <a:ext cx="7467600" cy="546100"/>
          </a:xfrm>
          <a:prstGeom prst="rect">
            <a:avLst/>
          </a:prstGeom>
        </p:spPr>
        <p:txBody>
          <a:bodyPr wrap="none" fromWordArt="1">
            <a:prstTxWarp prst="textCanUp">
              <a:avLst>
                <a:gd name="adj" fmla="val 85713"/>
              </a:avLst>
            </a:prstTxWarp>
            <a:scene3d>
              <a:camera prst="legacyObliqueTopLeft"/>
              <a:lightRig rig="legacyNormal3" dir="r"/>
            </a:scene3d>
            <a:sp3d extrusionH="201600" prstMaterial="legacyMatte">
              <a:extrusionClr>
                <a:schemeClr val="tx1"/>
              </a:extrusionClr>
            </a:sp3d>
          </a:bodyPr>
          <a:lstStyle/>
          <a:p>
            <a:pPr algn="ctr"/>
            <a:r>
              <a:rPr lang="en-US" sz="3600" kern="10">
                <a:ln w="9525">
                  <a:round/>
                  <a:headEnd/>
                  <a:tailEnd/>
                </a:ln>
                <a:gradFill rotWithShape="1">
                  <a:gsLst>
                    <a:gs pos="0">
                      <a:srgbClr val="FFFFCC"/>
                    </a:gs>
                    <a:gs pos="100000">
                      <a:srgbClr val="FF9999"/>
                    </a:gs>
                  </a:gsLst>
                  <a:lin ang="5400000" scaled="1"/>
                </a:gradFill>
                <a:effectLst>
                  <a:outerShdw dist="38100" dir="2700000" algn="tl" rotWithShape="0">
                    <a:srgbClr val="000000">
                      <a:alpha val="43137"/>
                    </a:srgbClr>
                  </a:outerShdw>
                </a:effectLst>
                <a:latin typeface="Impact"/>
              </a:rPr>
              <a:t>SENECA FALLS</a:t>
            </a:r>
          </a:p>
        </p:txBody>
      </p:sp>
      <p:sp>
        <p:nvSpPr>
          <p:cNvPr id="48132" name="Text Box 5"/>
          <p:cNvSpPr txBox="1">
            <a:spLocks noChangeArrowheads="1"/>
          </p:cNvSpPr>
          <p:nvPr/>
        </p:nvSpPr>
        <p:spPr bwMode="auto">
          <a:xfrm>
            <a:off x="3886200" y="990600"/>
            <a:ext cx="4419600" cy="3194721"/>
          </a:xfrm>
          <a:prstGeom prst="rect">
            <a:avLst/>
          </a:prstGeom>
          <a:noFill/>
          <a:ln w="9525">
            <a:noFill/>
            <a:miter lim="800000"/>
            <a:headEnd/>
            <a:tailEnd/>
          </a:ln>
        </p:spPr>
        <p:txBody>
          <a:bodyPr wrap="square">
            <a:spAutoFit/>
          </a:bodyPr>
          <a:lstStyle/>
          <a:p>
            <a:pPr algn="ctr" eaLnBrk="0" hangingPunct="0">
              <a:lnSpc>
                <a:spcPct val="80000"/>
              </a:lnSpc>
              <a:spcBef>
                <a:spcPct val="60000"/>
              </a:spcBef>
              <a:buFontTx/>
              <a:buChar char="•"/>
            </a:pPr>
            <a:r>
              <a:rPr lang="en-US" b="1" dirty="0">
                <a:solidFill>
                  <a:schemeClr val="bg1"/>
                </a:solidFill>
                <a:effectLst/>
                <a:latin typeface="Georgia" pitchFamily="18" charset="0"/>
              </a:rPr>
              <a:t>The following is an excerpt from the </a:t>
            </a:r>
            <a:r>
              <a:rPr lang="en-US" b="1" u="sng" dirty="0">
                <a:solidFill>
                  <a:srgbClr val="FFFF99"/>
                </a:solidFill>
                <a:effectLst/>
                <a:latin typeface="Georgia" pitchFamily="18" charset="0"/>
              </a:rPr>
              <a:t>Seneca Falls Declaration</a:t>
            </a:r>
            <a:r>
              <a:rPr lang="en-US" b="1" dirty="0">
                <a:solidFill>
                  <a:schemeClr val="bg1"/>
                </a:solidFill>
                <a:effectLst/>
                <a:latin typeface="Georgia" pitchFamily="18" charset="0"/>
              </a:rPr>
              <a:t> written by Elizabeth Cady Stanton.  </a:t>
            </a:r>
          </a:p>
          <a:p>
            <a:pPr algn="ctr" eaLnBrk="0" hangingPunct="0">
              <a:lnSpc>
                <a:spcPct val="80000"/>
              </a:lnSpc>
              <a:spcBef>
                <a:spcPct val="60000"/>
              </a:spcBef>
              <a:buFontTx/>
              <a:buChar char="•"/>
            </a:pPr>
            <a:r>
              <a:rPr lang="en-US" b="1" dirty="0">
                <a:solidFill>
                  <a:schemeClr val="bg1"/>
                </a:solidFill>
                <a:effectLst/>
                <a:latin typeface="Georgia" pitchFamily="18" charset="0"/>
              </a:rPr>
              <a:t>Notice that the language and wording is similar to the </a:t>
            </a:r>
            <a:r>
              <a:rPr lang="en-US" b="1" u="sng" dirty="0">
                <a:solidFill>
                  <a:srgbClr val="FFFF99"/>
                </a:solidFill>
                <a:effectLst/>
                <a:latin typeface="Georgia" pitchFamily="18" charset="0"/>
              </a:rPr>
              <a:t>Declaration of Independence</a:t>
            </a:r>
            <a:r>
              <a:rPr lang="en-US" b="1" dirty="0">
                <a:solidFill>
                  <a:schemeClr val="bg1"/>
                </a:solidFill>
                <a:effectLst/>
                <a:latin typeface="Georgia" pitchFamily="18" charset="0"/>
              </a:rPr>
              <a:t>.</a:t>
            </a:r>
          </a:p>
          <a:p>
            <a:pPr eaLnBrk="0" hangingPunct="0">
              <a:lnSpc>
                <a:spcPct val="80000"/>
              </a:lnSpc>
              <a:spcBef>
                <a:spcPct val="60000"/>
              </a:spcBef>
            </a:pPr>
            <a:endParaRPr lang="en-US" dirty="0">
              <a:effectLst/>
            </a:endParaRPr>
          </a:p>
        </p:txBody>
      </p:sp>
      <p:pic>
        <p:nvPicPr>
          <p:cNvPr id="476166" name="Picture 6" descr="Elizabeth Cady Stanton and child"/>
          <p:cNvPicPr>
            <a:picLocks noChangeAspect="1" noChangeArrowheads="1"/>
          </p:cNvPicPr>
          <p:nvPr/>
        </p:nvPicPr>
        <p:blipFill>
          <a:blip r:embed="rId2" cstate="print">
            <a:lum bright="6000" contrast="6000"/>
          </a:blip>
          <a:srcRect/>
          <a:stretch>
            <a:fillRect/>
          </a:stretch>
        </p:blipFill>
        <p:spPr bwMode="auto">
          <a:xfrm>
            <a:off x="457200" y="1066800"/>
            <a:ext cx="3184525" cy="3886200"/>
          </a:xfrm>
          <a:prstGeom prst="rect">
            <a:avLst/>
          </a:prstGeom>
          <a:noFill/>
          <a:ln w="57150" cmpd="thinThick">
            <a:solidFill>
              <a:srgbClr val="FFFFFF"/>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iterate type="wd">
                                    <p:tmPct val="0"/>
                                  </p:iterate>
                                  <p:childTnLst>
                                    <p:set>
                                      <p:cBhvr>
                                        <p:cTn id="6" dur="1" fill="hold">
                                          <p:stCondLst>
                                            <p:cond delay="0"/>
                                          </p:stCondLst>
                                        </p:cTn>
                                        <p:tgtEl>
                                          <p:spTgt spid="476162">
                                            <p:txEl>
                                              <p:pRg st="0" end="0"/>
                                            </p:txEl>
                                          </p:spTgt>
                                        </p:tgtEl>
                                        <p:attrNameLst>
                                          <p:attrName>style.visibility</p:attrName>
                                        </p:attrNameLst>
                                      </p:cBhvr>
                                      <p:to>
                                        <p:strVal val="visible"/>
                                      </p:to>
                                    </p:set>
                                    <p:animEffect transition="in" filter="blinds(horizontal)">
                                      <p:cBhvr>
                                        <p:cTn id="7" dur="500"/>
                                        <p:tgtEl>
                                          <p:spTgt spid="476162">
                                            <p:txEl>
                                              <p:pRg st="0" end="0"/>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476166"/>
                                        </p:tgtEl>
                                        <p:attrNameLst>
                                          <p:attrName>style.visibility</p:attrName>
                                        </p:attrNameLst>
                                      </p:cBhvr>
                                      <p:to>
                                        <p:strVal val="visible"/>
                                      </p:to>
                                    </p:set>
                                    <p:animEffect transition="in" filter="wipe(right)">
                                      <p:cBhvr>
                                        <p:cTn id="10" dur="1000"/>
                                        <p:tgtEl>
                                          <p:spTgt spid="476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Text Box 2"/>
          <p:cNvSpPr txBox="1">
            <a:spLocks noChangeArrowheads="1"/>
          </p:cNvSpPr>
          <p:nvPr/>
        </p:nvSpPr>
        <p:spPr bwMode="auto">
          <a:xfrm>
            <a:off x="990600" y="838200"/>
            <a:ext cx="7772400" cy="293618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eaLnBrk="0" hangingPunct="0">
              <a:lnSpc>
                <a:spcPct val="70000"/>
              </a:lnSpc>
              <a:spcBef>
                <a:spcPct val="30000"/>
              </a:spcBef>
              <a:buFont typeface="Arial" pitchFamily="34" charset="0"/>
              <a:buChar char="•"/>
            </a:pPr>
            <a:r>
              <a:rPr lang="en-US" sz="2800" i="1" dirty="0">
                <a:solidFill>
                  <a:srgbClr val="FFFFFF"/>
                </a:solidFill>
                <a:effectLst/>
              </a:rPr>
              <a:t>He has made her, morally, an irresponsible being, as she can commit many crimes with impunity, provided they be done in the presence of her husband.</a:t>
            </a:r>
            <a:endParaRPr lang="en-US" sz="2800" dirty="0">
              <a:solidFill>
                <a:srgbClr val="FFFF00"/>
              </a:solidFill>
              <a:effectLst/>
            </a:endParaRPr>
          </a:p>
          <a:p>
            <a:pPr eaLnBrk="0" hangingPunct="0">
              <a:lnSpc>
                <a:spcPct val="70000"/>
              </a:lnSpc>
              <a:spcBef>
                <a:spcPct val="30000"/>
              </a:spcBef>
              <a:buFont typeface="Arial" pitchFamily="34" charset="0"/>
              <a:buChar char="•"/>
            </a:pPr>
            <a:r>
              <a:rPr lang="en-US" sz="2800" i="1" dirty="0">
                <a:solidFill>
                  <a:srgbClr val="FFFFFF"/>
                </a:solidFill>
                <a:effectLst/>
              </a:rPr>
              <a:t>In the covenant of marriage, she is compelled to promise obedience to her husband, he becoming, to all intents and purposes, her master; the law giving him power to deprive her of her liberty, and to administer chastisement.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88098">
                                            <p:txEl>
                                              <p:pRg st="0" end="0"/>
                                            </p:txEl>
                                          </p:spTgt>
                                        </p:tgtEl>
                                        <p:attrNameLst>
                                          <p:attrName>style.visibility</p:attrName>
                                        </p:attrNameLst>
                                      </p:cBhvr>
                                      <p:to>
                                        <p:strVal val="visible"/>
                                      </p:to>
                                    </p:set>
                                    <p:anim calcmode="lin" valueType="num">
                                      <p:cBhvr>
                                        <p:cTn id="7" dur="500" fill="hold"/>
                                        <p:tgtEl>
                                          <p:spTgt spid="38809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809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88098">
                                            <p:txEl>
                                              <p:pRg st="1" end="1"/>
                                            </p:txEl>
                                          </p:spTgt>
                                        </p:tgtEl>
                                        <p:attrNameLst>
                                          <p:attrName>style.visibility</p:attrName>
                                        </p:attrNameLst>
                                      </p:cBhvr>
                                      <p:to>
                                        <p:strVal val="visible"/>
                                      </p:to>
                                    </p:set>
                                    <p:anim calcmode="lin" valueType="num">
                                      <p:cBhvr>
                                        <p:cTn id="13" dur="500" fill="hold"/>
                                        <p:tgtEl>
                                          <p:spTgt spid="38809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88098">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8"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685800" y="6629400"/>
            <a:ext cx="7772400" cy="381000"/>
          </a:xfrm>
        </p:spPr>
        <p:txBody>
          <a:bodyPr/>
          <a:lstStyle/>
          <a:p>
            <a:pPr eaLnBrk="1" hangingPunct="1"/>
            <a:r>
              <a:rPr lang="en-US" sz="900" smtClean="0"/>
              <a:t>Seneca Falls Declaration</a:t>
            </a:r>
          </a:p>
        </p:txBody>
      </p:sp>
      <p:sp>
        <p:nvSpPr>
          <p:cNvPr id="196612" name="Text Box 4"/>
          <p:cNvSpPr txBox="1">
            <a:spLocks noChangeArrowheads="1"/>
          </p:cNvSpPr>
          <p:nvPr/>
        </p:nvSpPr>
        <p:spPr bwMode="auto">
          <a:xfrm>
            <a:off x="1066800" y="533400"/>
            <a:ext cx="6934200" cy="6235553"/>
          </a:xfrm>
          <a:prstGeom prst="rect">
            <a:avLst/>
          </a:prstGeom>
          <a:noFill/>
          <a:ln w="9525">
            <a:noFill/>
            <a:miter lim="800000"/>
            <a:headEnd/>
            <a:tailEnd/>
          </a:ln>
          <a:effectLst/>
        </p:spPr>
        <p:txBody>
          <a:bodyPr wrap="square">
            <a:spAutoFit/>
          </a:bodyPr>
          <a:lstStyle/>
          <a:p>
            <a:pPr algn="ctr" eaLnBrk="0" hangingPunct="0">
              <a:lnSpc>
                <a:spcPct val="75000"/>
              </a:lnSpc>
              <a:spcBef>
                <a:spcPct val="50000"/>
              </a:spcBef>
              <a:defRPr/>
            </a:pPr>
            <a:r>
              <a:rPr lang="en-US" sz="4800" dirty="0" smtClean="0">
                <a:effectLst>
                  <a:outerShdw blurRad="38100" dist="38100" dir="2700000" algn="tl">
                    <a:srgbClr val="FFFFFF"/>
                  </a:outerShdw>
                </a:effectLst>
                <a:latin typeface="Impact" pitchFamily="34" charset="0"/>
              </a:rPr>
              <a:t>AP PARTS</a:t>
            </a:r>
            <a:endParaRPr lang="en-US" sz="4800" dirty="0">
              <a:effectLst>
                <a:outerShdw blurRad="38100" dist="38100" dir="2700000" algn="tl">
                  <a:srgbClr val="FFFFFF"/>
                </a:outerShdw>
              </a:effectLst>
              <a:latin typeface="Impact" pitchFamily="34" charset="0"/>
            </a:endParaRPr>
          </a:p>
          <a:p>
            <a:pPr eaLnBrk="0" hangingPunct="0">
              <a:lnSpc>
                <a:spcPct val="80000"/>
              </a:lnSpc>
              <a:spcBef>
                <a:spcPct val="30000"/>
              </a:spcBef>
              <a:defRPr/>
            </a:pPr>
            <a:r>
              <a:rPr lang="en-US" sz="2800" dirty="0">
                <a:effectLst/>
              </a:rPr>
              <a:t>“The married women and their legal status.  What is servitude?  “The condition of a slave.”  What is a slave?  “A person who is robbed of the proceeds of his labor; a person who is subject to the will of another…”  </a:t>
            </a:r>
          </a:p>
          <a:p>
            <a:pPr eaLnBrk="0" hangingPunct="0">
              <a:lnSpc>
                <a:spcPct val="80000"/>
              </a:lnSpc>
              <a:spcBef>
                <a:spcPct val="30000"/>
              </a:spcBef>
              <a:defRPr/>
            </a:pPr>
            <a:r>
              <a:rPr lang="en-US" sz="2800" dirty="0">
                <a:effectLst/>
              </a:rPr>
              <a:t>I submit the deprivation by law of ownership of one’s own person, wages, property, children, the denial of right as an individual, to sue and be sued, to vote, and to testify in the courts, is a condition of servitude most bitter and absolute, though under the sacred name of marriage.</a:t>
            </a:r>
          </a:p>
          <a:p>
            <a:pPr eaLnBrk="0" hangingPunct="0">
              <a:lnSpc>
                <a:spcPct val="80000"/>
              </a:lnSpc>
              <a:spcBef>
                <a:spcPct val="30000"/>
              </a:spcBef>
              <a:defRPr/>
            </a:pPr>
            <a:endParaRPr lang="en-US" sz="4000" b="1" i="1" dirty="0">
              <a:effectLst/>
            </a:endParaRPr>
          </a:p>
          <a:p>
            <a:pPr algn="ctr" eaLnBrk="0" hangingPunct="0">
              <a:lnSpc>
                <a:spcPct val="70000"/>
              </a:lnSpc>
              <a:spcBef>
                <a:spcPct val="50000"/>
              </a:spcBef>
              <a:defRPr/>
            </a:pPr>
            <a:endParaRPr lang="en-US" sz="2800" b="1" i="1" u="sng" dirty="0">
              <a:effectLst/>
            </a:endParaRPr>
          </a:p>
        </p:txBody>
      </p:sp>
      <p:sp>
        <p:nvSpPr>
          <p:cNvPr id="196613" name="AutoShape 5">
            <a:hlinkClick r:id="rId4" action="ppaction://hlinksldjump"/>
          </p:cNvPr>
          <p:cNvSpPr>
            <a:spLocks noChangeArrowheads="1"/>
          </p:cNvSpPr>
          <p:nvPr/>
        </p:nvSpPr>
        <p:spPr bwMode="auto">
          <a:xfrm>
            <a:off x="8686800" y="6553200"/>
            <a:ext cx="304800" cy="228600"/>
          </a:xfrm>
          <a:prstGeom prst="irregularSeal1">
            <a:avLst/>
          </a:prstGeom>
          <a:solidFill>
            <a:schemeClr val="accent1"/>
          </a:solidFill>
          <a:ln w="9525">
            <a:solidFill>
              <a:schemeClr val="bg1"/>
            </a:solidFill>
            <a:miter lim="800000"/>
            <a:headEnd/>
            <a:tailEnd/>
          </a:ln>
          <a:effectLst/>
        </p:spPr>
        <p:txBody>
          <a:bodyPr wrap="none" anchor="ctr"/>
          <a:lstStyle/>
          <a:p>
            <a:pPr>
              <a:defRPr/>
            </a:pPr>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6612">
                                            <p:txEl>
                                              <p:pRg st="0" end="0"/>
                                            </p:txEl>
                                          </p:spTgt>
                                        </p:tgtEl>
                                        <p:attrNameLst>
                                          <p:attrName>style.visibility</p:attrName>
                                        </p:attrNameLst>
                                      </p:cBhvr>
                                      <p:to>
                                        <p:strVal val="visible"/>
                                      </p:to>
                                    </p:set>
                                    <p:anim calcmode="lin" valueType="num">
                                      <p:cBhvr>
                                        <p:cTn id="7" dur="1000" fill="hold"/>
                                        <p:tgtEl>
                                          <p:spTgt spid="19661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9661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9661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96612">
                                            <p:txEl>
                                              <p:pRg st="1" end="1"/>
                                            </p:txEl>
                                          </p:spTgt>
                                        </p:tgtEl>
                                        <p:attrNameLst>
                                          <p:attrName>style.visibility</p:attrName>
                                        </p:attrNameLst>
                                      </p:cBhvr>
                                      <p:to>
                                        <p:strVal val="visible"/>
                                      </p:to>
                                    </p:set>
                                    <p:anim calcmode="lin" valueType="num">
                                      <p:cBhvr>
                                        <p:cTn id="14" dur="1000" fill="hold"/>
                                        <p:tgtEl>
                                          <p:spTgt spid="19661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9661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9661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96612">
                                            <p:txEl>
                                              <p:pRg st="2" end="2"/>
                                            </p:txEl>
                                          </p:spTgt>
                                        </p:tgtEl>
                                        <p:attrNameLst>
                                          <p:attrName>style.visibility</p:attrName>
                                        </p:attrNameLst>
                                      </p:cBhvr>
                                      <p:to>
                                        <p:strVal val="visible"/>
                                      </p:to>
                                    </p:set>
                                    <p:anim calcmode="lin" valueType="num">
                                      <p:cBhvr>
                                        <p:cTn id="21" dur="1000" fill="hold"/>
                                        <p:tgtEl>
                                          <p:spTgt spid="196612">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9661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966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2316163" y="-2332038"/>
            <a:ext cx="9144001" cy="0"/>
          </a:xfrm>
          <a:prstGeom prst="rect">
            <a:avLst/>
          </a:prstGeom>
          <a:noFill/>
          <a:ln w="9525">
            <a:noFill/>
            <a:miter lim="800000"/>
            <a:headEnd/>
            <a:tailEnd/>
          </a:ln>
          <a:effectLst/>
        </p:spPr>
        <p:txBody>
          <a:bodyPr>
            <a:spAutoFit/>
          </a:bodyPr>
          <a:lstStyle/>
          <a:p>
            <a:pPr>
              <a:defRPr/>
            </a:pPr>
            <a:endParaRPr lang="en-US"/>
          </a:p>
        </p:txBody>
      </p:sp>
      <p:sp>
        <p:nvSpPr>
          <p:cNvPr id="176131" name="Rectangle 3"/>
          <p:cNvSpPr>
            <a:spLocks noChangeArrowheads="1"/>
          </p:cNvSpPr>
          <p:nvPr/>
        </p:nvSpPr>
        <p:spPr bwMode="auto">
          <a:xfrm>
            <a:off x="-1247775" y="-2332038"/>
            <a:ext cx="9144000" cy="0"/>
          </a:xfrm>
          <a:prstGeom prst="rect">
            <a:avLst/>
          </a:prstGeom>
          <a:noFill/>
          <a:ln w="9525">
            <a:noFill/>
            <a:miter lim="800000"/>
            <a:headEnd/>
            <a:tailEnd/>
          </a:ln>
          <a:effectLst/>
        </p:spPr>
        <p:txBody>
          <a:bodyPr>
            <a:spAutoFit/>
          </a:bodyPr>
          <a:lstStyle/>
          <a:p>
            <a:pPr>
              <a:defRPr/>
            </a:pPr>
            <a:endParaRPr lang="en-US"/>
          </a:p>
        </p:txBody>
      </p:sp>
      <p:pic>
        <p:nvPicPr>
          <p:cNvPr id="54276" name="Picture 4" descr="20326"/>
          <p:cNvPicPr>
            <a:picLocks noChangeAspect="1" noChangeArrowheads="1"/>
          </p:cNvPicPr>
          <p:nvPr/>
        </p:nvPicPr>
        <p:blipFill>
          <a:blip r:embed="rId2" cstate="print"/>
          <a:srcRect/>
          <a:stretch>
            <a:fillRect/>
          </a:stretch>
        </p:blipFill>
        <p:spPr bwMode="auto">
          <a:xfrm>
            <a:off x="76200" y="228600"/>
            <a:ext cx="6400800" cy="6400800"/>
          </a:xfrm>
          <a:prstGeom prst="rect">
            <a:avLst/>
          </a:prstGeom>
          <a:noFill/>
          <a:ln w="9525">
            <a:noFill/>
            <a:miter lim="800000"/>
            <a:headEnd/>
            <a:tailEnd/>
          </a:ln>
        </p:spPr>
      </p:pic>
      <p:sp>
        <p:nvSpPr>
          <p:cNvPr id="176133" name="Rectangle 5"/>
          <p:cNvSpPr>
            <a:spLocks noChangeArrowheads="1"/>
          </p:cNvSpPr>
          <p:nvPr/>
        </p:nvSpPr>
        <p:spPr bwMode="auto">
          <a:xfrm>
            <a:off x="-2584450" y="-2332038"/>
            <a:ext cx="9144000" cy="0"/>
          </a:xfrm>
          <a:prstGeom prst="rect">
            <a:avLst/>
          </a:prstGeom>
          <a:noFill/>
          <a:ln w="9525">
            <a:noFill/>
            <a:miter lim="800000"/>
            <a:headEnd/>
            <a:tailEnd/>
          </a:ln>
          <a:effectLst/>
        </p:spPr>
        <p:txBody>
          <a:bodyPr>
            <a:spAutoFit/>
          </a:bodyPr>
          <a:lstStyle/>
          <a:p>
            <a:pPr>
              <a:defRPr/>
            </a:pPr>
            <a:endParaRPr lang="en-US"/>
          </a:p>
        </p:txBody>
      </p:sp>
      <p:sp>
        <p:nvSpPr>
          <p:cNvPr id="176134" name="Text Box 6"/>
          <p:cNvSpPr txBox="1">
            <a:spLocks noChangeArrowheads="1"/>
          </p:cNvSpPr>
          <p:nvPr/>
        </p:nvSpPr>
        <p:spPr bwMode="auto">
          <a:xfrm>
            <a:off x="6477000" y="209550"/>
            <a:ext cx="2667000" cy="71818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lnSpc>
                <a:spcPct val="80000"/>
              </a:lnSpc>
              <a:spcBef>
                <a:spcPct val="80000"/>
              </a:spcBef>
              <a:buFontTx/>
              <a:buChar char="•"/>
              <a:defRPr/>
            </a:pPr>
            <a:r>
              <a:rPr lang="en-US" sz="2000" b="1" u="sng">
                <a:solidFill>
                  <a:srgbClr val="FFFF00"/>
                </a:solidFill>
                <a:effectLst>
                  <a:outerShdw blurRad="38100" dist="38100" dir="2700000" algn="tl">
                    <a:srgbClr val="FFFFFF"/>
                  </a:outerShdw>
                </a:effectLst>
                <a:latin typeface="Arial" charset="0"/>
              </a:rPr>
              <a:t>Gag rule</a:t>
            </a:r>
            <a:r>
              <a:rPr lang="en-US" sz="2000" b="1">
                <a:solidFill>
                  <a:schemeClr val="bg1"/>
                </a:solidFill>
                <a:effectLst/>
                <a:latin typeface="Arial" charset="0"/>
              </a:rPr>
              <a:t> was passed in Congress which nothing concerning slavery could be discussed. </a:t>
            </a:r>
          </a:p>
          <a:p>
            <a:pPr algn="ctr">
              <a:lnSpc>
                <a:spcPct val="80000"/>
              </a:lnSpc>
              <a:spcBef>
                <a:spcPct val="80000"/>
              </a:spcBef>
              <a:buFontTx/>
              <a:buChar char="•"/>
              <a:defRPr/>
            </a:pPr>
            <a:r>
              <a:rPr lang="en-US" sz="2000" b="1">
                <a:solidFill>
                  <a:srgbClr val="FFFFFF"/>
                </a:solidFill>
                <a:effectLst/>
                <a:latin typeface="Arial" charset="0"/>
              </a:rPr>
              <a:t>Under the </a:t>
            </a:r>
            <a:r>
              <a:rPr lang="en-US" sz="2000" b="1" u="sng">
                <a:solidFill>
                  <a:srgbClr val="FFFF00"/>
                </a:solidFill>
                <a:effectLst>
                  <a:outerShdw blurRad="38100" dist="38100" dir="2700000" algn="tl">
                    <a:srgbClr val="FFFFFF"/>
                  </a:outerShdw>
                </a:effectLst>
                <a:latin typeface="Arial" charset="0"/>
              </a:rPr>
              <a:t>gag rule</a:t>
            </a:r>
            <a:r>
              <a:rPr lang="en-US" sz="2000" b="1">
                <a:solidFill>
                  <a:srgbClr val="FFFFFF"/>
                </a:solidFill>
                <a:effectLst/>
                <a:latin typeface="Arial" charset="0"/>
              </a:rPr>
              <a:t>, </a:t>
            </a:r>
            <a:r>
              <a:rPr lang="en-US" sz="2000" b="1" u="sng">
                <a:solidFill>
                  <a:srgbClr val="FFFF00"/>
                </a:solidFill>
                <a:effectLst>
                  <a:outerShdw blurRad="38100" dist="38100" dir="2700000" algn="tl">
                    <a:srgbClr val="FFFFFF"/>
                  </a:outerShdw>
                </a:effectLst>
                <a:latin typeface="Arial" charset="0"/>
              </a:rPr>
              <a:t>anti-slavery petitions</a:t>
            </a:r>
            <a:r>
              <a:rPr lang="en-US" sz="2000" b="1">
                <a:solidFill>
                  <a:srgbClr val="FFFFFF"/>
                </a:solidFill>
                <a:effectLst/>
                <a:latin typeface="Arial" charset="0"/>
              </a:rPr>
              <a:t> were not read on the floor of Congress</a:t>
            </a:r>
          </a:p>
          <a:p>
            <a:pPr algn="ctr">
              <a:lnSpc>
                <a:spcPct val="80000"/>
              </a:lnSpc>
              <a:spcBef>
                <a:spcPct val="80000"/>
              </a:spcBef>
              <a:buFontTx/>
              <a:buChar char="•"/>
              <a:defRPr/>
            </a:pPr>
            <a:r>
              <a:rPr lang="en-US" sz="2000" b="1">
                <a:solidFill>
                  <a:srgbClr val="FFFFFF"/>
                </a:solidFill>
                <a:effectLst/>
                <a:latin typeface="Arial" charset="0"/>
              </a:rPr>
              <a:t>The rule was renewed in each Congress between 1837 and 1839. </a:t>
            </a:r>
          </a:p>
          <a:p>
            <a:pPr algn="ctr">
              <a:lnSpc>
                <a:spcPct val="80000"/>
              </a:lnSpc>
              <a:spcBef>
                <a:spcPct val="80000"/>
              </a:spcBef>
              <a:buFontTx/>
              <a:buChar char="•"/>
              <a:defRPr/>
            </a:pPr>
            <a:r>
              <a:rPr lang="en-US" sz="2000" b="1">
                <a:solidFill>
                  <a:srgbClr val="FFFFFF"/>
                </a:solidFill>
                <a:effectLst/>
                <a:latin typeface="Arial" charset="0"/>
              </a:rPr>
              <a:t>In 1840 the House passed an even stricter rule, </a:t>
            </a:r>
            <a:r>
              <a:rPr lang="en-US" sz="2000" b="1">
                <a:solidFill>
                  <a:srgbClr val="FFFF00"/>
                </a:solidFill>
                <a:effectLst>
                  <a:outerShdw blurRad="38100" dist="38100" dir="2700000" algn="tl">
                    <a:srgbClr val="FFFFFF"/>
                  </a:outerShdw>
                </a:effectLst>
                <a:latin typeface="Arial" charset="0"/>
              </a:rPr>
              <a:t>which refused to accept all anti-slavery petition.</a:t>
            </a:r>
            <a:r>
              <a:rPr lang="en-US" sz="2000" b="1">
                <a:solidFill>
                  <a:srgbClr val="FFFFFF"/>
                </a:solidFill>
                <a:effectLst/>
                <a:latin typeface="Arial" charset="0"/>
              </a:rPr>
              <a:t> </a:t>
            </a:r>
            <a:r>
              <a:rPr lang="en-US" sz="2000" b="1">
                <a:solidFill>
                  <a:srgbClr val="FFFFFF"/>
                </a:solidFill>
                <a:effectLst/>
                <a:latin typeface="Arial" charset="0"/>
                <a:cs typeface="Times New Roman" pitchFamily="18" charset="0"/>
              </a:rPr>
              <a:t>On December 3, 1844, the gag rule was repealed</a:t>
            </a:r>
          </a:p>
          <a:p>
            <a:pPr algn="ctr">
              <a:lnSpc>
                <a:spcPct val="80000"/>
              </a:lnSpc>
              <a:spcBef>
                <a:spcPct val="80000"/>
              </a:spcBef>
              <a:buFontTx/>
              <a:buChar char="•"/>
              <a:defRPr/>
            </a:pPr>
            <a:endParaRPr lang="en-US" sz="2000" b="1">
              <a:solidFill>
                <a:schemeClr val="bg1"/>
              </a:solidFill>
              <a:effectLst/>
              <a:latin typeface="Arial" charset="0"/>
            </a:endParaRPr>
          </a:p>
          <a:p>
            <a:pPr algn="ctr">
              <a:lnSpc>
                <a:spcPct val="80000"/>
              </a:lnSpc>
              <a:spcBef>
                <a:spcPct val="80000"/>
              </a:spcBef>
              <a:buFontTx/>
              <a:buChar char="•"/>
              <a:defRPr/>
            </a:pPr>
            <a:endParaRPr lang="en-US" sz="2000">
              <a:solidFill>
                <a:schemeClr val="bg1"/>
              </a:solidFill>
              <a:effectLst/>
              <a:latin typeface="Arial" charset="0"/>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 y="76200"/>
            <a:ext cx="9067800" cy="1066800"/>
          </a:xfrm>
        </p:spPr>
        <p:txBody>
          <a:bodyPr/>
          <a:lstStyle/>
          <a:p>
            <a:pPr eaLnBrk="1" hangingPunct="1"/>
            <a:r>
              <a:rPr lang="en-US" sz="3600" dirty="0" smtClean="0">
                <a:cs typeface="Times New Roman" pitchFamily="18" charset="0"/>
              </a:rPr>
              <a:t>Second Great Awakening</a:t>
            </a:r>
            <a:r>
              <a:rPr lang="en-US" sz="3600" dirty="0" smtClean="0"/>
              <a:t> </a:t>
            </a:r>
          </a:p>
        </p:txBody>
      </p:sp>
      <p:sp>
        <p:nvSpPr>
          <p:cNvPr id="428035" name="Rectangle 3"/>
          <p:cNvSpPr>
            <a:spLocks noGrp="1" noChangeArrowheads="1"/>
          </p:cNvSpPr>
          <p:nvPr>
            <p:ph type="body" idx="1"/>
          </p:nvPr>
        </p:nvSpPr>
        <p:spPr>
          <a:xfrm>
            <a:off x="914400" y="1219200"/>
            <a:ext cx="8001000" cy="5029200"/>
          </a:xfrm>
        </p:spPr>
        <p:txBody>
          <a:bodyPr/>
          <a:lstStyle/>
          <a:p>
            <a:pPr eaLnBrk="1" hangingPunct="1">
              <a:lnSpc>
                <a:spcPct val="90000"/>
              </a:lnSpc>
              <a:spcBef>
                <a:spcPct val="60000"/>
              </a:spcBef>
            </a:pPr>
            <a:r>
              <a:rPr lang="en-US" sz="2400" dirty="0" smtClean="0">
                <a:solidFill>
                  <a:schemeClr val="tx1"/>
                </a:solidFill>
                <a:cs typeface="Times New Roman" pitchFamily="18" charset="0"/>
              </a:rPr>
              <a:t>As a result of the Second Great Awakening (a series of revivals in the 1790s-early 1800s), the dominant form of Christianity in America became </a:t>
            </a:r>
            <a:r>
              <a:rPr lang="en-US" sz="2400" u="sng" dirty="0" smtClean="0">
                <a:solidFill>
                  <a:schemeClr val="tx1"/>
                </a:solidFill>
                <a:cs typeface="Times New Roman" pitchFamily="18" charset="0"/>
              </a:rPr>
              <a:t>evangelical Protestantism</a:t>
            </a:r>
          </a:p>
          <a:p>
            <a:pPr lvl="1" eaLnBrk="1" hangingPunct="1">
              <a:lnSpc>
                <a:spcPct val="90000"/>
              </a:lnSpc>
              <a:spcBef>
                <a:spcPct val="60000"/>
              </a:spcBef>
            </a:pPr>
            <a:r>
              <a:rPr lang="en-US" sz="2400" dirty="0" smtClean="0">
                <a:solidFill>
                  <a:schemeClr val="tx1"/>
                </a:solidFill>
                <a:cs typeface="Times New Roman" pitchFamily="18" charset="0"/>
              </a:rPr>
              <a:t>Membership in the major Protestant churches soared</a:t>
            </a:r>
          </a:p>
          <a:p>
            <a:pPr lvl="2" eaLnBrk="1" hangingPunct="1">
              <a:lnSpc>
                <a:spcPct val="90000"/>
              </a:lnSpc>
              <a:spcBef>
                <a:spcPct val="60000"/>
              </a:spcBef>
            </a:pPr>
            <a:r>
              <a:rPr lang="en-US" sz="2000" dirty="0" smtClean="0">
                <a:solidFill>
                  <a:schemeClr val="tx1"/>
                </a:solidFill>
                <a:cs typeface="Times New Roman" pitchFamily="18" charset="0"/>
              </a:rPr>
              <a:t>Congregational, Presbyterian, Baptist, and Methodist</a:t>
            </a:r>
          </a:p>
          <a:p>
            <a:pPr lvl="2" eaLnBrk="1" hangingPunct="1">
              <a:lnSpc>
                <a:spcPct val="90000"/>
              </a:lnSpc>
              <a:spcBef>
                <a:spcPct val="60000"/>
              </a:spcBef>
            </a:pPr>
            <a:r>
              <a:rPr lang="en-US" sz="2000" dirty="0" smtClean="0">
                <a:solidFill>
                  <a:schemeClr val="tx1"/>
                </a:solidFill>
                <a:cs typeface="Times New Roman" pitchFamily="18" charset="0"/>
              </a:rPr>
              <a:t>By 1840, 50% of the adults were connected to some church, with the Methodists emerging as the largest denomination in both the North and the South</a:t>
            </a:r>
          </a:p>
          <a:p>
            <a:pPr lvl="2" eaLnBrk="1" hangingPunct="1">
              <a:lnSpc>
                <a:spcPct val="90000"/>
              </a:lnSpc>
              <a:spcBef>
                <a:spcPct val="60000"/>
              </a:spcBef>
            </a:pPr>
            <a:r>
              <a:rPr lang="en-US" sz="2000" dirty="0" smtClean="0">
                <a:solidFill>
                  <a:schemeClr val="tx1"/>
                </a:solidFill>
              </a:rPr>
              <a:t>Like 1</a:t>
            </a:r>
            <a:r>
              <a:rPr lang="en-US" sz="2000" baseline="30000" dirty="0" smtClean="0">
                <a:solidFill>
                  <a:schemeClr val="tx1"/>
                </a:solidFill>
              </a:rPr>
              <a:t>st</a:t>
            </a:r>
            <a:r>
              <a:rPr lang="en-US" sz="2000" dirty="0" smtClean="0">
                <a:solidFill>
                  <a:schemeClr val="tx1"/>
                </a:solidFill>
              </a:rPr>
              <a:t>, 2</a:t>
            </a:r>
            <a:r>
              <a:rPr lang="en-US" sz="2000" baseline="30000" dirty="0" smtClean="0">
                <a:solidFill>
                  <a:schemeClr val="tx1"/>
                </a:solidFill>
              </a:rPr>
              <a:t>nd</a:t>
            </a:r>
            <a:r>
              <a:rPr lang="en-US" sz="2000" dirty="0" smtClean="0">
                <a:solidFill>
                  <a:schemeClr val="tx1"/>
                </a:solidFill>
              </a:rPr>
              <a:t> Awakening widened gaps between classes and religions</a:t>
            </a:r>
          </a:p>
          <a:p>
            <a:pPr lvl="2" eaLnBrk="1" hangingPunct="1">
              <a:lnSpc>
                <a:spcPct val="90000"/>
              </a:lnSpc>
              <a:spcBef>
                <a:spcPct val="60000"/>
              </a:spcBef>
            </a:pPr>
            <a:endParaRPr lang="en-US" sz="2000" dirty="0" smtClean="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28035">
                                            <p:txEl>
                                              <p:pRg st="0" end="0"/>
                                            </p:txEl>
                                          </p:spTgt>
                                        </p:tgtEl>
                                        <p:attrNameLst>
                                          <p:attrName>style.visibility</p:attrName>
                                        </p:attrNameLst>
                                      </p:cBhvr>
                                      <p:to>
                                        <p:strVal val="visible"/>
                                      </p:to>
                                    </p:set>
                                    <p:animEffect transition="in" filter="blinds(horizontal)">
                                      <p:cBhvr>
                                        <p:cTn id="7" dur="500"/>
                                        <p:tgtEl>
                                          <p:spTgt spid="428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28035">
                                            <p:txEl>
                                              <p:pRg st="1" end="1"/>
                                            </p:txEl>
                                          </p:spTgt>
                                        </p:tgtEl>
                                        <p:attrNameLst>
                                          <p:attrName>style.visibility</p:attrName>
                                        </p:attrNameLst>
                                      </p:cBhvr>
                                      <p:to>
                                        <p:strVal val="visible"/>
                                      </p:to>
                                    </p:set>
                                    <p:animEffect transition="in" filter="blinds(horizontal)">
                                      <p:cBhvr>
                                        <p:cTn id="12" dur="500"/>
                                        <p:tgtEl>
                                          <p:spTgt spid="428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28035">
                                            <p:txEl>
                                              <p:pRg st="2" end="2"/>
                                            </p:txEl>
                                          </p:spTgt>
                                        </p:tgtEl>
                                        <p:attrNameLst>
                                          <p:attrName>style.visibility</p:attrName>
                                        </p:attrNameLst>
                                      </p:cBhvr>
                                      <p:to>
                                        <p:strVal val="visible"/>
                                      </p:to>
                                    </p:set>
                                    <p:animEffect transition="in" filter="blinds(horizontal)">
                                      <p:cBhvr>
                                        <p:cTn id="17" dur="500"/>
                                        <p:tgtEl>
                                          <p:spTgt spid="428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28035">
                                            <p:txEl>
                                              <p:pRg st="3" end="3"/>
                                            </p:txEl>
                                          </p:spTgt>
                                        </p:tgtEl>
                                        <p:attrNameLst>
                                          <p:attrName>style.visibility</p:attrName>
                                        </p:attrNameLst>
                                      </p:cBhvr>
                                      <p:to>
                                        <p:strVal val="visible"/>
                                      </p:to>
                                    </p:set>
                                    <p:animEffect transition="in" filter="blinds(horizontal)">
                                      <p:cBhvr>
                                        <p:cTn id="22" dur="500"/>
                                        <p:tgtEl>
                                          <p:spTgt spid="4280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28035">
                                            <p:txEl>
                                              <p:pRg st="4" end="4"/>
                                            </p:txEl>
                                          </p:spTgt>
                                        </p:tgtEl>
                                        <p:attrNameLst>
                                          <p:attrName>style.visibility</p:attrName>
                                        </p:attrNameLst>
                                      </p:cBhvr>
                                      <p:to>
                                        <p:strVal val="visible"/>
                                      </p:to>
                                    </p:set>
                                    <p:animEffect transition="in" filter="blinds(horizontal)">
                                      <p:cBhvr>
                                        <p:cTn id="27" dur="500"/>
                                        <p:tgtEl>
                                          <p:spTgt spid="428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152400" y="304800"/>
            <a:ext cx="8763000" cy="1143000"/>
          </a:xfrm>
          <a:prstGeom prst="rect">
            <a:avLst/>
          </a:prstGeom>
          <a:noFill/>
          <a:ln w="9525">
            <a:noFill/>
            <a:miter lim="800000"/>
            <a:headEnd/>
            <a:tailEnd/>
          </a:ln>
          <a:effectLst>
            <a:outerShdw dist="45791" dir="3378596" algn="ctr" rotWithShape="0">
              <a:schemeClr val="tx1"/>
            </a:outerShdw>
          </a:effectLst>
        </p:spPr>
        <p:txBody>
          <a:bodyPr anchor="ctr"/>
          <a:lstStyle/>
          <a:p>
            <a:pPr algn="ctr">
              <a:lnSpc>
                <a:spcPct val="70000"/>
              </a:lnSpc>
            </a:pPr>
            <a:r>
              <a:rPr lang="en-US" altLang="en-US" sz="5400">
                <a:solidFill>
                  <a:schemeClr val="bg1"/>
                </a:solidFill>
                <a:effectLst/>
                <a:latin typeface="Arial" charset="0"/>
              </a:rPr>
              <a:t>Abolitionism: </a:t>
            </a:r>
            <a:br>
              <a:rPr lang="en-US" altLang="en-US" sz="5400">
                <a:solidFill>
                  <a:schemeClr val="bg1"/>
                </a:solidFill>
                <a:effectLst/>
                <a:latin typeface="Arial" charset="0"/>
              </a:rPr>
            </a:br>
            <a:r>
              <a:rPr lang="en-US" altLang="en-US" sz="5400">
                <a:solidFill>
                  <a:schemeClr val="bg1"/>
                </a:solidFill>
                <a:effectLst/>
                <a:latin typeface="Arial" charset="0"/>
              </a:rPr>
              <a:t>Division and Opposition</a:t>
            </a:r>
          </a:p>
        </p:txBody>
      </p:sp>
      <p:sp>
        <p:nvSpPr>
          <p:cNvPr id="396293" name="Rectangle 5"/>
          <p:cNvSpPr>
            <a:spLocks noChangeArrowheads="1"/>
          </p:cNvSpPr>
          <p:nvPr/>
        </p:nvSpPr>
        <p:spPr bwMode="auto">
          <a:xfrm>
            <a:off x="228600" y="1828800"/>
            <a:ext cx="8686800" cy="5257800"/>
          </a:xfrm>
          <a:prstGeom prst="rect">
            <a:avLst/>
          </a:prstGeom>
          <a:noFill/>
          <a:ln w="9525">
            <a:noFill/>
            <a:miter lim="800000"/>
            <a:headEnd/>
            <a:tailEnd/>
          </a:ln>
          <a:effectLst>
            <a:outerShdw dist="35921" dir="2700000" algn="ctr" rotWithShape="0">
              <a:schemeClr val="tx1"/>
            </a:outerShdw>
          </a:effectLst>
        </p:spPr>
        <p:txBody>
          <a:bodyPr/>
          <a:lstStyle/>
          <a:p>
            <a:pPr algn="ctr">
              <a:lnSpc>
                <a:spcPct val="85000"/>
              </a:lnSpc>
              <a:spcBef>
                <a:spcPct val="50000"/>
              </a:spcBef>
              <a:buClr>
                <a:srgbClr val="FF0000"/>
              </a:buClr>
              <a:buFont typeface="Wingdings" pitchFamily="2" charset="2"/>
              <a:buChar char="§"/>
            </a:pPr>
            <a:r>
              <a:rPr lang="en-US" altLang="en-US" sz="3200">
                <a:solidFill>
                  <a:schemeClr val="bg1"/>
                </a:solidFill>
                <a:effectLst/>
                <a:latin typeface="Georgia" pitchFamily="18" charset="0"/>
                <a:cs typeface="Times New Roman" pitchFamily="18" charset="0"/>
              </a:rPr>
              <a:t>Abolitionism forced the churches to face the question of slavery head-on, and in the 1840s the Methodist and Baptist churches each split into northern and southern organizations over the issue of slavery</a:t>
            </a:r>
            <a:endParaRPr lang="en-US" sz="3200">
              <a:solidFill>
                <a:schemeClr val="bg1"/>
              </a:solidFill>
              <a:effectLst/>
              <a:latin typeface="Georgia" pitchFamily="18" charset="0"/>
              <a:cs typeface="Times New Roman" pitchFamily="18" charset="0"/>
            </a:endParaRPr>
          </a:p>
          <a:p>
            <a:pPr algn="ctr">
              <a:lnSpc>
                <a:spcPct val="85000"/>
              </a:lnSpc>
              <a:spcBef>
                <a:spcPct val="50000"/>
              </a:spcBef>
              <a:buClr>
                <a:srgbClr val="FF0000"/>
              </a:buClr>
              <a:buFont typeface="Wingdings" pitchFamily="2" charset="2"/>
              <a:buChar char="§"/>
            </a:pPr>
            <a:r>
              <a:rPr lang="en-US" sz="3200">
                <a:solidFill>
                  <a:schemeClr val="bg1"/>
                </a:solidFill>
                <a:effectLst/>
                <a:latin typeface="Georgia" pitchFamily="18" charset="0"/>
                <a:cs typeface="Times New Roman" pitchFamily="18" charset="0"/>
              </a:rPr>
              <a:t>Even the abolitionists themselves splintered</a:t>
            </a:r>
          </a:p>
          <a:p>
            <a:pPr algn="ctr">
              <a:lnSpc>
                <a:spcPct val="85000"/>
              </a:lnSpc>
              <a:spcBef>
                <a:spcPct val="50000"/>
              </a:spcBef>
              <a:buClr>
                <a:srgbClr val="FF0000"/>
              </a:buClr>
              <a:buFont typeface="Wingdings" pitchFamily="2" charset="2"/>
              <a:buChar char="§"/>
            </a:pPr>
            <a:r>
              <a:rPr lang="en-US" sz="3200">
                <a:solidFill>
                  <a:schemeClr val="bg1"/>
                </a:solidFill>
                <a:effectLst/>
                <a:latin typeface="Georgia" pitchFamily="18" charset="0"/>
                <a:cs typeface="Times New Roman" pitchFamily="18" charset="0"/>
              </a:rPr>
              <a:t>More conservative reformers wanted to work within established institutions, using churches and political action to end slavery</a:t>
            </a:r>
            <a:endParaRPr lang="en-US" altLang="en-US" sz="3200">
              <a:solidFill>
                <a:schemeClr val="bg1"/>
              </a:solidFill>
              <a:effectLst/>
              <a:latin typeface="Georg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6293">
                                            <p:txEl>
                                              <p:pRg st="0" end="0"/>
                                            </p:txEl>
                                          </p:spTgt>
                                        </p:tgtEl>
                                        <p:attrNameLst>
                                          <p:attrName>style.visibility</p:attrName>
                                        </p:attrNameLst>
                                      </p:cBhvr>
                                      <p:to>
                                        <p:strVal val="visible"/>
                                      </p:to>
                                    </p:set>
                                    <p:anim calcmode="lin" valueType="num">
                                      <p:cBhvr>
                                        <p:cTn id="7" dur="1000" fill="hold"/>
                                        <p:tgtEl>
                                          <p:spTgt spid="39629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9629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9629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96293">
                                            <p:txEl>
                                              <p:pRg st="1" end="1"/>
                                            </p:txEl>
                                          </p:spTgt>
                                        </p:tgtEl>
                                        <p:attrNameLst>
                                          <p:attrName>style.visibility</p:attrName>
                                        </p:attrNameLst>
                                      </p:cBhvr>
                                      <p:to>
                                        <p:strVal val="visible"/>
                                      </p:to>
                                    </p:set>
                                    <p:anim calcmode="lin" valueType="num">
                                      <p:cBhvr>
                                        <p:cTn id="14" dur="1000" fill="hold"/>
                                        <p:tgtEl>
                                          <p:spTgt spid="39629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9629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9629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96293">
                                            <p:txEl>
                                              <p:pRg st="2" end="2"/>
                                            </p:txEl>
                                          </p:spTgt>
                                        </p:tgtEl>
                                        <p:attrNameLst>
                                          <p:attrName>style.visibility</p:attrName>
                                        </p:attrNameLst>
                                      </p:cBhvr>
                                      <p:to>
                                        <p:strVal val="visible"/>
                                      </p:to>
                                    </p:set>
                                    <p:anim calcmode="lin" valueType="num">
                                      <p:cBhvr>
                                        <p:cTn id="21" dur="1000" fill="hold"/>
                                        <p:tgtEl>
                                          <p:spTgt spid="39629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9629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962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85800" y="-76200"/>
            <a:ext cx="7772400" cy="1066800"/>
          </a:xfrm>
        </p:spPr>
        <p:txBody>
          <a:bodyPr/>
          <a:lstStyle/>
          <a:p>
            <a:r>
              <a:rPr lang="en-US" smtClean="0"/>
              <a:t>Abolitionist Movement</a:t>
            </a:r>
          </a:p>
        </p:txBody>
      </p:sp>
      <p:sp>
        <p:nvSpPr>
          <p:cNvPr id="56323" name="Content Placeholder 2"/>
          <p:cNvSpPr>
            <a:spLocks noGrp="1"/>
          </p:cNvSpPr>
          <p:nvPr>
            <p:ph idx="1"/>
          </p:nvPr>
        </p:nvSpPr>
        <p:spPr>
          <a:xfrm>
            <a:off x="609600" y="914400"/>
            <a:ext cx="7772400" cy="4800600"/>
          </a:xfrm>
        </p:spPr>
        <p:txBody>
          <a:bodyPr/>
          <a:lstStyle/>
          <a:p>
            <a:r>
              <a:rPr lang="en-US" sz="2600" dirty="0" smtClean="0"/>
              <a:t>American Colonization Society-1816</a:t>
            </a:r>
          </a:p>
          <a:p>
            <a:pPr lvl="1"/>
            <a:r>
              <a:rPr lang="en-US" sz="2200" dirty="0" smtClean="0"/>
              <a:t>Return black Americans to greater freedom in Africa</a:t>
            </a:r>
          </a:p>
          <a:p>
            <a:r>
              <a:rPr lang="en-US" sz="2600" dirty="0" smtClean="0"/>
              <a:t>William Lloyd Garrison-</a:t>
            </a:r>
            <a:r>
              <a:rPr lang="en-US" sz="2600" i="1" dirty="0" smtClean="0"/>
              <a:t>The Liberator</a:t>
            </a:r>
          </a:p>
          <a:p>
            <a:pPr lvl="1"/>
            <a:r>
              <a:rPr lang="en-US" sz="2600" dirty="0" smtClean="0"/>
              <a:t>Called for an immediate end to slavery</a:t>
            </a:r>
          </a:p>
          <a:p>
            <a:r>
              <a:rPr lang="en-US" sz="2600" dirty="0" smtClean="0"/>
              <a:t>Frederick Douglass-escaped slavery and joined abolitionist movement</a:t>
            </a:r>
          </a:p>
          <a:p>
            <a:pPr lvl="1"/>
            <a:r>
              <a:rPr lang="en-US" sz="2600" i="1" dirty="0" smtClean="0"/>
              <a:t>Narrative on the Life of Frederick Douglass</a:t>
            </a:r>
          </a:p>
          <a:p>
            <a:r>
              <a:rPr lang="en-US" sz="2600" dirty="0" smtClean="0"/>
              <a:t>Black Abolitionists </a:t>
            </a:r>
          </a:p>
          <a:p>
            <a:pPr lvl="1"/>
            <a:r>
              <a:rPr lang="en-US" sz="2600" dirty="0" smtClean="0"/>
              <a:t>David Walker: 1829-</a:t>
            </a:r>
            <a:r>
              <a:rPr lang="en-US" sz="2600" i="1" dirty="0" smtClean="0"/>
              <a:t>Appeal to the Colored Citizens of the World</a:t>
            </a:r>
          </a:p>
          <a:p>
            <a:pPr lvl="1"/>
            <a:r>
              <a:rPr lang="en-US" sz="2600" dirty="0" smtClean="0"/>
              <a:t>Sojourner Truth: 1850- </a:t>
            </a:r>
            <a:r>
              <a:rPr lang="en-US" sz="2600" i="1" dirty="0" smtClean="0"/>
              <a:t>The Narrative of Sojourner Truth</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762000" y="533400"/>
            <a:ext cx="7772400" cy="762000"/>
          </a:xfrm>
          <a:prstGeom prst="rect">
            <a:avLst/>
          </a:prstGeom>
          <a:noFill/>
          <a:ln w="9525">
            <a:noFill/>
            <a:miter lim="800000"/>
            <a:headEnd/>
            <a:tailEnd/>
          </a:ln>
        </p:spPr>
        <p:txBody>
          <a:bodyPr>
            <a:spAutoFit/>
          </a:bodyPr>
          <a:lstStyle/>
          <a:p>
            <a:pPr algn="ctr">
              <a:spcBef>
                <a:spcPct val="50000"/>
              </a:spcBef>
            </a:pPr>
            <a:r>
              <a:rPr lang="en-US" sz="4400" b="1">
                <a:solidFill>
                  <a:schemeClr val="bg1"/>
                </a:solidFill>
                <a:effectLst/>
                <a:latin typeface="BlackChancery" pitchFamily="2" charset="0"/>
              </a:rPr>
              <a:t>The Underground Railroad</a:t>
            </a:r>
            <a:endParaRPr lang="en-US" sz="7200" b="1">
              <a:solidFill>
                <a:schemeClr val="bg1"/>
              </a:solidFill>
              <a:effectLst/>
              <a:latin typeface="BlackChancery" pitchFamily="2" charset="0"/>
            </a:endParaRPr>
          </a:p>
        </p:txBody>
      </p:sp>
      <p:sp>
        <p:nvSpPr>
          <p:cNvPr id="356355" name="Rectangle 3"/>
          <p:cNvSpPr>
            <a:spLocks noChangeArrowheads="1"/>
          </p:cNvSpPr>
          <p:nvPr/>
        </p:nvSpPr>
        <p:spPr bwMode="auto">
          <a:xfrm>
            <a:off x="304800" y="1524000"/>
            <a:ext cx="8610600" cy="4664075"/>
          </a:xfrm>
          <a:prstGeom prst="rect">
            <a:avLst/>
          </a:prstGeom>
          <a:noFill/>
          <a:ln w="9525">
            <a:noFill/>
            <a:miter lim="800000"/>
            <a:headEnd type="none" w="sm" len="sm"/>
            <a:tailEnd type="none" w="sm" len="sm"/>
          </a:ln>
        </p:spPr>
        <p:txBody>
          <a:bodyPr>
            <a:spAutoFit/>
          </a:bodyPr>
          <a:lstStyle/>
          <a:p>
            <a:pPr>
              <a:buClr>
                <a:srgbClr val="FF0000"/>
              </a:buClr>
              <a:buFont typeface="Wingdings" pitchFamily="2" charset="2"/>
              <a:buChar char="Ø"/>
            </a:pPr>
            <a:r>
              <a:rPr lang="en-US" sz="3000" b="1">
                <a:solidFill>
                  <a:srgbClr val="FFFF00"/>
                </a:solidFill>
                <a:effectLst/>
                <a:latin typeface="Comic Sans MS" pitchFamily="66" charset="0"/>
              </a:rPr>
              <a:t> “Conductor”</a:t>
            </a:r>
            <a:r>
              <a:rPr lang="en-US" sz="3000" b="1">
                <a:solidFill>
                  <a:schemeClr val="bg1"/>
                </a:solidFill>
                <a:effectLst/>
                <a:latin typeface="Comic Sans MS" pitchFamily="66" charset="0"/>
              </a:rPr>
              <a:t> ==== leader of the escape</a:t>
            </a:r>
            <a:br>
              <a:rPr lang="en-US" sz="3000" b="1">
                <a:solidFill>
                  <a:schemeClr val="bg1"/>
                </a:solidFill>
                <a:effectLst/>
                <a:latin typeface="Comic Sans MS" pitchFamily="66" charset="0"/>
              </a:rPr>
            </a:br>
            <a:endParaRPr lang="en-US" sz="3000" b="1">
              <a:solidFill>
                <a:schemeClr val="bg1"/>
              </a:solidFill>
              <a:effectLst/>
              <a:latin typeface="Comic Sans MS" pitchFamily="66" charset="0"/>
            </a:endParaRPr>
          </a:p>
          <a:p>
            <a:pPr>
              <a:buClr>
                <a:srgbClr val="FF0000"/>
              </a:buClr>
              <a:buFont typeface="Wingdings" pitchFamily="2" charset="2"/>
              <a:buChar char="Ø"/>
            </a:pPr>
            <a:r>
              <a:rPr lang="en-US" sz="3000" b="1">
                <a:solidFill>
                  <a:schemeClr val="bg1"/>
                </a:solidFill>
                <a:effectLst/>
                <a:latin typeface="Comic Sans MS" pitchFamily="66" charset="0"/>
              </a:rPr>
              <a:t> </a:t>
            </a:r>
            <a:r>
              <a:rPr lang="en-US" sz="3000" b="1">
                <a:solidFill>
                  <a:srgbClr val="FFFF00"/>
                </a:solidFill>
                <a:effectLst/>
                <a:latin typeface="Comic Sans MS" pitchFamily="66" charset="0"/>
              </a:rPr>
              <a:t>“Passengers”</a:t>
            </a:r>
            <a:r>
              <a:rPr lang="en-US" sz="3000" b="1">
                <a:solidFill>
                  <a:schemeClr val="bg1"/>
                </a:solidFill>
                <a:effectLst/>
                <a:latin typeface="Comic Sans MS" pitchFamily="66" charset="0"/>
              </a:rPr>
              <a:t> ==== escaping slaves</a:t>
            </a:r>
            <a:br>
              <a:rPr lang="en-US" sz="3000" b="1">
                <a:solidFill>
                  <a:schemeClr val="bg1"/>
                </a:solidFill>
                <a:effectLst/>
                <a:latin typeface="Comic Sans MS" pitchFamily="66" charset="0"/>
              </a:rPr>
            </a:br>
            <a:endParaRPr lang="en-US" sz="3000" b="1">
              <a:solidFill>
                <a:schemeClr val="bg1"/>
              </a:solidFill>
              <a:effectLst/>
              <a:latin typeface="Comic Sans MS" pitchFamily="66" charset="0"/>
            </a:endParaRPr>
          </a:p>
          <a:p>
            <a:pPr>
              <a:buClr>
                <a:srgbClr val="FF0000"/>
              </a:buClr>
              <a:buFont typeface="Wingdings" pitchFamily="2" charset="2"/>
              <a:buChar char="Ø"/>
            </a:pPr>
            <a:r>
              <a:rPr lang="en-US" sz="3000" b="1">
                <a:solidFill>
                  <a:schemeClr val="bg1"/>
                </a:solidFill>
                <a:effectLst/>
                <a:latin typeface="Comic Sans MS" pitchFamily="66" charset="0"/>
              </a:rPr>
              <a:t> </a:t>
            </a:r>
            <a:r>
              <a:rPr lang="en-US" sz="3000" b="1">
                <a:solidFill>
                  <a:srgbClr val="FFFF00"/>
                </a:solidFill>
                <a:effectLst/>
                <a:latin typeface="Comic Sans MS" pitchFamily="66" charset="0"/>
              </a:rPr>
              <a:t>“Tracks”</a:t>
            </a:r>
            <a:r>
              <a:rPr lang="en-US" sz="3000" b="1">
                <a:solidFill>
                  <a:schemeClr val="bg1"/>
                </a:solidFill>
                <a:effectLst/>
                <a:latin typeface="Comic Sans MS" pitchFamily="66" charset="0"/>
              </a:rPr>
              <a:t> ==== routes</a:t>
            </a:r>
            <a:br>
              <a:rPr lang="en-US" sz="3000" b="1">
                <a:solidFill>
                  <a:schemeClr val="bg1"/>
                </a:solidFill>
                <a:effectLst/>
                <a:latin typeface="Comic Sans MS" pitchFamily="66" charset="0"/>
              </a:rPr>
            </a:br>
            <a:endParaRPr lang="en-US" sz="3000" b="1">
              <a:solidFill>
                <a:schemeClr val="bg1"/>
              </a:solidFill>
              <a:effectLst/>
              <a:latin typeface="Comic Sans MS" pitchFamily="66" charset="0"/>
            </a:endParaRPr>
          </a:p>
          <a:p>
            <a:pPr>
              <a:buClr>
                <a:srgbClr val="FF0000"/>
              </a:buClr>
              <a:buFont typeface="Wingdings" pitchFamily="2" charset="2"/>
              <a:buChar char="Ø"/>
            </a:pPr>
            <a:r>
              <a:rPr lang="en-US" sz="3000" b="1">
                <a:solidFill>
                  <a:schemeClr val="bg1"/>
                </a:solidFill>
                <a:effectLst/>
                <a:latin typeface="Comic Sans MS" pitchFamily="66" charset="0"/>
              </a:rPr>
              <a:t> </a:t>
            </a:r>
            <a:r>
              <a:rPr lang="en-US" sz="3000" b="1">
                <a:solidFill>
                  <a:srgbClr val="FFFF00"/>
                </a:solidFill>
                <a:effectLst/>
                <a:latin typeface="Comic Sans MS" pitchFamily="66" charset="0"/>
              </a:rPr>
              <a:t>“Trains”</a:t>
            </a:r>
            <a:r>
              <a:rPr lang="en-US" sz="3000" b="1">
                <a:solidFill>
                  <a:schemeClr val="bg1"/>
                </a:solidFill>
                <a:effectLst/>
                <a:latin typeface="Comic Sans MS" pitchFamily="66" charset="0"/>
              </a:rPr>
              <a:t> ==== farm wagons transporting</a:t>
            </a:r>
            <a:br>
              <a:rPr lang="en-US" sz="3000" b="1">
                <a:solidFill>
                  <a:schemeClr val="bg1"/>
                </a:solidFill>
                <a:effectLst/>
                <a:latin typeface="Comic Sans MS" pitchFamily="66" charset="0"/>
              </a:rPr>
            </a:br>
            <a:r>
              <a:rPr lang="en-US" sz="3000" b="1">
                <a:solidFill>
                  <a:schemeClr val="bg1"/>
                </a:solidFill>
                <a:effectLst/>
                <a:latin typeface="Comic Sans MS" pitchFamily="66" charset="0"/>
              </a:rPr>
              <a:t>                   the escaping slaves</a:t>
            </a:r>
            <a:br>
              <a:rPr lang="en-US" sz="3000" b="1">
                <a:solidFill>
                  <a:schemeClr val="bg1"/>
                </a:solidFill>
                <a:effectLst/>
                <a:latin typeface="Comic Sans MS" pitchFamily="66" charset="0"/>
              </a:rPr>
            </a:br>
            <a:endParaRPr lang="en-US" sz="3000" b="1">
              <a:solidFill>
                <a:schemeClr val="bg1"/>
              </a:solidFill>
              <a:effectLst/>
              <a:latin typeface="Comic Sans MS" pitchFamily="66" charset="0"/>
            </a:endParaRPr>
          </a:p>
          <a:p>
            <a:pPr>
              <a:buClr>
                <a:srgbClr val="FF0000"/>
              </a:buClr>
              <a:buFont typeface="Wingdings" pitchFamily="2" charset="2"/>
              <a:buChar char="Ø"/>
            </a:pPr>
            <a:r>
              <a:rPr lang="en-US" sz="3000" b="1">
                <a:solidFill>
                  <a:schemeClr val="bg1"/>
                </a:solidFill>
                <a:effectLst/>
                <a:latin typeface="Comic Sans MS" pitchFamily="66" charset="0"/>
              </a:rPr>
              <a:t> </a:t>
            </a:r>
            <a:r>
              <a:rPr lang="en-US" sz="3000" b="1">
                <a:solidFill>
                  <a:srgbClr val="FFFF00"/>
                </a:solidFill>
                <a:effectLst/>
                <a:latin typeface="Comic Sans MS" pitchFamily="66" charset="0"/>
              </a:rPr>
              <a:t>“Depots”</a:t>
            </a:r>
            <a:r>
              <a:rPr lang="en-US" sz="3000" b="1">
                <a:solidFill>
                  <a:schemeClr val="bg1"/>
                </a:solidFill>
                <a:effectLst/>
                <a:latin typeface="Comic Sans MS" pitchFamily="66" charset="0"/>
              </a:rPr>
              <a:t> ==== safe houses to rest/sleep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6355"/>
                                        </p:tgtEl>
                                        <p:attrNameLst>
                                          <p:attrName>style.visibility</p:attrName>
                                        </p:attrNameLst>
                                      </p:cBhvr>
                                      <p:to>
                                        <p:strVal val="visible"/>
                                      </p:to>
                                    </p:set>
                                    <p:animEffect transition="in" filter="wipe(up)">
                                      <p:cBhvr>
                                        <p:cTn id="7" dur="5000"/>
                                        <p:tgtEl>
                                          <p:spTgt spid="356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52400"/>
            <a:ext cx="7772400" cy="1066800"/>
          </a:xfrm>
        </p:spPr>
        <p:txBody>
          <a:bodyPr/>
          <a:lstStyle/>
          <a:p>
            <a:pPr eaLnBrk="1" hangingPunct="1"/>
            <a:r>
              <a:rPr lang="en-US" sz="6000" u="sng" dirty="0" smtClean="0">
                <a:solidFill>
                  <a:srgbClr val="2E1700"/>
                </a:solidFill>
                <a:cs typeface="Times New Roman" pitchFamily="18" charset="0"/>
              </a:rPr>
              <a:t>Charles Finney</a:t>
            </a:r>
          </a:p>
        </p:txBody>
      </p:sp>
      <p:sp>
        <p:nvSpPr>
          <p:cNvPr id="13315" name="Rectangle 3"/>
          <p:cNvSpPr>
            <a:spLocks noGrp="1" noChangeArrowheads="1"/>
          </p:cNvSpPr>
          <p:nvPr>
            <p:ph type="body" sz="half" idx="1"/>
          </p:nvPr>
        </p:nvSpPr>
        <p:spPr>
          <a:xfrm>
            <a:off x="4191000" y="1600200"/>
            <a:ext cx="4953000" cy="5029200"/>
          </a:xfrm>
        </p:spPr>
        <p:txBody>
          <a:bodyPr/>
          <a:lstStyle/>
          <a:p>
            <a:pPr eaLnBrk="1" hangingPunct="1">
              <a:lnSpc>
                <a:spcPct val="80000"/>
              </a:lnSpc>
              <a:spcBef>
                <a:spcPct val="50000"/>
              </a:spcBef>
            </a:pPr>
            <a:r>
              <a:rPr lang="en-US" sz="2400" dirty="0" smtClean="0">
                <a:solidFill>
                  <a:srgbClr val="2E1700"/>
                </a:solidFill>
                <a:cs typeface="Times New Roman" pitchFamily="18" charset="0"/>
              </a:rPr>
              <a:t>Charles Finney conducted his own revivals in the mid 1820s and early 1830s</a:t>
            </a:r>
          </a:p>
          <a:p>
            <a:pPr eaLnBrk="1" hangingPunct="1">
              <a:lnSpc>
                <a:spcPct val="80000"/>
              </a:lnSpc>
              <a:spcBef>
                <a:spcPct val="50000"/>
              </a:spcBef>
            </a:pPr>
            <a:r>
              <a:rPr lang="en-US" sz="2400" dirty="0" smtClean="0">
                <a:solidFill>
                  <a:srgbClr val="2E1700"/>
                </a:solidFill>
                <a:cs typeface="Times New Roman" pitchFamily="18" charset="0"/>
              </a:rPr>
              <a:t>He rejected the Calvinist doctrine of predestination </a:t>
            </a:r>
          </a:p>
          <a:p>
            <a:pPr lvl="1" eaLnBrk="1" hangingPunct="1">
              <a:lnSpc>
                <a:spcPct val="80000"/>
              </a:lnSpc>
              <a:spcBef>
                <a:spcPct val="50000"/>
              </a:spcBef>
            </a:pPr>
            <a:r>
              <a:rPr lang="en-US" sz="2400" dirty="0" smtClean="0">
                <a:solidFill>
                  <a:srgbClr val="2E1700"/>
                </a:solidFill>
                <a:cs typeface="Times New Roman" pitchFamily="18" charset="0"/>
              </a:rPr>
              <a:t>adopted ideas of free will and salvation to all</a:t>
            </a:r>
          </a:p>
          <a:p>
            <a:pPr lvl="1" eaLnBrk="1" hangingPunct="1">
              <a:lnSpc>
                <a:spcPct val="80000"/>
              </a:lnSpc>
              <a:spcBef>
                <a:spcPct val="50000"/>
              </a:spcBef>
            </a:pPr>
            <a:r>
              <a:rPr lang="en-US" sz="2400" dirty="0" smtClean="0">
                <a:solidFill>
                  <a:srgbClr val="2E1700"/>
                </a:solidFill>
                <a:cs typeface="Times New Roman" pitchFamily="18" charset="0"/>
              </a:rPr>
              <a:t>People choose to be corrupt or not</a:t>
            </a:r>
          </a:p>
          <a:p>
            <a:pPr eaLnBrk="1" hangingPunct="1">
              <a:lnSpc>
                <a:spcPct val="80000"/>
              </a:lnSpc>
              <a:spcBef>
                <a:spcPct val="50000"/>
              </a:spcBef>
            </a:pPr>
            <a:r>
              <a:rPr lang="en-US" sz="2400" dirty="0" smtClean="0">
                <a:solidFill>
                  <a:srgbClr val="2E1700"/>
                </a:solidFill>
                <a:cs typeface="Times New Roman" pitchFamily="18" charset="0"/>
              </a:rPr>
              <a:t>Really popularized the new form of revival</a:t>
            </a:r>
          </a:p>
          <a:p>
            <a:pPr eaLnBrk="1" hangingPunct="1">
              <a:lnSpc>
                <a:spcPct val="80000"/>
              </a:lnSpc>
              <a:spcBef>
                <a:spcPct val="50000"/>
              </a:spcBef>
            </a:pPr>
            <a:r>
              <a:rPr lang="en-US" sz="2400" dirty="0" smtClean="0">
                <a:solidFill>
                  <a:srgbClr val="2E1700"/>
                </a:solidFill>
                <a:cs typeface="Times New Roman" pitchFamily="18" charset="0"/>
              </a:rPr>
              <a:t>Hey kids…Go watch these…</a:t>
            </a:r>
          </a:p>
        </p:txBody>
      </p:sp>
      <p:pic>
        <p:nvPicPr>
          <p:cNvPr id="13316" name="Picture 4" descr="finney1"/>
          <p:cNvPicPr>
            <a:picLocks noChangeAspect="1" noChangeArrowheads="1"/>
          </p:cNvPicPr>
          <p:nvPr/>
        </p:nvPicPr>
        <p:blipFill>
          <a:blip r:embed="rId2" cstate="print"/>
          <a:srcRect/>
          <a:stretch>
            <a:fillRect/>
          </a:stretch>
        </p:blipFill>
        <p:spPr bwMode="auto">
          <a:xfrm>
            <a:off x="1276350" y="1752600"/>
            <a:ext cx="2822575" cy="3962400"/>
          </a:xfrm>
          <a:prstGeom prst="rect">
            <a:avLst/>
          </a:prstGeom>
          <a:noFill/>
          <a:ln w="76200" cmpd="tri">
            <a:solidFill>
              <a:srgbClr val="000000"/>
            </a:solidFill>
            <a:miter lim="800000"/>
            <a:headEnd/>
            <a:tailEnd/>
          </a:ln>
        </p:spPr>
      </p:pic>
      <p:sp>
        <p:nvSpPr>
          <p:cNvPr id="5" name="TextBox 4"/>
          <p:cNvSpPr txBox="1"/>
          <p:nvPr/>
        </p:nvSpPr>
        <p:spPr>
          <a:xfrm>
            <a:off x="4572000" y="6019800"/>
            <a:ext cx="4114800" cy="461665"/>
          </a:xfrm>
          <a:prstGeom prst="rect">
            <a:avLst/>
          </a:prstGeom>
          <a:noFill/>
        </p:spPr>
        <p:txBody>
          <a:bodyPr wrap="square" rtlCol="0">
            <a:spAutoFit/>
          </a:bodyPr>
          <a:lstStyle/>
          <a:p>
            <a:r>
              <a:rPr lang="en-US" sz="1200" dirty="0" smtClean="0"/>
              <a:t>Charles Finney &amp; Daniel Nash</a:t>
            </a:r>
          </a:p>
          <a:p>
            <a:r>
              <a:rPr lang="en-US" sz="1200" dirty="0" smtClean="0"/>
              <a:t>http://www.youtube.com/watch?v=oISoPpL9WmU</a:t>
            </a:r>
            <a:endParaRPr lang="en-US" sz="1200" dirty="0"/>
          </a:p>
        </p:txBody>
      </p:sp>
      <p:sp>
        <p:nvSpPr>
          <p:cNvPr id="6" name="TextBox 5"/>
          <p:cNvSpPr txBox="1"/>
          <p:nvPr/>
        </p:nvSpPr>
        <p:spPr>
          <a:xfrm>
            <a:off x="1219200" y="6019800"/>
            <a:ext cx="3124200" cy="523220"/>
          </a:xfrm>
          <a:prstGeom prst="rect">
            <a:avLst/>
          </a:prstGeom>
          <a:noFill/>
        </p:spPr>
        <p:txBody>
          <a:bodyPr wrap="square" rtlCol="0">
            <a:spAutoFit/>
          </a:bodyPr>
          <a:lstStyle/>
          <a:p>
            <a:r>
              <a:rPr lang="en-US" sz="1400" dirty="0" smtClean="0"/>
              <a:t>“A New Eden” –Ch 3 &amp; 4   (23:10 -</a:t>
            </a:r>
          </a:p>
          <a:p>
            <a:r>
              <a:rPr lang="en-US" sz="1400" dirty="0" smtClean="0"/>
              <a:t>http://www.pbs.org/godinamerica/view/</a:t>
            </a:r>
            <a:endParaRPr lang="en-US" sz="1400"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blinds(horizontal)">
                                      <p:cBhvr>
                                        <p:cTn id="7" dur="500"/>
                                        <p:tgtEl>
                                          <p:spTgt spid="133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blinds(horizontal)">
                                      <p:cBhvr>
                                        <p:cTn id="12" dur="500"/>
                                        <p:tgtEl>
                                          <p:spTgt spid="13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blinds(horizontal)">
                                      <p:cBhvr>
                                        <p:cTn id="17" dur="500"/>
                                        <p:tgtEl>
                                          <p:spTgt spid="133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315">
                                            <p:txEl>
                                              <p:pRg st="4" end="4"/>
                                            </p:txEl>
                                          </p:spTgt>
                                        </p:tgtEl>
                                        <p:attrNameLst>
                                          <p:attrName>style.visibility</p:attrName>
                                        </p:attrNameLst>
                                      </p:cBhvr>
                                      <p:to>
                                        <p:strVal val="visible"/>
                                      </p:to>
                                    </p:set>
                                    <p:animEffect transition="in" filter="blinds(horizontal)">
                                      <p:cBhvr>
                                        <p:cTn id="22" dur="500"/>
                                        <p:tgtEl>
                                          <p:spTgt spid="133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animEffect transition="in" filter="blinds(horizontal)">
                                      <p:cBhvr>
                                        <p:cTn id="27"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04800"/>
            <a:ext cx="7772400" cy="1066800"/>
          </a:xfrm>
        </p:spPr>
        <p:txBody>
          <a:bodyPr/>
          <a:lstStyle/>
          <a:p>
            <a:pPr eaLnBrk="1" hangingPunct="1">
              <a:lnSpc>
                <a:spcPct val="80000"/>
              </a:lnSpc>
            </a:pPr>
            <a:r>
              <a:rPr lang="en-US" dirty="0" smtClean="0">
                <a:solidFill>
                  <a:srgbClr val="2E1700"/>
                </a:solidFill>
                <a:cs typeface="Times New Roman" pitchFamily="18" charset="0"/>
              </a:rPr>
              <a:t>Charles Finney and the </a:t>
            </a:r>
            <a:r>
              <a:rPr lang="en-US" altLang="en-US" dirty="0" smtClean="0">
                <a:solidFill>
                  <a:srgbClr val="2E1700"/>
                </a:solidFill>
              </a:rPr>
              <a:t>Conversion Experience</a:t>
            </a:r>
            <a:endParaRPr lang="en-US" dirty="0" smtClean="0">
              <a:solidFill>
                <a:srgbClr val="2E1700"/>
              </a:solidFill>
            </a:endParaRPr>
          </a:p>
        </p:txBody>
      </p:sp>
      <p:sp>
        <p:nvSpPr>
          <p:cNvPr id="431107" name="Rectangle 3"/>
          <p:cNvSpPr>
            <a:spLocks noGrp="1" noChangeArrowheads="1"/>
          </p:cNvSpPr>
          <p:nvPr>
            <p:ph sz="half" idx="1"/>
          </p:nvPr>
        </p:nvSpPr>
        <p:spPr>
          <a:xfrm>
            <a:off x="457200" y="1524000"/>
            <a:ext cx="3810000" cy="3581400"/>
          </a:xfrm>
        </p:spPr>
        <p:txBody>
          <a:bodyPr/>
          <a:lstStyle/>
          <a:p>
            <a:pPr eaLnBrk="1" hangingPunct="1">
              <a:lnSpc>
                <a:spcPct val="90000"/>
              </a:lnSpc>
            </a:pPr>
            <a:r>
              <a:rPr lang="en-US" dirty="0" smtClean="0">
                <a:solidFill>
                  <a:srgbClr val="2E1700"/>
                </a:solidFill>
                <a:cs typeface="Times New Roman" pitchFamily="18" charset="0"/>
              </a:rPr>
              <a:t>New form of revival</a:t>
            </a:r>
          </a:p>
          <a:p>
            <a:pPr lvl="1" eaLnBrk="1" hangingPunct="1">
              <a:lnSpc>
                <a:spcPct val="90000"/>
              </a:lnSpc>
            </a:pPr>
            <a:r>
              <a:rPr lang="en-US" sz="2200" dirty="0" smtClean="0">
                <a:solidFill>
                  <a:srgbClr val="2E1700"/>
                </a:solidFill>
                <a:cs typeface="Times New Roman" pitchFamily="18" charset="0"/>
              </a:rPr>
              <a:t>Meeting night after night to build excitement</a:t>
            </a:r>
          </a:p>
          <a:p>
            <a:pPr lvl="1" eaLnBrk="1" hangingPunct="1">
              <a:lnSpc>
                <a:spcPct val="90000"/>
              </a:lnSpc>
            </a:pPr>
            <a:r>
              <a:rPr lang="en-US" sz="2200" dirty="0" smtClean="0">
                <a:solidFill>
                  <a:srgbClr val="2E1700"/>
                </a:solidFill>
                <a:cs typeface="Times New Roman" pitchFamily="18" charset="0"/>
              </a:rPr>
              <a:t>Speaking bluntly</a:t>
            </a:r>
          </a:p>
          <a:p>
            <a:pPr lvl="1" eaLnBrk="1" hangingPunct="1">
              <a:lnSpc>
                <a:spcPct val="90000"/>
              </a:lnSpc>
            </a:pPr>
            <a:r>
              <a:rPr lang="en-US" sz="2200" dirty="0" smtClean="0">
                <a:solidFill>
                  <a:srgbClr val="2E1700"/>
                </a:solidFill>
                <a:cs typeface="Times New Roman" pitchFamily="18" charset="0"/>
              </a:rPr>
              <a:t>Praying for sinners by name</a:t>
            </a:r>
          </a:p>
          <a:p>
            <a:pPr lvl="1" eaLnBrk="1" hangingPunct="1">
              <a:lnSpc>
                <a:spcPct val="90000"/>
              </a:lnSpc>
            </a:pPr>
            <a:r>
              <a:rPr lang="en-US" sz="2200" dirty="0" smtClean="0">
                <a:solidFill>
                  <a:srgbClr val="2E1700"/>
                </a:solidFill>
                <a:cs typeface="Times New Roman" pitchFamily="18" charset="0"/>
              </a:rPr>
              <a:t>Encouraging women to testify in public</a:t>
            </a:r>
          </a:p>
          <a:p>
            <a:pPr lvl="1" eaLnBrk="1" hangingPunct="1">
              <a:lnSpc>
                <a:spcPct val="90000"/>
              </a:lnSpc>
            </a:pPr>
            <a:r>
              <a:rPr lang="en-US" sz="2200" dirty="0" smtClean="0">
                <a:solidFill>
                  <a:srgbClr val="2E1700"/>
                </a:solidFill>
                <a:cs typeface="Times New Roman" pitchFamily="18" charset="0"/>
              </a:rPr>
              <a:t>Placing those struggling with conversion on the “anxious bench” at the front of the church </a:t>
            </a:r>
          </a:p>
        </p:txBody>
      </p:sp>
      <p:pic>
        <p:nvPicPr>
          <p:cNvPr id="14340" name="Content Placeholder 4" descr="Picture1.jpg"/>
          <p:cNvPicPr>
            <a:picLocks noGrp="1" noChangeAspect="1"/>
          </p:cNvPicPr>
          <p:nvPr>
            <p:ph sz="half" idx="2"/>
          </p:nvPr>
        </p:nvPicPr>
        <p:blipFill>
          <a:blip r:embed="rId3" cstate="print"/>
          <a:srcRect/>
          <a:stretch>
            <a:fillRect/>
          </a:stretch>
        </p:blipFill>
        <p:spPr>
          <a:xfrm>
            <a:off x="4191000" y="1524000"/>
            <a:ext cx="4876800" cy="5105400"/>
          </a:xfr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1107">
                                            <p:txEl>
                                              <p:pRg st="0" end="0"/>
                                            </p:txEl>
                                          </p:spTgt>
                                        </p:tgtEl>
                                        <p:attrNameLst>
                                          <p:attrName>style.visibility</p:attrName>
                                        </p:attrNameLst>
                                      </p:cBhvr>
                                      <p:to>
                                        <p:strVal val="visible"/>
                                      </p:to>
                                    </p:set>
                                    <p:animEffect transition="in" filter="dissolve">
                                      <p:cBhvr>
                                        <p:cTn id="7" dur="500"/>
                                        <p:tgtEl>
                                          <p:spTgt spid="431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1107">
                                            <p:txEl>
                                              <p:pRg st="1" end="1"/>
                                            </p:txEl>
                                          </p:spTgt>
                                        </p:tgtEl>
                                        <p:attrNameLst>
                                          <p:attrName>style.visibility</p:attrName>
                                        </p:attrNameLst>
                                      </p:cBhvr>
                                      <p:to>
                                        <p:strVal val="visible"/>
                                      </p:to>
                                    </p:set>
                                    <p:animEffect transition="in" filter="dissolve">
                                      <p:cBhvr>
                                        <p:cTn id="12" dur="500"/>
                                        <p:tgtEl>
                                          <p:spTgt spid="431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1107">
                                            <p:txEl>
                                              <p:pRg st="2" end="2"/>
                                            </p:txEl>
                                          </p:spTgt>
                                        </p:tgtEl>
                                        <p:attrNameLst>
                                          <p:attrName>style.visibility</p:attrName>
                                        </p:attrNameLst>
                                      </p:cBhvr>
                                      <p:to>
                                        <p:strVal val="visible"/>
                                      </p:to>
                                    </p:set>
                                    <p:animEffect transition="in" filter="dissolve">
                                      <p:cBhvr>
                                        <p:cTn id="17" dur="500"/>
                                        <p:tgtEl>
                                          <p:spTgt spid="4311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31107">
                                            <p:txEl>
                                              <p:pRg st="3" end="3"/>
                                            </p:txEl>
                                          </p:spTgt>
                                        </p:tgtEl>
                                        <p:attrNameLst>
                                          <p:attrName>style.visibility</p:attrName>
                                        </p:attrNameLst>
                                      </p:cBhvr>
                                      <p:to>
                                        <p:strVal val="visible"/>
                                      </p:to>
                                    </p:set>
                                    <p:animEffect transition="in" filter="dissolve">
                                      <p:cBhvr>
                                        <p:cTn id="22" dur="500"/>
                                        <p:tgtEl>
                                          <p:spTgt spid="4311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31107">
                                            <p:txEl>
                                              <p:pRg st="4" end="4"/>
                                            </p:txEl>
                                          </p:spTgt>
                                        </p:tgtEl>
                                        <p:attrNameLst>
                                          <p:attrName>style.visibility</p:attrName>
                                        </p:attrNameLst>
                                      </p:cBhvr>
                                      <p:to>
                                        <p:strVal val="visible"/>
                                      </p:to>
                                    </p:set>
                                    <p:animEffect transition="in" filter="dissolve">
                                      <p:cBhvr>
                                        <p:cTn id="27" dur="500"/>
                                        <p:tgtEl>
                                          <p:spTgt spid="4311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31107">
                                            <p:txEl>
                                              <p:pRg st="5" end="5"/>
                                            </p:txEl>
                                          </p:spTgt>
                                        </p:tgtEl>
                                        <p:attrNameLst>
                                          <p:attrName>style.visibility</p:attrName>
                                        </p:attrNameLst>
                                      </p:cBhvr>
                                      <p:to>
                                        <p:strVal val="visible"/>
                                      </p:to>
                                    </p:set>
                                    <p:animEffect transition="in" filter="dissolve">
                                      <p:cBhvr>
                                        <p:cTn id="32" dur="500"/>
                                        <p:tgtEl>
                                          <p:spTgt spid="431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304800" y="0"/>
            <a:ext cx="8839200" cy="1295400"/>
          </a:xfrm>
          <a:effectLst>
            <a:outerShdw dist="35921" dir="2700000" algn="ctr" rotWithShape="0">
              <a:schemeClr val="bg1"/>
            </a:outerShdw>
          </a:effectLst>
        </p:spPr>
        <p:txBody>
          <a:bodyPr/>
          <a:lstStyle/>
          <a:p>
            <a:pPr eaLnBrk="1" hangingPunct="1">
              <a:lnSpc>
                <a:spcPct val="80000"/>
              </a:lnSpc>
              <a:defRPr/>
            </a:pPr>
            <a:r>
              <a:rPr lang="en-US" dirty="0" smtClean="0">
                <a:solidFill>
                  <a:srgbClr val="2E1700"/>
                </a:solidFill>
                <a:effectLst>
                  <a:outerShdw blurRad="38100" dist="38100" dir="2700000" algn="tl">
                    <a:srgbClr val="000000"/>
                  </a:outerShdw>
                </a:effectLst>
                <a:cs typeface="Times New Roman" pitchFamily="18" charset="0"/>
              </a:rPr>
              <a:t>The Rise of African </a:t>
            </a:r>
            <a:br>
              <a:rPr lang="en-US" dirty="0" smtClean="0">
                <a:solidFill>
                  <a:srgbClr val="2E1700"/>
                </a:solidFill>
                <a:effectLst>
                  <a:outerShdw blurRad="38100" dist="38100" dir="2700000" algn="tl">
                    <a:srgbClr val="000000"/>
                  </a:outerShdw>
                </a:effectLst>
                <a:cs typeface="Times New Roman" pitchFamily="18" charset="0"/>
              </a:rPr>
            </a:br>
            <a:r>
              <a:rPr lang="en-US" dirty="0" smtClean="0">
                <a:solidFill>
                  <a:srgbClr val="2E1700"/>
                </a:solidFill>
                <a:effectLst>
                  <a:outerShdw blurRad="38100" dist="38100" dir="2700000" algn="tl">
                    <a:srgbClr val="000000"/>
                  </a:outerShdw>
                </a:effectLst>
                <a:cs typeface="Times New Roman" pitchFamily="18" charset="0"/>
              </a:rPr>
              <a:t>American Churches</a:t>
            </a:r>
          </a:p>
        </p:txBody>
      </p:sp>
      <p:sp>
        <p:nvSpPr>
          <p:cNvPr id="15363" name="Rectangle 3"/>
          <p:cNvSpPr>
            <a:spLocks noGrp="1" noChangeArrowheads="1"/>
          </p:cNvSpPr>
          <p:nvPr>
            <p:ph type="body" idx="1"/>
          </p:nvPr>
        </p:nvSpPr>
        <p:spPr>
          <a:xfrm>
            <a:off x="5867400" y="1371600"/>
            <a:ext cx="3276600" cy="4495800"/>
          </a:xfrm>
        </p:spPr>
        <p:txBody>
          <a:bodyPr/>
          <a:lstStyle/>
          <a:p>
            <a:pPr algn="ctr" eaLnBrk="1" hangingPunct="1">
              <a:lnSpc>
                <a:spcPct val="80000"/>
              </a:lnSpc>
              <a:spcBef>
                <a:spcPct val="40000"/>
              </a:spcBef>
            </a:pPr>
            <a:r>
              <a:rPr lang="en-US" sz="2400" dirty="0" smtClean="0">
                <a:solidFill>
                  <a:srgbClr val="2E1700"/>
                </a:solidFill>
                <a:cs typeface="Times New Roman" pitchFamily="18" charset="0"/>
              </a:rPr>
              <a:t>Revivalism also spread to the African American community</a:t>
            </a:r>
          </a:p>
          <a:p>
            <a:pPr algn="ctr" eaLnBrk="1" hangingPunct="1">
              <a:lnSpc>
                <a:spcPct val="80000"/>
              </a:lnSpc>
              <a:spcBef>
                <a:spcPct val="40000"/>
              </a:spcBef>
            </a:pPr>
            <a:r>
              <a:rPr lang="en-US" sz="2400" dirty="0" smtClean="0">
                <a:solidFill>
                  <a:srgbClr val="2E1700"/>
                </a:solidFill>
                <a:cs typeface="Times New Roman" pitchFamily="18" charset="0"/>
              </a:rPr>
              <a:t>T</a:t>
            </a:r>
            <a:r>
              <a:rPr lang="en-US" sz="2400" dirty="0" smtClean="0">
                <a:solidFill>
                  <a:srgbClr val="2E1700"/>
                </a:solidFill>
              </a:rPr>
              <a:t>he Second Great Awakening has been called the "central and defining event in the development of Afro-Christianity“</a:t>
            </a:r>
            <a:endParaRPr lang="en-US" sz="2400" dirty="0" smtClean="0">
              <a:solidFill>
                <a:srgbClr val="2E1700"/>
              </a:solidFill>
              <a:cs typeface="Times New Roman" pitchFamily="18" charset="0"/>
            </a:endParaRPr>
          </a:p>
        </p:txBody>
      </p:sp>
      <p:pic>
        <p:nvPicPr>
          <p:cNvPr id="15364" name="Picture 4"/>
          <p:cNvPicPr>
            <a:picLocks noChangeAspect="1" noChangeArrowheads="1"/>
          </p:cNvPicPr>
          <p:nvPr/>
        </p:nvPicPr>
        <p:blipFill>
          <a:blip r:embed="rId3" cstate="print"/>
          <a:srcRect/>
          <a:stretch>
            <a:fillRect/>
          </a:stretch>
        </p:blipFill>
        <p:spPr bwMode="auto">
          <a:xfrm>
            <a:off x="152400" y="1447800"/>
            <a:ext cx="5638800" cy="3962400"/>
          </a:xfrm>
          <a:prstGeom prst="rect">
            <a:avLst/>
          </a:prstGeom>
          <a:noFill/>
          <a:ln w="76200" cmpd="tri">
            <a:solidFill>
              <a:schemeClr val="tx1"/>
            </a:solidFill>
            <a:miter lim="800000"/>
            <a:headEnd/>
            <a:tailEnd/>
          </a:ln>
        </p:spPr>
      </p:pic>
      <p:sp>
        <p:nvSpPr>
          <p:cNvPr id="15365" name="Rectangle 5"/>
          <p:cNvSpPr>
            <a:spLocks noChangeArrowheads="1"/>
          </p:cNvSpPr>
          <p:nvPr/>
        </p:nvSpPr>
        <p:spPr bwMode="auto">
          <a:xfrm>
            <a:off x="0" y="5638800"/>
            <a:ext cx="8991600" cy="4495800"/>
          </a:xfrm>
          <a:prstGeom prst="rect">
            <a:avLst/>
          </a:prstGeom>
          <a:noFill/>
          <a:ln w="9525">
            <a:noFill/>
            <a:miter lim="800000"/>
            <a:headEnd/>
            <a:tailEnd/>
          </a:ln>
        </p:spPr>
        <p:txBody>
          <a:bodyPr/>
          <a:lstStyle/>
          <a:p>
            <a:pPr marL="342900" indent="-342900" algn="ctr">
              <a:lnSpc>
                <a:spcPct val="80000"/>
              </a:lnSpc>
              <a:spcBef>
                <a:spcPct val="40000"/>
              </a:spcBef>
              <a:buFontTx/>
              <a:buChar char="•"/>
            </a:pPr>
            <a:r>
              <a:rPr lang="en-US" b="1" dirty="0">
                <a:solidFill>
                  <a:srgbClr val="2E1700"/>
                </a:solidFill>
                <a:effectLst/>
                <a:latin typeface="Arial" charset="0"/>
              </a:rPr>
              <a:t>During these revivals Baptists and Methodists converted large numbers of blacks </a:t>
            </a:r>
            <a:endParaRPr lang="en-US" b="1" dirty="0">
              <a:solidFill>
                <a:srgbClr val="2E1700"/>
              </a:solidFill>
              <a:effectLst/>
              <a:latin typeface="Arial" charset="0"/>
              <a:cs typeface="Times New Roman" pitchFamily="18"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5">
                                            <p:txEl>
                                              <p:pRg st="0" end="0"/>
                                            </p:txEl>
                                          </p:spTgt>
                                        </p:tgtEl>
                                        <p:attrNameLst>
                                          <p:attrName>style.visibility</p:attrName>
                                        </p:attrNameLst>
                                      </p:cBhvr>
                                      <p:to>
                                        <p:strVal val="visible"/>
                                      </p:to>
                                    </p:set>
                                    <p:anim calcmode="lin" valueType="num">
                                      <p:cBhvr additive="base">
                                        <p:cTn id="19" dur="500" fill="hold"/>
                                        <p:tgtEl>
                                          <p:spTgt spid="1536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P spid="1536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5203" name="Rectangle 3"/>
          <p:cNvSpPr>
            <a:spLocks noGrp="1" noChangeArrowheads="1"/>
          </p:cNvSpPr>
          <p:nvPr>
            <p:ph type="body" idx="1"/>
          </p:nvPr>
        </p:nvSpPr>
        <p:spPr>
          <a:xfrm>
            <a:off x="457200" y="1066800"/>
            <a:ext cx="8382000" cy="5105400"/>
          </a:xfrm>
        </p:spPr>
        <p:txBody>
          <a:bodyPr/>
          <a:lstStyle/>
          <a:p>
            <a:pPr marL="466725" indent="-466725" eaLnBrk="1" hangingPunct="1"/>
            <a:r>
              <a:rPr lang="en-US" sz="2400" dirty="0" smtClean="0">
                <a:solidFill>
                  <a:srgbClr val="2E1700"/>
                </a:solidFill>
              </a:rPr>
              <a:t>District in Western NY -got its name from a “wild fire of new religions”</a:t>
            </a:r>
          </a:p>
          <a:p>
            <a:pPr marL="866775" lvl="1" eaLnBrk="1" hangingPunct="1"/>
            <a:r>
              <a:rPr lang="en-US" sz="2400" dirty="0" smtClean="0">
                <a:solidFill>
                  <a:srgbClr val="2E1700"/>
                </a:solidFill>
              </a:rPr>
              <a:t>Gave birth to </a:t>
            </a:r>
            <a:r>
              <a:rPr lang="en-US" sz="2400" u="sng" dirty="0" smtClean="0">
                <a:solidFill>
                  <a:srgbClr val="2E1700"/>
                </a:solidFill>
              </a:rPr>
              <a:t>Seventh Day Adventists</a:t>
            </a:r>
          </a:p>
          <a:p>
            <a:pPr marL="1209675" lvl="2" eaLnBrk="1" hangingPunct="1"/>
            <a:r>
              <a:rPr lang="en-US" dirty="0" smtClean="0">
                <a:solidFill>
                  <a:srgbClr val="2E1700"/>
                </a:solidFill>
              </a:rPr>
              <a:t>believed the 2</a:t>
            </a:r>
            <a:r>
              <a:rPr lang="en-US" baseline="30000" dirty="0" smtClean="0">
                <a:solidFill>
                  <a:srgbClr val="2E1700"/>
                </a:solidFill>
              </a:rPr>
              <a:t>nd</a:t>
            </a:r>
            <a:r>
              <a:rPr lang="en-US" dirty="0" smtClean="0">
                <a:solidFill>
                  <a:srgbClr val="2E1700"/>
                </a:solidFill>
              </a:rPr>
              <a:t> coming of Christ would occur on October 22, 1843</a:t>
            </a:r>
          </a:p>
          <a:p>
            <a:pPr marL="1209675" lvl="2" eaLnBrk="1" hangingPunct="1"/>
            <a:r>
              <a:rPr lang="en-US" dirty="0" smtClean="0">
                <a:solidFill>
                  <a:srgbClr val="2E1700"/>
                </a:solidFill>
              </a:rPr>
              <a:t>Members sold belongings, bought white robes for the ascension into heaven</a:t>
            </a:r>
          </a:p>
          <a:p>
            <a:pPr marL="1209675" lvl="2" eaLnBrk="1" hangingPunct="1"/>
            <a:r>
              <a:rPr lang="en-US" dirty="0" smtClean="0">
                <a:solidFill>
                  <a:srgbClr val="2E1700"/>
                </a:solidFill>
              </a:rPr>
              <a:t>Believers formed new church on October 23</a:t>
            </a:r>
            <a:r>
              <a:rPr lang="en-US" baseline="30000" dirty="0" smtClean="0">
                <a:solidFill>
                  <a:srgbClr val="2E1700"/>
                </a:solidFill>
              </a:rPr>
              <a:t>rd</a:t>
            </a:r>
            <a:r>
              <a:rPr lang="en-US" dirty="0" smtClean="0">
                <a:solidFill>
                  <a:srgbClr val="2E1700"/>
                </a:solidFill>
              </a:rPr>
              <a:t> </a:t>
            </a:r>
          </a:p>
        </p:txBody>
      </p:sp>
      <p:sp>
        <p:nvSpPr>
          <p:cNvPr id="5" name="Rectangle 4"/>
          <p:cNvSpPr/>
          <p:nvPr/>
        </p:nvSpPr>
        <p:spPr>
          <a:xfrm>
            <a:off x="1219200" y="228600"/>
            <a:ext cx="6866303" cy="923330"/>
          </a:xfrm>
          <a:prstGeom prst="rect">
            <a:avLst/>
          </a:prstGeom>
          <a:noFill/>
          <a:effectLst>
            <a:glow rad="63500">
              <a:schemeClr val="accent1">
                <a:satMod val="175000"/>
                <a:alpha val="40000"/>
              </a:schemeClr>
            </a:glow>
            <a:outerShdw blurRad="50800" dist="38100" dir="5400000" algn="t" rotWithShape="0">
              <a:prstClr val="black">
                <a:alpha val="40000"/>
              </a:prstClr>
            </a:outerShdw>
          </a:effectLst>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5400" b="1" spc="150" dirty="0">
                <a:ln w="11430"/>
                <a:solidFill>
                  <a:srgbClr val="FF0066"/>
                </a:solidFill>
                <a:effectLst>
                  <a:outerShdw blurRad="25400" algn="tl" rotWithShape="0">
                    <a:srgbClr val="000000">
                      <a:alpha val="43000"/>
                    </a:srgbClr>
                  </a:outerShdw>
                </a:effectLst>
              </a:rPr>
              <a:t>Burned Over District</a:t>
            </a:r>
          </a:p>
        </p:txBody>
      </p:sp>
      <p:pic>
        <p:nvPicPr>
          <p:cNvPr id="17413" name="Picture 5" descr="http://chnm.gmu.edu/courses/jackson/revival/revivemap.gif"/>
          <p:cNvPicPr>
            <a:picLocks noChangeAspect="1" noChangeArrowheads="1"/>
          </p:cNvPicPr>
          <p:nvPr/>
        </p:nvPicPr>
        <p:blipFill>
          <a:blip r:embed="rId3" cstate="print"/>
          <a:srcRect/>
          <a:stretch>
            <a:fillRect/>
          </a:stretch>
        </p:blipFill>
        <p:spPr bwMode="auto">
          <a:xfrm>
            <a:off x="4876800" y="4876800"/>
            <a:ext cx="3810000" cy="1076326"/>
          </a:xfrm>
          <a:prstGeom prst="rect">
            <a:avLst/>
          </a:prstGeom>
          <a:noFill/>
        </p:spPr>
      </p:pic>
      <p:pic>
        <p:nvPicPr>
          <p:cNvPr id="17415" name="Picture 7" descr="http://upload.wikimedia.org/wikipedia/commons/thumb/e/ee/Burned_over_district.svg/220px-Burned_over_district.svg.png"/>
          <p:cNvPicPr>
            <a:picLocks noChangeAspect="1" noChangeArrowheads="1"/>
          </p:cNvPicPr>
          <p:nvPr/>
        </p:nvPicPr>
        <p:blipFill>
          <a:blip r:embed="rId4" cstate="print"/>
          <a:srcRect/>
          <a:stretch>
            <a:fillRect/>
          </a:stretch>
        </p:blipFill>
        <p:spPr bwMode="auto">
          <a:xfrm>
            <a:off x="1600200" y="5153024"/>
            <a:ext cx="2095500" cy="1704976"/>
          </a:xfrm>
          <a:prstGeom prst="rect">
            <a:avLst/>
          </a:prstGeom>
          <a:noFill/>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5203">
                                            <p:txEl>
                                              <p:pRg st="0" end="0"/>
                                            </p:txEl>
                                          </p:spTgt>
                                        </p:tgtEl>
                                        <p:attrNameLst>
                                          <p:attrName>style.visibility</p:attrName>
                                        </p:attrNameLst>
                                      </p:cBhvr>
                                      <p:to>
                                        <p:strVal val="visible"/>
                                      </p:to>
                                    </p:set>
                                    <p:anim calcmode="lin" valueType="num">
                                      <p:cBhvr additive="base">
                                        <p:cTn id="7" dur="500" fill="hold"/>
                                        <p:tgtEl>
                                          <p:spTgt spid="435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5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5203">
                                            <p:txEl>
                                              <p:pRg st="1" end="1"/>
                                            </p:txEl>
                                          </p:spTgt>
                                        </p:tgtEl>
                                        <p:attrNameLst>
                                          <p:attrName>style.visibility</p:attrName>
                                        </p:attrNameLst>
                                      </p:cBhvr>
                                      <p:to>
                                        <p:strVal val="visible"/>
                                      </p:to>
                                    </p:set>
                                    <p:anim calcmode="lin" valueType="num">
                                      <p:cBhvr additive="base">
                                        <p:cTn id="13" dur="500" fill="hold"/>
                                        <p:tgtEl>
                                          <p:spTgt spid="435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5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5203">
                                            <p:txEl>
                                              <p:pRg st="2" end="2"/>
                                            </p:txEl>
                                          </p:spTgt>
                                        </p:tgtEl>
                                        <p:attrNameLst>
                                          <p:attrName>style.visibility</p:attrName>
                                        </p:attrNameLst>
                                      </p:cBhvr>
                                      <p:to>
                                        <p:strVal val="visible"/>
                                      </p:to>
                                    </p:set>
                                    <p:anim calcmode="lin" valueType="num">
                                      <p:cBhvr additive="base">
                                        <p:cTn id="19" dur="500" fill="hold"/>
                                        <p:tgtEl>
                                          <p:spTgt spid="435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5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5203">
                                            <p:txEl>
                                              <p:pRg st="3" end="3"/>
                                            </p:txEl>
                                          </p:spTgt>
                                        </p:tgtEl>
                                        <p:attrNameLst>
                                          <p:attrName>style.visibility</p:attrName>
                                        </p:attrNameLst>
                                      </p:cBhvr>
                                      <p:to>
                                        <p:strVal val="visible"/>
                                      </p:to>
                                    </p:set>
                                    <p:anim calcmode="lin" valueType="num">
                                      <p:cBhvr additive="base">
                                        <p:cTn id="25" dur="500" fill="hold"/>
                                        <p:tgtEl>
                                          <p:spTgt spid="4352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52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5203">
                                            <p:txEl>
                                              <p:pRg st="4" end="4"/>
                                            </p:txEl>
                                          </p:spTgt>
                                        </p:tgtEl>
                                        <p:attrNameLst>
                                          <p:attrName>style.visibility</p:attrName>
                                        </p:attrNameLst>
                                      </p:cBhvr>
                                      <p:to>
                                        <p:strVal val="visible"/>
                                      </p:to>
                                    </p:set>
                                    <p:anim calcmode="lin" valueType="num">
                                      <p:cBhvr additive="base">
                                        <p:cTn id="31" dur="500" fill="hold"/>
                                        <p:tgtEl>
                                          <p:spTgt spid="4352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52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0"/>
            <a:ext cx="8305800" cy="1066800"/>
          </a:xfrm>
          <a:effectLst>
            <a:outerShdw dist="35921" dir="2700000" algn="ctr" rotWithShape="0">
              <a:schemeClr val="bg1"/>
            </a:outerShdw>
          </a:effectLst>
        </p:spPr>
        <p:txBody>
          <a:bodyPr/>
          <a:lstStyle/>
          <a:p>
            <a:pPr eaLnBrk="1" hangingPunct="1"/>
            <a:r>
              <a:rPr lang="en-US" sz="3200" u="sng" dirty="0" smtClean="0">
                <a:solidFill>
                  <a:srgbClr val="2E1700"/>
                </a:solidFill>
                <a:cs typeface="Times New Roman" pitchFamily="18" charset="0"/>
              </a:rPr>
              <a:t>Remaking Society Through Faith</a:t>
            </a:r>
          </a:p>
        </p:txBody>
      </p:sp>
      <p:sp>
        <p:nvSpPr>
          <p:cNvPr id="377859" name="Rectangle 3"/>
          <p:cNvSpPr>
            <a:spLocks noGrp="1" noChangeArrowheads="1"/>
          </p:cNvSpPr>
          <p:nvPr>
            <p:ph type="body" idx="1"/>
          </p:nvPr>
        </p:nvSpPr>
        <p:spPr>
          <a:xfrm>
            <a:off x="3581400" y="1219200"/>
            <a:ext cx="5562600" cy="4953000"/>
          </a:xfrm>
        </p:spPr>
        <p:txBody>
          <a:bodyPr/>
          <a:lstStyle/>
          <a:p>
            <a:pPr eaLnBrk="1" hangingPunct="1">
              <a:lnSpc>
                <a:spcPct val="90000"/>
              </a:lnSpc>
            </a:pPr>
            <a:r>
              <a:rPr lang="en-US" sz="2400" dirty="0" smtClean="0">
                <a:solidFill>
                  <a:srgbClr val="2E1700"/>
                </a:solidFill>
                <a:cs typeface="Times New Roman" pitchFamily="18" charset="0"/>
              </a:rPr>
              <a:t>Some revivals sought to reform individual sinners, others sought to remake society</a:t>
            </a:r>
          </a:p>
          <a:p>
            <a:pPr eaLnBrk="1" hangingPunct="1">
              <a:lnSpc>
                <a:spcPct val="90000"/>
              </a:lnSpc>
            </a:pPr>
            <a:r>
              <a:rPr lang="en-US" sz="2400" u="sng" dirty="0" smtClean="0">
                <a:solidFill>
                  <a:srgbClr val="2E1700"/>
                </a:solidFill>
                <a:cs typeface="Times New Roman" pitchFamily="18" charset="0"/>
              </a:rPr>
              <a:t>Mormons</a:t>
            </a:r>
            <a:r>
              <a:rPr lang="en-US" sz="2400" dirty="0" smtClean="0">
                <a:solidFill>
                  <a:srgbClr val="2E1700"/>
                </a:solidFill>
                <a:cs typeface="Times New Roman" pitchFamily="18" charset="0"/>
              </a:rPr>
              <a:t> – The Church of Jesus Christ of Latter-Day Saints</a:t>
            </a:r>
          </a:p>
          <a:p>
            <a:pPr eaLnBrk="1" hangingPunct="1">
              <a:lnSpc>
                <a:spcPct val="90000"/>
              </a:lnSpc>
            </a:pPr>
            <a:r>
              <a:rPr lang="en-US" sz="2400" dirty="0" smtClean="0">
                <a:solidFill>
                  <a:srgbClr val="2E1700"/>
                </a:solidFill>
                <a:cs typeface="Times New Roman" pitchFamily="18" charset="0"/>
              </a:rPr>
              <a:t>Founded by </a:t>
            </a:r>
            <a:r>
              <a:rPr lang="en-US" sz="2400" u="sng" dirty="0" smtClean="0">
                <a:solidFill>
                  <a:srgbClr val="2E1700"/>
                </a:solidFill>
                <a:cs typeface="Times New Roman" pitchFamily="18" charset="0"/>
              </a:rPr>
              <a:t>Joseph Smith </a:t>
            </a:r>
            <a:r>
              <a:rPr lang="en-US" sz="2400" dirty="0" smtClean="0">
                <a:solidFill>
                  <a:srgbClr val="2E1700"/>
                </a:solidFill>
                <a:cs typeface="Times New Roman" pitchFamily="18" charset="0"/>
              </a:rPr>
              <a:t>in western NY</a:t>
            </a:r>
          </a:p>
        </p:txBody>
      </p:sp>
      <p:pic>
        <p:nvPicPr>
          <p:cNvPr id="18436" name="Picture 4" descr="JS"/>
          <p:cNvPicPr>
            <a:picLocks noChangeAspect="1" noChangeArrowheads="1"/>
          </p:cNvPicPr>
          <p:nvPr/>
        </p:nvPicPr>
        <p:blipFill>
          <a:blip r:embed="rId2" cstate="print"/>
          <a:srcRect/>
          <a:stretch>
            <a:fillRect/>
          </a:stretch>
        </p:blipFill>
        <p:spPr bwMode="auto">
          <a:xfrm>
            <a:off x="1219200" y="990600"/>
            <a:ext cx="1905000" cy="2538237"/>
          </a:xfrm>
          <a:prstGeom prst="rect">
            <a:avLst/>
          </a:prstGeom>
          <a:noFill/>
          <a:ln w="57150" cmpd="thinThick">
            <a:solidFill>
              <a:srgbClr val="000000"/>
            </a:solidFill>
            <a:miter lim="800000"/>
            <a:headEnd/>
            <a:tailEnd/>
          </a:ln>
        </p:spPr>
      </p:pic>
      <p:sp>
        <p:nvSpPr>
          <p:cNvPr id="377861" name="Text Box 5"/>
          <p:cNvSpPr txBox="1">
            <a:spLocks noChangeArrowheads="1"/>
          </p:cNvSpPr>
          <p:nvPr/>
        </p:nvSpPr>
        <p:spPr bwMode="auto">
          <a:xfrm>
            <a:off x="762000" y="3733800"/>
            <a:ext cx="4724400" cy="2634567"/>
          </a:xfrm>
          <a:prstGeom prst="rect">
            <a:avLst/>
          </a:prstGeom>
          <a:noFill/>
          <a:ln w="9525">
            <a:noFill/>
            <a:miter lim="800000"/>
            <a:headEnd/>
            <a:tailEnd/>
          </a:ln>
        </p:spPr>
        <p:txBody>
          <a:bodyPr wrap="square">
            <a:spAutoFit/>
          </a:bodyPr>
          <a:lstStyle/>
          <a:p>
            <a:pPr lvl="1">
              <a:lnSpc>
                <a:spcPct val="90000"/>
              </a:lnSpc>
              <a:spcBef>
                <a:spcPct val="20000"/>
              </a:spcBef>
              <a:buFontTx/>
              <a:buChar char="•"/>
            </a:pPr>
            <a:r>
              <a:rPr lang="en-US" sz="2000" b="1" dirty="0">
                <a:solidFill>
                  <a:srgbClr val="2E1700"/>
                </a:solidFill>
                <a:effectLst/>
                <a:latin typeface="Arial" charset="0"/>
                <a:cs typeface="Times New Roman" pitchFamily="18" charset="0"/>
              </a:rPr>
              <a:t>In 1827, Smith announced that he had discovered a set of golden tablets on which was written the Book of Mormon </a:t>
            </a:r>
          </a:p>
          <a:p>
            <a:pPr lvl="1">
              <a:lnSpc>
                <a:spcPct val="90000"/>
              </a:lnSpc>
              <a:spcBef>
                <a:spcPct val="20000"/>
              </a:spcBef>
              <a:buFontTx/>
              <a:buChar char="•"/>
            </a:pPr>
            <a:r>
              <a:rPr lang="en-US" sz="2000" b="1" dirty="0" smtClean="0">
                <a:solidFill>
                  <a:srgbClr val="2E1700"/>
                </a:solidFill>
                <a:effectLst/>
                <a:latin typeface="Arial" charset="0"/>
                <a:cs typeface="Times New Roman" pitchFamily="18" charset="0"/>
              </a:rPr>
              <a:t>Proclaimed he had </a:t>
            </a:r>
            <a:r>
              <a:rPr lang="en-US" sz="2000" b="1" dirty="0">
                <a:solidFill>
                  <a:srgbClr val="2E1700"/>
                </a:solidFill>
                <a:effectLst/>
                <a:latin typeface="Arial" charset="0"/>
                <a:cs typeface="Times New Roman" pitchFamily="18" charset="0"/>
              </a:rPr>
              <a:t>a commission from God to reestablish the true </a:t>
            </a:r>
            <a:r>
              <a:rPr lang="en-US" sz="2000" b="1" dirty="0" smtClean="0">
                <a:solidFill>
                  <a:srgbClr val="2E1700"/>
                </a:solidFill>
                <a:effectLst/>
                <a:latin typeface="Arial" charset="0"/>
                <a:cs typeface="Times New Roman" pitchFamily="18" charset="0"/>
              </a:rPr>
              <a:t>church</a:t>
            </a:r>
            <a:endParaRPr lang="en-US" sz="2000" b="1" dirty="0">
              <a:solidFill>
                <a:srgbClr val="2E1700"/>
              </a:solidFill>
              <a:effectLst/>
              <a:latin typeface="Arial" charset="0"/>
            </a:endParaRPr>
          </a:p>
          <a:p>
            <a:pPr>
              <a:lnSpc>
                <a:spcPct val="90000"/>
              </a:lnSpc>
              <a:spcBef>
                <a:spcPct val="20000"/>
              </a:spcBef>
              <a:buFontTx/>
              <a:buChar char="•"/>
            </a:pPr>
            <a:endParaRPr lang="en-US" sz="3200" dirty="0">
              <a:effectLst/>
              <a:latin typeface="Arial" charset="0"/>
            </a:endParaRPr>
          </a:p>
        </p:txBody>
      </p:sp>
      <p:pic>
        <p:nvPicPr>
          <p:cNvPr id="6" name="Picture 5" descr="mormon_testimony.jpg"/>
          <p:cNvPicPr>
            <a:picLocks noChangeAspect="1"/>
          </p:cNvPicPr>
          <p:nvPr/>
        </p:nvPicPr>
        <p:blipFill>
          <a:blip r:embed="rId3" cstate="print"/>
          <a:stretch>
            <a:fillRect/>
          </a:stretch>
        </p:blipFill>
        <p:spPr>
          <a:xfrm>
            <a:off x="5715000" y="3886200"/>
            <a:ext cx="3022600" cy="2266950"/>
          </a:xfrm>
          <a:prstGeom prst="rect">
            <a:avLst/>
          </a:prstGeo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Effect transition="in" filter="dissolve">
                                      <p:cBhvr>
                                        <p:cTn id="7" dur="500"/>
                                        <p:tgtEl>
                                          <p:spTgt spid="3778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7859">
                                            <p:txEl>
                                              <p:pRg st="1" end="1"/>
                                            </p:txEl>
                                          </p:spTgt>
                                        </p:tgtEl>
                                        <p:attrNameLst>
                                          <p:attrName>style.visibility</p:attrName>
                                        </p:attrNameLst>
                                      </p:cBhvr>
                                      <p:to>
                                        <p:strVal val="visible"/>
                                      </p:to>
                                    </p:set>
                                    <p:animEffect transition="in" filter="dissolve">
                                      <p:cBhvr>
                                        <p:cTn id="12" dur="500"/>
                                        <p:tgtEl>
                                          <p:spTgt spid="3778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7859">
                                            <p:txEl>
                                              <p:pRg st="2" end="2"/>
                                            </p:txEl>
                                          </p:spTgt>
                                        </p:tgtEl>
                                        <p:attrNameLst>
                                          <p:attrName>style.visibility</p:attrName>
                                        </p:attrNameLst>
                                      </p:cBhvr>
                                      <p:to>
                                        <p:strVal val="visible"/>
                                      </p:to>
                                    </p:set>
                                    <p:animEffect transition="in" filter="dissolve">
                                      <p:cBhvr>
                                        <p:cTn id="17" dur="500"/>
                                        <p:tgtEl>
                                          <p:spTgt spid="3778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77861"/>
                                        </p:tgtEl>
                                        <p:attrNameLst>
                                          <p:attrName>style.visibility</p:attrName>
                                        </p:attrNameLst>
                                      </p:cBhvr>
                                      <p:to>
                                        <p:strVal val="visible"/>
                                      </p:to>
                                    </p:set>
                                    <p:animEffect transition="in" filter="strips(downLeft)">
                                      <p:cBhvr>
                                        <p:cTn id="22" dur="500"/>
                                        <p:tgtEl>
                                          <p:spTgt spid="377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P spid="377861"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cribble">
  <a:themeElements>
    <a:clrScheme name="Scribbl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Scribb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Scribbl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Scribbl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Scribbl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Scribbl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Scribbl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ueberry">
  <a:themeElements>
    <a:clrScheme name="Blueberr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ueberry">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Blueberr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eberr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berr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berr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ber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ber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eber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imple Blue">
  <a:themeElements>
    <a:clrScheme name="Simple Blu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Simpl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Simple Blu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Simple Blu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Simple Blu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Simple Blu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Simple Blu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10710</TotalTime>
  <Words>2231</Words>
  <Application>Microsoft Office PowerPoint</Application>
  <PresentationFormat>On-screen Show (4:3)</PresentationFormat>
  <Paragraphs>246</Paragraphs>
  <Slides>42</Slides>
  <Notes>5</Notes>
  <HiddenSlides>0</HiddenSlides>
  <MMClips>0</MMClips>
  <ScaleCrop>false</ScaleCrop>
  <HeadingPairs>
    <vt:vector size="4" baseType="variant">
      <vt:variant>
        <vt:lpstr>Theme</vt:lpstr>
      </vt:variant>
      <vt:variant>
        <vt:i4>5</vt:i4>
      </vt:variant>
      <vt:variant>
        <vt:lpstr>Slide Titles</vt:lpstr>
      </vt:variant>
      <vt:variant>
        <vt:i4>42</vt:i4>
      </vt:variant>
    </vt:vector>
  </HeadingPairs>
  <TitlesOfParts>
    <vt:vector size="47" baseType="lpstr">
      <vt:lpstr>Default Design</vt:lpstr>
      <vt:lpstr>Scribble</vt:lpstr>
      <vt:lpstr>Blueberry</vt:lpstr>
      <vt:lpstr>Blank Presentation</vt:lpstr>
      <vt:lpstr>Simple Blue</vt:lpstr>
      <vt:lpstr>Slide 1</vt:lpstr>
      <vt:lpstr>The 2nd Great Awakening</vt:lpstr>
      <vt:lpstr>Revivalism and the Social Order</vt:lpstr>
      <vt:lpstr>Second Great Awakening </vt:lpstr>
      <vt:lpstr>Charles Finney</vt:lpstr>
      <vt:lpstr>Charles Finney and the Conversion Experience</vt:lpstr>
      <vt:lpstr>The Rise of African  American Churches</vt:lpstr>
      <vt:lpstr>Slide 8</vt:lpstr>
      <vt:lpstr>Remaking Society Through Faith</vt:lpstr>
      <vt:lpstr>Mormons</vt:lpstr>
      <vt:lpstr>Slide 11</vt:lpstr>
      <vt:lpstr>The Shakers </vt:lpstr>
      <vt:lpstr>Slide 13</vt:lpstr>
      <vt:lpstr>Utopian Communities</vt:lpstr>
      <vt:lpstr>Slide 15</vt:lpstr>
      <vt:lpstr>Slide 16</vt:lpstr>
      <vt:lpstr>Slide 17</vt:lpstr>
      <vt:lpstr>Slide 18</vt:lpstr>
      <vt:lpstr>Slide 19</vt:lpstr>
      <vt:lpstr>Slide 20</vt:lpstr>
      <vt:lpstr>Temperance Movement</vt:lpstr>
      <vt:lpstr>Slide 22</vt:lpstr>
      <vt:lpstr>The Temperance Movement</vt:lpstr>
      <vt:lpstr>Slide 24</vt:lpstr>
      <vt:lpstr>Slide 25</vt:lpstr>
      <vt:lpstr>Slide 26</vt:lpstr>
      <vt:lpstr>The Asylum Movement (orphanages, jails, hospitals) </vt:lpstr>
      <vt:lpstr>The Asylum Movement</vt:lpstr>
      <vt:lpstr>Slide 29</vt:lpstr>
      <vt:lpstr>Slide 30</vt:lpstr>
      <vt:lpstr>Slide 31</vt:lpstr>
      <vt:lpstr>Slide 32</vt:lpstr>
      <vt:lpstr>Slide 33</vt:lpstr>
      <vt:lpstr>Slide 34</vt:lpstr>
      <vt:lpstr>Slide 35</vt:lpstr>
      <vt:lpstr>Slide 36</vt:lpstr>
      <vt:lpstr>Slide 37</vt:lpstr>
      <vt:lpstr>Seneca Falls Declaration</vt:lpstr>
      <vt:lpstr>Slide 39</vt:lpstr>
      <vt:lpstr>Slide 40</vt:lpstr>
      <vt:lpstr>Abolitionist Movement</vt:lpstr>
      <vt:lpstr>Slide 42</vt:lpstr>
    </vt:vector>
  </TitlesOfParts>
  <Company>Churchill County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taylorm</dc:creator>
  <cp:lastModifiedBy>sigurdj.arnesen</cp:lastModifiedBy>
  <cp:revision>162</cp:revision>
  <dcterms:created xsi:type="dcterms:W3CDTF">2002-05-16T17:40:49Z</dcterms:created>
  <dcterms:modified xsi:type="dcterms:W3CDTF">2014-10-29T10:54:10Z</dcterms:modified>
</cp:coreProperties>
</file>