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70" r:id="rId2"/>
    <p:sldId id="263" r:id="rId3"/>
    <p:sldId id="264" r:id="rId4"/>
    <p:sldId id="256" r:id="rId5"/>
    <p:sldId id="265" r:id="rId6"/>
    <p:sldId id="259" r:id="rId7"/>
    <p:sldId id="257" r:id="rId8"/>
    <p:sldId id="271" r:id="rId9"/>
    <p:sldId id="266" r:id="rId10"/>
    <p:sldId id="268" r:id="rId11"/>
    <p:sldId id="267" r:id="rId12"/>
    <p:sldId id="272" r:id="rId13"/>
    <p:sldId id="269" r:id="rId14"/>
    <p:sldId id="26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584" autoAdjust="0"/>
  </p:normalViewPr>
  <p:slideViewPr>
    <p:cSldViewPr snapToGrid="0">
      <p:cViewPr varScale="1">
        <p:scale>
          <a:sx n="81" d="100"/>
          <a:sy n="81" d="100"/>
        </p:scale>
        <p:origin x="-78" y="-54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5D7D93-ACD4-48AF-8254-B49F5EA00199}" type="datetimeFigureOut">
              <a:rPr lang="en-US" smtClean="0"/>
              <a:pPr/>
              <a:t>4/20/2015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049A2B-D676-4783-8A36-A37DCEFA086B}" type="slidenum">
              <a:rPr lang="en-US" smtClean="0"/>
              <a:pPr/>
              <a:t>‹#›</a:t>
            </a:fld>
            <a:endParaRPr lang="en-US"/>
          </a:p>
        </p:txBody>
      </p:sp>
    </p:spTree>
    <p:extLst>
      <p:ext uri="{BB962C8B-B14F-4D97-AF65-F5344CB8AC3E}">
        <p14:creationId xmlns="" xmlns:p14="http://schemas.microsoft.com/office/powerpoint/2010/main" val="2500404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https://www.youtube.com/watch?v=URxwe6LPvkM  History of the Civil</a:t>
            </a:r>
            <a:r>
              <a:rPr lang="en-US" sz="1200" baseline="0" dirty="0" smtClean="0"/>
              <a:t> Rights Movement</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8B049A2B-D676-4783-8A36-A37DCEFA086B}" type="slidenum">
              <a:rPr lang="en-US" smtClean="0"/>
              <a:pPr/>
              <a:t>5</a:t>
            </a:fld>
            <a:endParaRPr lang="en-US"/>
          </a:p>
        </p:txBody>
      </p:sp>
    </p:spTree>
    <p:extLst>
      <p:ext uri="{BB962C8B-B14F-4D97-AF65-F5344CB8AC3E}">
        <p14:creationId xmlns="" xmlns:p14="http://schemas.microsoft.com/office/powerpoint/2010/main" val="3646737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https://www.youtube.com/watch?v=smEqnnklfYs</a:t>
            </a:r>
            <a:endParaRPr lang="en-US" dirty="0"/>
          </a:p>
        </p:txBody>
      </p:sp>
      <p:sp>
        <p:nvSpPr>
          <p:cNvPr id="4" name="Slide Number Placeholder 3"/>
          <p:cNvSpPr>
            <a:spLocks noGrp="1"/>
          </p:cNvSpPr>
          <p:nvPr>
            <p:ph type="sldNum" sz="quarter" idx="10"/>
          </p:nvPr>
        </p:nvSpPr>
        <p:spPr/>
        <p:txBody>
          <a:bodyPr/>
          <a:lstStyle/>
          <a:p>
            <a:fld id="{8B049A2B-D676-4783-8A36-A37DCEFA086B}" type="slidenum">
              <a:rPr lang="en-US" smtClean="0"/>
              <a:pPr/>
              <a:t>8</a:t>
            </a:fld>
            <a:endParaRPr lang="en-US"/>
          </a:p>
        </p:txBody>
      </p:sp>
    </p:spTree>
    <p:extLst>
      <p:ext uri="{BB962C8B-B14F-4D97-AF65-F5344CB8AC3E}">
        <p14:creationId xmlns="" xmlns:p14="http://schemas.microsoft.com/office/powerpoint/2010/main" val="2637218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MLK vs. Malcolm X Debate</a:t>
            </a:r>
            <a:br>
              <a:rPr lang="en-US" dirty="0" smtClean="0"/>
            </a:br>
            <a:r>
              <a:rPr lang="en-US" dirty="0" smtClean="0"/>
              <a:t>https://www.youtube.com/watch?v=jphm4cFDREw</a:t>
            </a:r>
          </a:p>
          <a:p>
            <a:endParaRPr lang="en-US" dirty="0"/>
          </a:p>
        </p:txBody>
      </p:sp>
      <p:sp>
        <p:nvSpPr>
          <p:cNvPr id="4" name="Slide Number Placeholder 3"/>
          <p:cNvSpPr>
            <a:spLocks noGrp="1"/>
          </p:cNvSpPr>
          <p:nvPr>
            <p:ph type="sldNum" sz="quarter" idx="10"/>
          </p:nvPr>
        </p:nvSpPr>
        <p:spPr/>
        <p:txBody>
          <a:bodyPr/>
          <a:lstStyle/>
          <a:p>
            <a:fld id="{8B049A2B-D676-4783-8A36-A37DCEFA086B}" type="slidenum">
              <a:rPr lang="en-US" smtClean="0"/>
              <a:pPr/>
              <a:t>13</a:t>
            </a:fld>
            <a:endParaRPr lang="en-US"/>
          </a:p>
        </p:txBody>
      </p:sp>
    </p:spTree>
    <p:extLst>
      <p:ext uri="{BB962C8B-B14F-4D97-AF65-F5344CB8AC3E}">
        <p14:creationId xmlns="" xmlns:p14="http://schemas.microsoft.com/office/powerpoint/2010/main" val="1738546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49A2B-D676-4783-8A36-A37DCEFA086B}" type="slidenum">
              <a:rPr lang="en-US" smtClean="0"/>
              <a:pPr/>
              <a:t>14</a:t>
            </a:fld>
            <a:endParaRPr lang="en-US"/>
          </a:p>
        </p:txBody>
      </p:sp>
    </p:spTree>
    <p:extLst>
      <p:ext uri="{BB962C8B-B14F-4D97-AF65-F5344CB8AC3E}">
        <p14:creationId xmlns="" xmlns:p14="http://schemas.microsoft.com/office/powerpoint/2010/main" val="319282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4/20/2015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4/20/2015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4/20/2015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4/20/2015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4/20/2015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hyperlink" Target="http://www.google.com/url?sa=i&amp;rct=j&amp;q=march+on+washington&amp;source=images&amp;cd=&amp;cad=rja&amp;docid=bF5I-fFMtl9itM&amp;tbnid=O-iOvmJa_PMq_M:&amp;ved=0CAUQjRw&amp;url=http://en.wikipedia.org/wiki/March_on_Washington_for_Jobs_and_Freedom&amp;ei=2LZQUfvXMJCC9QSs-IDwBQ&amp;bvm=bv.44158598,d.eWU&amp;psig=AFQjCNG5mS80H1Sh0K3dB1tCul6Up0ASNg&amp;ust=136433057658494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www.google.com/url?sa=i&amp;rct=j&amp;q=24th+amendment+poll+tax&amp;source=images&amp;cd=&amp;cad=rja&amp;docid=1cBHx2rAkQRowM&amp;tbnid=jLIRG4oYWbJPAM:&amp;ved=0CAUQjRw&amp;url=http://www.glogster.com/austin875/24th-amendment/g-6mft98svtm8edmktvkjq1a0&amp;ei=KrlQUffKCJSM9ATAg4HgBQ&amp;psig=AFQjCNGjX4HeYi0giV9wD_ixEB_LSofXjQ&amp;ust=1364331159472492" TargetMode="External"/><Relationship Id="rId1" Type="http://schemas.openxmlformats.org/officeDocument/2006/relationships/slideLayout" Target="../slideLayouts/slideLayout4.xml"/><Relationship Id="rId6" Type="http://schemas.openxmlformats.org/officeDocument/2006/relationships/hyperlink" Target="http://www.google.com/url?sa=i&amp;rct=j&amp;q=voting+rights+act+of+1965&amp;source=images&amp;cd=&amp;cad=rja&amp;docid=Wl5-6GOYW7gdlM&amp;tbnid=w6pyKjVsS-HODM:&amp;ved=0CAUQjRw&amp;url=http://www.npr.org/blogs/itsallpolitics/2013/02/23/172697429/states-take-sides-as-court-revisits-voting-rights-act&amp;ei=zrhQUdOZO5Ss8ATRloCQDQ&amp;psig=AFQjCNGmjfnAHiBcx8Djj_spZhUGXKLkIg&amp;ust=1364331068776872" TargetMode="External"/><Relationship Id="rId5" Type="http://schemas.openxmlformats.org/officeDocument/2006/relationships/image" Target="../media/image5.jpeg"/><Relationship Id="rId4" Type="http://schemas.openxmlformats.org/officeDocument/2006/relationships/hyperlink" Target="http://jonathanturley.files.wordpress.com/2011/04/jimcrow1.jp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96808"/>
          </a:xfrm>
        </p:spPr>
        <p:txBody>
          <a:bodyPr>
            <a:normAutofit fontScale="90000"/>
          </a:bodyPr>
          <a:lstStyle/>
          <a:p>
            <a:r>
              <a:rPr lang="en-US" dirty="0" smtClean="0"/>
              <a:t>Langston Hughes – HAP-P</a:t>
            </a:r>
            <a:endParaRPr lang="en-US" dirty="0"/>
          </a:p>
        </p:txBody>
      </p:sp>
      <p:sp>
        <p:nvSpPr>
          <p:cNvPr id="3" name="Content Placeholder 2"/>
          <p:cNvSpPr>
            <a:spLocks noGrp="1"/>
          </p:cNvSpPr>
          <p:nvPr>
            <p:ph sz="half" idx="1"/>
          </p:nvPr>
        </p:nvSpPr>
        <p:spPr>
          <a:xfrm>
            <a:off x="1097280" y="1397480"/>
            <a:ext cx="8132984" cy="5037826"/>
          </a:xfrm>
        </p:spPr>
        <p:txBody>
          <a:bodyPr>
            <a:normAutofit fontScale="85000" lnSpcReduction="20000"/>
          </a:bodyPr>
          <a:lstStyle/>
          <a:p>
            <a:r>
              <a:rPr lang="en-US" sz="4000" dirty="0"/>
              <a:t>What happens to a dream deferred?</a:t>
            </a:r>
          </a:p>
          <a:p>
            <a:r>
              <a:rPr lang="en-US" sz="4000" dirty="0"/>
              <a:t>Does it dry up</a:t>
            </a:r>
            <a:br>
              <a:rPr lang="en-US" sz="4000" dirty="0"/>
            </a:br>
            <a:r>
              <a:rPr lang="en-US" sz="4000" dirty="0"/>
              <a:t>like a raisin in the sun?</a:t>
            </a:r>
            <a:br>
              <a:rPr lang="en-US" sz="4000" dirty="0"/>
            </a:br>
            <a:r>
              <a:rPr lang="en-US" sz="4000" dirty="0"/>
              <a:t>Or fester like a sore–</a:t>
            </a:r>
            <a:br>
              <a:rPr lang="en-US" sz="4000" dirty="0"/>
            </a:br>
            <a:r>
              <a:rPr lang="en-US" sz="4000" dirty="0"/>
              <a:t>And then run?</a:t>
            </a:r>
            <a:br>
              <a:rPr lang="en-US" sz="4000" dirty="0"/>
            </a:br>
            <a:r>
              <a:rPr lang="en-US" sz="4000" dirty="0"/>
              <a:t>Does it stink like rotten meat?</a:t>
            </a:r>
            <a:br>
              <a:rPr lang="en-US" sz="4000" dirty="0"/>
            </a:br>
            <a:r>
              <a:rPr lang="en-US" sz="4000" dirty="0"/>
              <a:t>Or crust and sugar over–</a:t>
            </a:r>
            <a:br>
              <a:rPr lang="en-US" sz="4000" dirty="0"/>
            </a:br>
            <a:r>
              <a:rPr lang="en-US" sz="4000" dirty="0"/>
              <a:t>like a syrupy sweet?</a:t>
            </a:r>
          </a:p>
          <a:p>
            <a:r>
              <a:rPr lang="en-US" sz="4000" dirty="0" smtClean="0"/>
              <a:t>Maybe it just sags</a:t>
            </a:r>
            <a:br>
              <a:rPr lang="en-US" sz="4000" dirty="0" smtClean="0"/>
            </a:br>
            <a:r>
              <a:rPr lang="en-US" sz="4000" dirty="0" smtClean="0"/>
              <a:t>like a heavy load.</a:t>
            </a:r>
          </a:p>
          <a:p>
            <a:r>
              <a:rPr lang="en-US" sz="4000" dirty="0" smtClean="0"/>
              <a:t>Or does it explode?</a:t>
            </a:r>
          </a:p>
          <a:p>
            <a:endParaRPr lang="en-US" dirty="0"/>
          </a:p>
        </p:txBody>
      </p:sp>
    </p:spTree>
    <p:extLst>
      <p:ext uri="{BB962C8B-B14F-4D97-AF65-F5344CB8AC3E}">
        <p14:creationId xmlns="" xmlns:p14="http://schemas.microsoft.com/office/powerpoint/2010/main" val="1166052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751" y="0"/>
            <a:ext cx="10058400" cy="1450757"/>
          </a:xfrm>
        </p:spPr>
        <p:txBody>
          <a:bodyPr/>
          <a:lstStyle/>
          <a:p>
            <a:r>
              <a:rPr lang="en-US" dirty="0" smtClean="0"/>
              <a:t>Mahatma </a:t>
            </a:r>
            <a:r>
              <a:rPr lang="en-US" dirty="0" err="1" smtClean="0"/>
              <a:t>Ghandi</a:t>
            </a:r>
            <a:r>
              <a:rPr lang="en-US" dirty="0" smtClean="0"/>
              <a:t> </a:t>
            </a:r>
            <a:endParaRPr lang="en-US" dirty="0"/>
          </a:p>
        </p:txBody>
      </p:sp>
      <p:sp>
        <p:nvSpPr>
          <p:cNvPr id="3" name="Content Placeholder 2"/>
          <p:cNvSpPr>
            <a:spLocks noGrp="1"/>
          </p:cNvSpPr>
          <p:nvPr>
            <p:ph idx="1"/>
          </p:nvPr>
        </p:nvSpPr>
        <p:spPr>
          <a:xfrm>
            <a:off x="924751" y="1737360"/>
            <a:ext cx="10058400" cy="4023360"/>
          </a:xfrm>
        </p:spPr>
        <p:txBody>
          <a:bodyPr>
            <a:noAutofit/>
          </a:bodyPr>
          <a:lstStyle/>
          <a:p>
            <a:r>
              <a:rPr lang="en-US" sz="4000" i="1" dirty="0">
                <a:solidFill>
                  <a:srgbClr val="00B0F0"/>
                </a:solidFill>
              </a:rPr>
              <a:t>“Power is of two kinds. One is obtained by the fear of punishment and the other by acts of love.  Power based on love is a thousand times more effective and permanent then the one derived from fear of punishment”</a:t>
            </a:r>
          </a:p>
          <a:p>
            <a:r>
              <a:rPr lang="en-US" sz="4000" i="1" dirty="0">
                <a:solidFill>
                  <a:srgbClr val="00B0F0"/>
                </a:solidFill>
              </a:rPr>
              <a:t>“I object to violence because when it appears to do good, the good is only temporary; the evil it does is permanent.”</a:t>
            </a:r>
          </a:p>
        </p:txBody>
      </p:sp>
      <p:pic>
        <p:nvPicPr>
          <p:cNvPr id="1026" name="Picture 2" descr="http://www.nobelprize.org/nobel_prizes/peace/laureates/1964/king_postcard.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882551" y="248098"/>
            <a:ext cx="4444341" cy="628557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8313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Marcus Garvey</a:t>
            </a:r>
            <a:endParaRPr lang="en-US" dirty="0"/>
          </a:p>
        </p:txBody>
      </p:sp>
      <p:sp>
        <p:nvSpPr>
          <p:cNvPr id="3" name="Content Placeholder 2"/>
          <p:cNvSpPr>
            <a:spLocks noGrp="1"/>
          </p:cNvSpPr>
          <p:nvPr>
            <p:ph idx="1"/>
          </p:nvPr>
        </p:nvSpPr>
        <p:spPr/>
        <p:txBody>
          <a:bodyPr>
            <a:normAutofit/>
          </a:bodyPr>
          <a:lstStyle/>
          <a:p>
            <a:r>
              <a:rPr lang="en-US" sz="4000" i="1" dirty="0">
                <a:solidFill>
                  <a:srgbClr val="00B0F0"/>
                </a:solidFill>
              </a:rPr>
              <a:t>“There can be no solution to the race problem until you, yourselves, strike the first blow</a:t>
            </a:r>
            <a:r>
              <a:rPr lang="en-US" sz="4000" i="1" dirty="0" smtClean="0">
                <a:solidFill>
                  <a:srgbClr val="00B0F0"/>
                </a:solidFill>
              </a:rPr>
              <a:t>.”</a:t>
            </a:r>
            <a:endParaRPr lang="en-US" sz="4000" i="1" dirty="0">
              <a:solidFill>
                <a:srgbClr val="00B0F0"/>
              </a:solidFill>
            </a:endParaRPr>
          </a:p>
        </p:txBody>
      </p:sp>
      <p:pic>
        <p:nvPicPr>
          <p:cNvPr id="2052" name="Picture 4" descr="http://www.ramsa-deutschland.org/sites/default/files/Malcolm-X.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67453" y="1539784"/>
            <a:ext cx="6227973" cy="457756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5004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Other Side of the Civil Rights Movement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4800" dirty="0" smtClean="0"/>
              <a:t>Malcom X (Little) </a:t>
            </a:r>
          </a:p>
          <a:p>
            <a:pPr>
              <a:buFont typeface="Arial" panose="020B0604020202020204" pitchFamily="34" charset="0"/>
              <a:buChar char="•"/>
            </a:pPr>
            <a:r>
              <a:rPr lang="en-US" sz="4800" dirty="0" smtClean="0"/>
              <a:t>The Nation of Islam</a:t>
            </a:r>
          </a:p>
          <a:p>
            <a:pPr>
              <a:buFont typeface="Arial" panose="020B0604020202020204" pitchFamily="34" charset="0"/>
              <a:buChar char="•"/>
            </a:pPr>
            <a:r>
              <a:rPr lang="en-US" sz="4800" dirty="0" smtClean="0"/>
              <a:t>Black Panthers </a:t>
            </a:r>
            <a:endParaRPr lang="en-US" sz="4800" dirty="0"/>
          </a:p>
        </p:txBody>
      </p:sp>
      <p:pic>
        <p:nvPicPr>
          <p:cNvPr id="3074" name="Picture 2" descr="A 38-year-old man in a suit and tie smiles broadly. He wears glasses and has a microphone around his neck"/>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902095" y="1294649"/>
            <a:ext cx="3529630" cy="4861265"/>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http://www.crwflags.com/fotw/images/u/us_noi.gif"/>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48873" y="4400220"/>
            <a:ext cx="3086100" cy="2057401"/>
          </a:xfrm>
          <a:prstGeom prst="rect">
            <a:avLst/>
          </a:prstGeom>
          <a:noFill/>
          <a:extLst>
            <a:ext uri="{909E8E84-426E-40DD-AFC4-6F175D3DCCD1}">
              <a14:hiddenFill xmlns="" xmlns:a14="http://schemas.microsoft.com/office/drawing/2010/main">
                <a:solidFill>
                  <a:srgbClr val="FFFFFF"/>
                </a:solidFill>
              </a14:hiddenFill>
            </a:ext>
          </a:extLst>
        </p:spPr>
      </p:pic>
      <p:pic>
        <p:nvPicPr>
          <p:cNvPr id="3082" name="Picture 10" descr="http://www.historylearningsite.co.uk/fileadmin/historyLearningSite/black-panther-party.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3534973" y="1011981"/>
            <a:ext cx="6427340" cy="527042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0547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fill="hold"/>
                                        <p:tgtEl>
                                          <p:spTgt spid="3074"/>
                                        </p:tgtEl>
                                        <p:attrNameLst>
                                          <p:attrName>ppt_x</p:attrName>
                                        </p:attrNameLst>
                                      </p:cBhvr>
                                      <p:tavLst>
                                        <p:tav tm="0">
                                          <p:val>
                                            <p:strVal val="#ppt_x"/>
                                          </p:val>
                                        </p:tav>
                                        <p:tav tm="100000">
                                          <p:val>
                                            <p:strVal val="#ppt_x"/>
                                          </p:val>
                                        </p:tav>
                                      </p:tavLst>
                                    </p:anim>
                                    <p:anim calcmode="lin" valueType="num">
                                      <p:cBhvr additive="base">
                                        <p:cTn id="1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6"/>
                                        </p:tgtEl>
                                        <p:attrNameLst>
                                          <p:attrName>style.visibility</p:attrName>
                                        </p:attrNameLst>
                                      </p:cBhvr>
                                      <p:to>
                                        <p:strVal val="visible"/>
                                      </p:to>
                                    </p:set>
                                    <p:anim calcmode="lin" valueType="num">
                                      <p:cBhvr additive="base">
                                        <p:cTn id="25" dur="500" fill="hold"/>
                                        <p:tgtEl>
                                          <p:spTgt spid="3076"/>
                                        </p:tgtEl>
                                        <p:attrNameLst>
                                          <p:attrName>ppt_x</p:attrName>
                                        </p:attrNameLst>
                                      </p:cBhvr>
                                      <p:tavLst>
                                        <p:tav tm="0">
                                          <p:val>
                                            <p:strVal val="#ppt_x"/>
                                          </p:val>
                                        </p:tav>
                                        <p:tav tm="100000">
                                          <p:val>
                                            <p:strVal val="#ppt_x"/>
                                          </p:val>
                                        </p:tav>
                                      </p:tavLst>
                                    </p:anim>
                                    <p:anim calcmode="lin" valueType="num">
                                      <p:cBhvr additive="base">
                                        <p:cTn id="26"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82"/>
                                        </p:tgtEl>
                                        <p:attrNameLst>
                                          <p:attrName>style.visibility</p:attrName>
                                        </p:attrNameLst>
                                      </p:cBhvr>
                                      <p:to>
                                        <p:strVal val="visible"/>
                                      </p:to>
                                    </p:set>
                                    <p:anim calcmode="lin" valueType="num">
                                      <p:cBhvr additive="base">
                                        <p:cTn id="37" dur="500" fill="hold"/>
                                        <p:tgtEl>
                                          <p:spTgt spid="3082"/>
                                        </p:tgtEl>
                                        <p:attrNameLst>
                                          <p:attrName>ppt_x</p:attrName>
                                        </p:attrNameLst>
                                      </p:cBhvr>
                                      <p:tavLst>
                                        <p:tav tm="0">
                                          <p:val>
                                            <p:strVal val="#ppt_x"/>
                                          </p:val>
                                        </p:tav>
                                        <p:tav tm="100000">
                                          <p:val>
                                            <p:strVal val="#ppt_x"/>
                                          </p:val>
                                        </p:tav>
                                      </p:tavLst>
                                    </p:anim>
                                    <p:anim calcmode="lin" valueType="num">
                                      <p:cBhvr additive="base">
                                        <p:cTn id="38" dur="500" fill="hold"/>
                                        <p:tgtEl>
                                          <p:spTgt spid="30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MLK and Malcom X Debate</a:t>
            </a:r>
            <a:endParaRPr lang="en-US" dirty="0"/>
          </a:p>
        </p:txBody>
      </p:sp>
      <p:sp>
        <p:nvSpPr>
          <p:cNvPr id="3" name="Content Placeholder 2"/>
          <p:cNvSpPr>
            <a:spLocks noGrp="1"/>
          </p:cNvSpPr>
          <p:nvPr>
            <p:ph idx="1"/>
          </p:nvPr>
        </p:nvSpPr>
        <p:spPr/>
        <p:txBody>
          <a:bodyPr>
            <a:normAutofit/>
          </a:bodyPr>
          <a:lstStyle/>
          <a:p>
            <a:r>
              <a:rPr lang="en-US" sz="3600" dirty="0" smtClean="0"/>
              <a:t>-List the points that each makes during the debate.</a:t>
            </a:r>
          </a:p>
          <a:p>
            <a:r>
              <a:rPr lang="en-US" sz="3600" dirty="0" smtClean="0"/>
              <a:t>-Which leader do you feel had a better overall argument? Which side made more sense, considering the circumstances of the time?</a:t>
            </a:r>
          </a:p>
          <a:p>
            <a:r>
              <a:rPr lang="en-US" sz="3600" dirty="0" smtClean="0"/>
              <a:t>-Why do you think that MLK is heralded as the principal civil rights leader by most historians?</a:t>
            </a:r>
            <a:endParaRPr lang="en-US" sz="3600" dirty="0"/>
          </a:p>
        </p:txBody>
      </p:sp>
    </p:spTree>
    <p:extLst>
      <p:ext uri="{BB962C8B-B14F-4D97-AF65-F5344CB8AC3E}">
        <p14:creationId xmlns="" xmlns:p14="http://schemas.microsoft.com/office/powerpoint/2010/main" val="4109134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EPOre1WT_4GGn-8a4vmWKHesl7fYiliCFomVG8lp8DysQwjxIuirIXnbh"/>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496355" y="523238"/>
            <a:ext cx="4423518" cy="278228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1097280" y="-725379"/>
            <a:ext cx="10058400" cy="1450757"/>
          </a:xfrm>
        </p:spPr>
        <p:txBody>
          <a:bodyPr/>
          <a:lstStyle/>
          <a:p>
            <a:pPr lvl="1" algn="l" rtl="0">
              <a:lnSpc>
                <a:spcPct val="85000"/>
              </a:lnSpc>
              <a:spcBef>
                <a:spcPct val="0"/>
              </a:spcBef>
            </a:pPr>
            <a:endParaRPr lang="en-US" dirty="0"/>
          </a:p>
        </p:txBody>
      </p:sp>
      <p:sp>
        <p:nvSpPr>
          <p:cNvPr id="3" name="Content Placeholder 2"/>
          <p:cNvSpPr>
            <a:spLocks noGrp="1"/>
          </p:cNvSpPr>
          <p:nvPr>
            <p:ph sz="half" idx="1"/>
          </p:nvPr>
        </p:nvSpPr>
        <p:spPr>
          <a:xfrm>
            <a:off x="552091" y="1845734"/>
            <a:ext cx="5482949" cy="4486055"/>
          </a:xfrm>
        </p:spPr>
        <p:txBody>
          <a:bodyPr>
            <a:normAutofit/>
          </a:bodyPr>
          <a:lstStyle/>
          <a:p>
            <a:r>
              <a:rPr lang="en-US" sz="3200" b="1" dirty="0"/>
              <a:t>EQ</a:t>
            </a:r>
            <a:r>
              <a:rPr lang="en-US" sz="3200" dirty="0"/>
              <a:t>: </a:t>
            </a:r>
            <a:r>
              <a:rPr lang="en-US" sz="3200" i="1" dirty="0"/>
              <a:t>Was the Civil Rights movement the efforts of black leaders to secure equality in American society, or was it an attempt by white leaders to pacify militancy amongst black youth</a:t>
            </a:r>
            <a:r>
              <a:rPr lang="en-US" sz="3200" i="1" dirty="0" smtClean="0"/>
              <a:t>?</a:t>
            </a:r>
          </a:p>
          <a:p>
            <a:endParaRPr lang="en-US" sz="3200" i="1" dirty="0"/>
          </a:p>
          <a:p>
            <a:endParaRPr lang="en-US" sz="3200" i="1" dirty="0"/>
          </a:p>
          <a:p>
            <a:endParaRPr lang="en-US" dirty="0"/>
          </a:p>
        </p:txBody>
      </p:sp>
      <p:sp>
        <p:nvSpPr>
          <p:cNvPr id="4" name="Content Placeholder 3"/>
          <p:cNvSpPr>
            <a:spLocks noGrp="1"/>
          </p:cNvSpPr>
          <p:nvPr>
            <p:ph sz="half" idx="2"/>
          </p:nvPr>
        </p:nvSpPr>
        <p:spPr/>
        <p:txBody>
          <a:bodyPr>
            <a:normAutofit/>
          </a:bodyPr>
          <a:lstStyle/>
          <a:p>
            <a:endParaRPr lang="en-US" dirty="0"/>
          </a:p>
        </p:txBody>
      </p:sp>
      <p:pic>
        <p:nvPicPr>
          <p:cNvPr id="5" name="Picture 4" descr="http://upload.wikimedia.org/wikipedia/commons/thumb/a/a4/Bayard_Rustin_NYWTS_3.jpg/220px-Bayard_Rustin_NYWTS_3.jpg">
            <a:hlinkClick r:id="rId4"/>
          </p:cNvPr>
          <p:cNvPicPr>
            <a:picLocks noChangeAspect="1" noChangeArrowheads="1"/>
          </p:cNvPicPr>
          <p:nvPr/>
        </p:nvPicPr>
        <p:blipFill>
          <a:blip r:embed="rId5" cstate="print"/>
          <a:srcRect/>
          <a:stretch>
            <a:fillRect/>
          </a:stretch>
        </p:blipFill>
        <p:spPr bwMode="auto">
          <a:xfrm>
            <a:off x="6231854" y="2465825"/>
            <a:ext cx="3189977" cy="4088972"/>
          </a:xfrm>
          <a:prstGeom prst="rect">
            <a:avLst/>
          </a:prstGeom>
          <a:noFill/>
        </p:spPr>
      </p:pic>
      <p:pic>
        <p:nvPicPr>
          <p:cNvPr id="1026" name="Picture 2" descr="https://encrypted-tbn1.gstatic.com/images?q=tbn:ANd9GcRwFFTFRQue_BkyfHf4lK-GZ9r5FECpwzp4n2m5UuCHzi7JKB_UBQ"/>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9330031" y="3359229"/>
            <a:ext cx="2484108" cy="310213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76200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64939"/>
            <a:ext cx="10058400" cy="1450757"/>
          </a:xfrm>
        </p:spPr>
        <p:txBody>
          <a:bodyPr/>
          <a:lstStyle/>
          <a:p>
            <a:r>
              <a:rPr lang="en-US" dirty="0" smtClean="0"/>
              <a:t>Prof. Alan Brinkley reading</a:t>
            </a:r>
            <a:endParaRPr lang="en-US" dirty="0"/>
          </a:p>
        </p:txBody>
      </p:sp>
      <p:sp>
        <p:nvSpPr>
          <p:cNvPr id="3" name="Content Placeholder 2"/>
          <p:cNvSpPr>
            <a:spLocks noGrp="1"/>
          </p:cNvSpPr>
          <p:nvPr>
            <p:ph idx="1"/>
          </p:nvPr>
        </p:nvSpPr>
        <p:spPr>
          <a:xfrm>
            <a:off x="357052" y="1787675"/>
            <a:ext cx="11834948" cy="4467981"/>
          </a:xfrm>
        </p:spPr>
        <p:txBody>
          <a:bodyPr>
            <a:normAutofit/>
          </a:bodyPr>
          <a:lstStyle/>
          <a:p>
            <a:r>
              <a:rPr lang="en-US" sz="3200" dirty="0" smtClean="0"/>
              <a:t>“The </a:t>
            </a:r>
            <a:r>
              <a:rPr lang="en-US" sz="3200" dirty="0"/>
              <a:t>years from the end of World War II to the end of the 1950s were dominated by four powerful changes in American life. The first was the birth of the Cold War, and the great fears that it created. The second was the dramatic growth of affluence, which transformed the lives of many, but not all, Americans. The third was a growing anxiety among many Americans who felt that their lives were too constricted by the staid culture of the era. And the fourth was the emergence of a new subversive culture growing beneath the smooth, stable surface of the decade that would explode in the 1960s</a:t>
            </a:r>
            <a:r>
              <a:rPr lang="en-US" sz="3200" dirty="0" smtClean="0"/>
              <a:t>.”</a:t>
            </a:r>
            <a:endParaRPr lang="en-US" sz="3200" dirty="0"/>
          </a:p>
          <a:p>
            <a:endParaRPr lang="en-US" dirty="0"/>
          </a:p>
        </p:txBody>
      </p:sp>
    </p:spTree>
    <p:extLst>
      <p:ext uri="{BB962C8B-B14F-4D97-AF65-F5344CB8AC3E}">
        <p14:creationId xmlns="" xmlns:p14="http://schemas.microsoft.com/office/powerpoint/2010/main" val="3868461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144375320"/>
              </p:ext>
            </p:extLst>
          </p:nvPr>
        </p:nvGraphicFramePr>
        <p:xfrm>
          <a:off x="246745" y="0"/>
          <a:ext cx="11945255" cy="8013700"/>
        </p:xfrm>
        <a:graphic>
          <a:graphicData uri="http://schemas.openxmlformats.org/drawingml/2006/table">
            <a:tbl>
              <a:tblPr firstRow="1" bandRow="1">
                <a:tableStyleId>{5C22544A-7EE6-4342-B048-85BDC9FD1C3A}</a:tableStyleId>
              </a:tblPr>
              <a:tblGrid>
                <a:gridCol w="2389051"/>
                <a:gridCol w="2389051"/>
                <a:gridCol w="2389051"/>
                <a:gridCol w="2389051"/>
                <a:gridCol w="2389051"/>
              </a:tblGrid>
              <a:tr h="1105626">
                <a:tc>
                  <a:txBody>
                    <a:bodyPr/>
                    <a:lstStyle/>
                    <a:p>
                      <a:endParaRPr lang="en-US" sz="2400" dirty="0"/>
                    </a:p>
                  </a:txBody>
                  <a:tcPr/>
                </a:tc>
                <a:tc>
                  <a:txBody>
                    <a:bodyPr/>
                    <a:lstStyle/>
                    <a:p>
                      <a:r>
                        <a:rPr lang="en-US" sz="2400" dirty="0" smtClean="0"/>
                        <a:t>The Cold War </a:t>
                      </a:r>
                      <a:endParaRPr lang="en-US" sz="2400" dirty="0"/>
                    </a:p>
                  </a:txBody>
                  <a:tcPr/>
                </a:tc>
                <a:tc>
                  <a:txBody>
                    <a:bodyPr/>
                    <a:lstStyle/>
                    <a:p>
                      <a:r>
                        <a:rPr lang="en-US" sz="2400" dirty="0" smtClean="0"/>
                        <a:t>Affluent Society</a:t>
                      </a:r>
                      <a:endParaRPr lang="en-US" sz="2400" dirty="0"/>
                    </a:p>
                  </a:txBody>
                  <a:tcPr/>
                </a:tc>
                <a:tc>
                  <a:txBody>
                    <a:bodyPr/>
                    <a:lstStyle/>
                    <a:p>
                      <a:r>
                        <a:rPr lang="en-US" sz="2400" dirty="0" smtClean="0"/>
                        <a:t>Society</a:t>
                      </a:r>
                      <a:r>
                        <a:rPr lang="en-US" sz="2400" baseline="0" dirty="0" smtClean="0"/>
                        <a:t> in the 50s</a:t>
                      </a:r>
                      <a:endParaRPr lang="en-US" sz="2400" dirty="0"/>
                    </a:p>
                  </a:txBody>
                  <a:tcPr/>
                </a:tc>
                <a:tc>
                  <a:txBody>
                    <a:bodyPr/>
                    <a:lstStyle/>
                    <a:p>
                      <a:r>
                        <a:rPr lang="en-US" sz="2400" dirty="0" smtClean="0"/>
                        <a:t>The Shadow</a:t>
                      </a:r>
                      <a:r>
                        <a:rPr lang="en-US" sz="2400" baseline="0" dirty="0" smtClean="0"/>
                        <a:t> Nation</a:t>
                      </a:r>
                      <a:endParaRPr lang="en-US" sz="2400" dirty="0"/>
                    </a:p>
                  </a:txBody>
                  <a:tcPr/>
                </a:tc>
              </a:tr>
              <a:tr h="1782717">
                <a:tc>
                  <a:txBody>
                    <a:bodyPr/>
                    <a:lstStyle/>
                    <a:p>
                      <a:r>
                        <a:rPr lang="en-US" sz="2400" dirty="0" smtClean="0"/>
                        <a:t>Synopsis</a:t>
                      </a:r>
                      <a:r>
                        <a:rPr lang="en-US" sz="2400" baseline="0" dirty="0" smtClean="0"/>
                        <a:t> of Segment</a:t>
                      </a:r>
                      <a:r>
                        <a:rPr lang="en-US" sz="2400" dirty="0" smtClean="0"/>
                        <a:t>:</a:t>
                      </a:r>
                      <a:endParaRPr lang="en-US" sz="2400" dirty="0"/>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endParaRPr lang="en-US" sz="2400"/>
                    </a:p>
                  </a:txBody>
                  <a:tcPr/>
                </a:tc>
              </a:tr>
              <a:tr h="2084977">
                <a:tc>
                  <a:txBody>
                    <a:bodyPr/>
                    <a:lstStyle/>
                    <a:p>
                      <a:r>
                        <a:rPr lang="en-US" sz="2400" dirty="0" smtClean="0"/>
                        <a:t>Important</a:t>
                      </a:r>
                      <a:r>
                        <a:rPr lang="en-US" sz="2400" baseline="0" dirty="0" smtClean="0"/>
                        <a:t> facts (at least 3)</a:t>
                      </a:r>
                      <a:endParaRPr lang="en-US" sz="2400" dirty="0"/>
                    </a:p>
                  </a:txBody>
                  <a:tcPr/>
                </a:tc>
                <a:tc>
                  <a:txBody>
                    <a:bodyPr/>
                    <a:lstStyle/>
                    <a:p>
                      <a:endParaRPr lang="en-US" sz="2400"/>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tr>
              <a:tr h="3040380">
                <a:tc>
                  <a:txBody>
                    <a:bodyPr/>
                    <a:lstStyle/>
                    <a:p>
                      <a:r>
                        <a:rPr lang="en-US" sz="2400" dirty="0" smtClean="0"/>
                        <a:t>Why</a:t>
                      </a:r>
                      <a:r>
                        <a:rPr lang="en-US" sz="2400" baseline="0" dirty="0" smtClean="0"/>
                        <a:t> does Brinley describe this segment as a “powerful change”?</a:t>
                      </a:r>
                      <a:endParaRPr lang="en-US" sz="2400" dirty="0"/>
                    </a:p>
                  </a:txBody>
                  <a:tcPr/>
                </a:tc>
                <a:tc>
                  <a:txBody>
                    <a:bodyPr/>
                    <a:lstStyle/>
                    <a:p>
                      <a:endParaRPr lang="en-US" sz="2400"/>
                    </a:p>
                  </a:txBody>
                  <a:tcPr/>
                </a:tc>
                <a:tc>
                  <a:txBody>
                    <a:bodyPr/>
                    <a:lstStyle/>
                    <a:p>
                      <a:endParaRPr lang="en-US" sz="2400"/>
                    </a:p>
                  </a:txBody>
                  <a:tcPr/>
                </a:tc>
                <a:tc>
                  <a:txBody>
                    <a:bodyPr/>
                    <a:lstStyle/>
                    <a:p>
                      <a:endParaRPr lang="en-US" sz="2400" dirty="0"/>
                    </a:p>
                  </a:txBody>
                  <a:tcPr/>
                </a:tc>
                <a:tc>
                  <a:txBody>
                    <a:bodyPr/>
                    <a:lstStyle/>
                    <a:p>
                      <a:endParaRPr lang="en-US" sz="2400" dirty="0"/>
                    </a:p>
                  </a:txBody>
                  <a:tcPr/>
                </a:tc>
              </a:tr>
            </a:tbl>
          </a:graphicData>
        </a:graphic>
      </p:graphicFrame>
    </p:spTree>
    <p:extLst>
      <p:ext uri="{BB962C8B-B14F-4D97-AF65-F5344CB8AC3E}">
        <p14:creationId xmlns="" xmlns:p14="http://schemas.microsoft.com/office/powerpoint/2010/main" val="1622096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Rights Era</a:t>
            </a:r>
            <a:endParaRPr lang="en-US" dirty="0"/>
          </a:p>
        </p:txBody>
      </p:sp>
      <p:sp>
        <p:nvSpPr>
          <p:cNvPr id="3" name="Subtitle 2"/>
          <p:cNvSpPr>
            <a:spLocks noGrp="1"/>
          </p:cNvSpPr>
          <p:nvPr>
            <p:ph type="subTitle" idx="1"/>
          </p:nvPr>
        </p:nvSpPr>
        <p:spPr/>
        <p:txBody>
          <a:bodyPr/>
          <a:lstStyle/>
          <a:p>
            <a:r>
              <a:rPr lang="en-US" dirty="0" smtClean="0"/>
              <a:t>Unit 8</a:t>
            </a:r>
            <a:endParaRPr lang="en-US" dirty="0"/>
          </a:p>
        </p:txBody>
      </p:sp>
      <p:pic>
        <p:nvPicPr>
          <p:cNvPr id="4" name="Picture 4" descr="http://www.historylearningsite.co.uk/fileadmin/historyLearningSite/montgo1.jpg"/>
          <p:cNvPicPr>
            <a:picLocks noChangeAspect="1" noChangeArrowheads="1"/>
          </p:cNvPicPr>
          <p:nvPr/>
        </p:nvPicPr>
        <p:blipFill>
          <a:blip r:embed="rId2" cstate="print"/>
          <a:srcRect/>
          <a:stretch>
            <a:fillRect/>
          </a:stretch>
        </p:blipFill>
        <p:spPr bwMode="auto">
          <a:xfrm>
            <a:off x="8204032" y="1268679"/>
            <a:ext cx="3020683" cy="3639504"/>
          </a:xfrm>
          <a:prstGeom prst="rect">
            <a:avLst/>
          </a:prstGeom>
          <a:noFill/>
        </p:spPr>
      </p:pic>
      <p:pic>
        <p:nvPicPr>
          <p:cNvPr id="5" name="Picture 2" descr="http://www.nps.gov/nr/travel/civilrights/buildings/litlrck2.JPG"/>
          <p:cNvPicPr>
            <a:picLocks noChangeAspect="1" noChangeArrowheads="1"/>
          </p:cNvPicPr>
          <p:nvPr/>
        </p:nvPicPr>
        <p:blipFill>
          <a:blip r:embed="rId3" cstate="print"/>
          <a:srcRect/>
          <a:stretch>
            <a:fillRect/>
          </a:stretch>
        </p:blipFill>
        <p:spPr bwMode="auto">
          <a:xfrm>
            <a:off x="4476750" y="4325112"/>
            <a:ext cx="3176629" cy="2439651"/>
          </a:xfrm>
          <a:prstGeom prst="rect">
            <a:avLst/>
          </a:prstGeom>
          <a:noFill/>
        </p:spPr>
      </p:pic>
      <p:pic>
        <p:nvPicPr>
          <p:cNvPr id="1026" name="Picture 2" descr="http://upload.wikimedia.org/wikipedia/en/e/ed/The-problem-we-all-live-with-norman-rockwell.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526875" y="79916"/>
            <a:ext cx="4997151" cy="30790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30450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0551" y="0"/>
            <a:ext cx="5676181" cy="6564703"/>
          </a:xfrm>
        </p:spPr>
        <p:txBody>
          <a:bodyPr>
            <a:normAutofit fontScale="47500" lnSpcReduction="20000"/>
          </a:bodyPr>
          <a:lstStyle/>
          <a:p>
            <a:pPr marL="0" indent="0">
              <a:buNone/>
            </a:pPr>
            <a:r>
              <a:rPr lang="en-US" sz="5100" b="1" dirty="0" smtClean="0"/>
              <a:t>What event occurred at each of the following dates?</a:t>
            </a:r>
          </a:p>
          <a:p>
            <a:pPr>
              <a:buFont typeface="Arial" panose="020B0604020202020204" pitchFamily="34" charset="0"/>
              <a:buChar char="•"/>
            </a:pPr>
            <a:r>
              <a:rPr lang="en-US" sz="5100" dirty="0" smtClean="0"/>
              <a:t>1870</a:t>
            </a:r>
          </a:p>
          <a:p>
            <a:pPr>
              <a:buFont typeface="Arial" panose="020B0604020202020204" pitchFamily="34" charset="0"/>
              <a:buChar char="•"/>
            </a:pPr>
            <a:r>
              <a:rPr lang="en-US" sz="5100" dirty="0" smtClean="0"/>
              <a:t>1896</a:t>
            </a:r>
          </a:p>
          <a:p>
            <a:pPr>
              <a:buFont typeface="Arial" panose="020B0604020202020204" pitchFamily="34" charset="0"/>
              <a:buChar char="•"/>
            </a:pPr>
            <a:r>
              <a:rPr lang="en-US" sz="5100" dirty="0" smtClean="0"/>
              <a:t>1909</a:t>
            </a:r>
          </a:p>
          <a:p>
            <a:pPr>
              <a:buFont typeface="Arial" panose="020B0604020202020204" pitchFamily="34" charset="0"/>
              <a:buChar char="•"/>
            </a:pPr>
            <a:r>
              <a:rPr lang="en-US" sz="5100" dirty="0" smtClean="0"/>
              <a:t>1910-1930</a:t>
            </a:r>
          </a:p>
          <a:p>
            <a:pPr>
              <a:buFont typeface="Arial" panose="020B0604020202020204" pitchFamily="34" charset="0"/>
              <a:buChar char="•"/>
            </a:pPr>
            <a:r>
              <a:rPr lang="en-US" sz="5100" dirty="0" smtClean="0"/>
              <a:t>1954</a:t>
            </a:r>
          </a:p>
          <a:p>
            <a:pPr>
              <a:buFont typeface="Arial" panose="020B0604020202020204" pitchFamily="34" charset="0"/>
              <a:buChar char="•"/>
            </a:pPr>
            <a:r>
              <a:rPr lang="en-US" sz="5100" dirty="0" smtClean="0"/>
              <a:t>1955</a:t>
            </a:r>
          </a:p>
          <a:p>
            <a:pPr>
              <a:buFont typeface="Arial" panose="020B0604020202020204" pitchFamily="34" charset="0"/>
              <a:buChar char="•"/>
            </a:pPr>
            <a:r>
              <a:rPr lang="en-US" sz="5100" dirty="0" smtClean="0"/>
              <a:t>1957 </a:t>
            </a:r>
          </a:p>
          <a:p>
            <a:pPr>
              <a:buFont typeface="Arial" panose="020B0604020202020204" pitchFamily="34" charset="0"/>
              <a:buChar char="•"/>
            </a:pPr>
            <a:r>
              <a:rPr lang="en-US" sz="5100" dirty="0" smtClean="0"/>
              <a:t>1962</a:t>
            </a:r>
          </a:p>
          <a:p>
            <a:pPr>
              <a:buFont typeface="Arial" panose="020B0604020202020204" pitchFamily="34" charset="0"/>
              <a:buChar char="•"/>
            </a:pPr>
            <a:r>
              <a:rPr lang="en-US" sz="5100" dirty="0" smtClean="0"/>
              <a:t>1963</a:t>
            </a:r>
          </a:p>
          <a:p>
            <a:pPr>
              <a:buFont typeface="Arial" panose="020B0604020202020204" pitchFamily="34" charset="0"/>
              <a:buChar char="•"/>
            </a:pPr>
            <a:r>
              <a:rPr lang="en-US" sz="5100" dirty="0" smtClean="0"/>
              <a:t>1964</a:t>
            </a:r>
          </a:p>
          <a:p>
            <a:pPr>
              <a:buFont typeface="Arial" panose="020B0604020202020204" pitchFamily="34" charset="0"/>
              <a:buChar char="•"/>
            </a:pPr>
            <a:r>
              <a:rPr lang="en-US" sz="5100" dirty="0" smtClean="0"/>
              <a:t>1965</a:t>
            </a:r>
          </a:p>
          <a:p>
            <a:pPr>
              <a:buFont typeface="Arial" panose="020B0604020202020204" pitchFamily="34" charset="0"/>
              <a:buChar char="•"/>
            </a:pPr>
            <a:r>
              <a:rPr lang="en-US" sz="5100" dirty="0" smtClean="0"/>
              <a:t>1968 (what two people died?)</a:t>
            </a:r>
          </a:p>
          <a:p>
            <a:pPr>
              <a:buFont typeface="Arial" panose="020B0604020202020204" pitchFamily="34" charset="0"/>
              <a:buChar char="•"/>
            </a:pPr>
            <a:r>
              <a:rPr lang="en-US" sz="5100" dirty="0" smtClean="0"/>
              <a:t>2008</a:t>
            </a:r>
          </a:p>
          <a:p>
            <a:endParaRPr lang="en-US" dirty="0" smtClean="0"/>
          </a:p>
          <a:p>
            <a:pPr marL="0" indent="0">
              <a:buNone/>
            </a:pPr>
            <a:endParaRPr lang="en-US" dirty="0"/>
          </a:p>
        </p:txBody>
      </p:sp>
      <p:sp>
        <p:nvSpPr>
          <p:cNvPr id="4" name="TextBox 3"/>
          <p:cNvSpPr txBox="1"/>
          <p:nvPr/>
        </p:nvSpPr>
        <p:spPr>
          <a:xfrm>
            <a:off x="3704420" y="1742536"/>
            <a:ext cx="8487580" cy="3046988"/>
          </a:xfrm>
          <a:prstGeom prst="rect">
            <a:avLst/>
          </a:prstGeom>
          <a:noFill/>
        </p:spPr>
        <p:txBody>
          <a:bodyPr wrap="none" rtlCol="0">
            <a:spAutoFit/>
          </a:bodyPr>
          <a:lstStyle/>
          <a:p>
            <a:r>
              <a:rPr lang="en-US" sz="3200" b="1" dirty="0" smtClean="0"/>
              <a:t>Answer each of the following:</a:t>
            </a:r>
          </a:p>
          <a:p>
            <a:pPr marL="285750" indent="-285750">
              <a:buFont typeface="Arial" panose="020B0604020202020204" pitchFamily="34" charset="0"/>
              <a:buChar char="•"/>
            </a:pPr>
            <a:r>
              <a:rPr lang="en-US" sz="3200" dirty="0" smtClean="0"/>
              <a:t>What were Jim Crow Laws?</a:t>
            </a:r>
          </a:p>
          <a:p>
            <a:pPr marL="285750" indent="-285750">
              <a:buFont typeface="Arial" panose="020B0604020202020204" pitchFamily="34" charset="0"/>
              <a:buChar char="•"/>
            </a:pPr>
            <a:r>
              <a:rPr lang="en-US" sz="3200" dirty="0" smtClean="0"/>
              <a:t>What influenced Kennedy to join the Civil Rights</a:t>
            </a:r>
          </a:p>
          <a:p>
            <a:r>
              <a:rPr lang="en-US" sz="3200" dirty="0" smtClean="0"/>
              <a:t>Movement?</a:t>
            </a:r>
          </a:p>
          <a:p>
            <a:pPr marL="285750" indent="-285750">
              <a:buFont typeface="Arial" panose="020B0604020202020204" pitchFamily="34" charset="0"/>
              <a:buChar char="•"/>
            </a:pPr>
            <a:r>
              <a:rPr lang="en-US" sz="3200" dirty="0" smtClean="0"/>
              <a:t>Who were the Black Panthers and Malcom X?</a:t>
            </a:r>
          </a:p>
          <a:p>
            <a:endParaRPr lang="en-US" sz="3200" dirty="0"/>
          </a:p>
        </p:txBody>
      </p:sp>
    </p:spTree>
    <p:extLst>
      <p:ext uri="{BB962C8B-B14F-4D97-AF65-F5344CB8AC3E}">
        <p14:creationId xmlns="" xmlns:p14="http://schemas.microsoft.com/office/powerpoint/2010/main" val="233842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5840" y="174460"/>
            <a:ext cx="10058400" cy="1450757"/>
          </a:xfrm>
        </p:spPr>
        <p:txBody>
          <a:bodyPr/>
          <a:lstStyle/>
          <a:p>
            <a:endParaRPr lang="en-US" dirty="0"/>
          </a:p>
        </p:txBody>
      </p:sp>
      <p:sp>
        <p:nvSpPr>
          <p:cNvPr id="5" name="Content Placeholder 4"/>
          <p:cNvSpPr>
            <a:spLocks noGrp="1"/>
          </p:cNvSpPr>
          <p:nvPr>
            <p:ph sz="half" idx="1"/>
          </p:nvPr>
        </p:nvSpPr>
        <p:spPr>
          <a:xfrm>
            <a:off x="224286" y="2665243"/>
            <a:ext cx="5612346" cy="4537813"/>
          </a:xfrm>
        </p:spPr>
        <p:txBody>
          <a:bodyPr>
            <a:normAutofit fontScale="77500" lnSpcReduction="20000"/>
          </a:bodyPr>
          <a:lstStyle/>
          <a:p>
            <a:r>
              <a:rPr lang="en-US" sz="3600" b="1" u="sng" dirty="0" smtClean="0"/>
              <a:t>Plessey v. Ferguson</a:t>
            </a:r>
            <a:r>
              <a:rPr lang="en-US" sz="3600" dirty="0" smtClean="0"/>
              <a:t>, 1896</a:t>
            </a:r>
          </a:p>
          <a:p>
            <a:pPr lvl="1"/>
            <a:r>
              <a:rPr lang="en-US" sz="3600" dirty="0" smtClean="0"/>
              <a:t>Separate but equal is constitutional</a:t>
            </a:r>
          </a:p>
          <a:p>
            <a:r>
              <a:rPr lang="en-US" sz="3600" b="1" u="sng" dirty="0" smtClean="0"/>
              <a:t>Brown v. BOE</a:t>
            </a:r>
            <a:r>
              <a:rPr lang="en-US" sz="3600" dirty="0" smtClean="0"/>
              <a:t>, 1954</a:t>
            </a:r>
          </a:p>
          <a:p>
            <a:pPr lvl="1"/>
            <a:r>
              <a:rPr lang="en-US" sz="3600" dirty="0" smtClean="0"/>
              <a:t>Separate is inherently unequal</a:t>
            </a:r>
          </a:p>
          <a:p>
            <a:pPr lvl="1"/>
            <a:r>
              <a:rPr lang="en-US" sz="3600" dirty="0" smtClean="0"/>
              <a:t>Integration of public schools begins</a:t>
            </a:r>
          </a:p>
          <a:p>
            <a:r>
              <a:rPr lang="en-US" sz="3600" b="1" u="sng" dirty="0" err="1" smtClean="0"/>
              <a:t>Shuttlesworth</a:t>
            </a:r>
            <a:r>
              <a:rPr lang="en-US" sz="3600" b="1" u="sng" dirty="0" smtClean="0"/>
              <a:t> V. Birmingham BOE</a:t>
            </a:r>
            <a:r>
              <a:rPr lang="en-US" sz="3600" dirty="0" smtClean="0"/>
              <a:t>, 1958</a:t>
            </a:r>
          </a:p>
          <a:p>
            <a:pPr lvl="1"/>
            <a:r>
              <a:rPr lang="en-US" sz="3600" dirty="0" smtClean="0"/>
              <a:t>Scholastic ability &amp; social behavior could not be used to maintain segregation</a:t>
            </a:r>
            <a:endParaRPr lang="en-US" sz="3600" b="1" u="sng" dirty="0" smtClean="0"/>
          </a:p>
          <a:p>
            <a:endParaRPr lang="en-US" dirty="0"/>
          </a:p>
        </p:txBody>
      </p:sp>
      <p:sp>
        <p:nvSpPr>
          <p:cNvPr id="6" name="Content Placeholder 5"/>
          <p:cNvSpPr>
            <a:spLocks noGrp="1"/>
          </p:cNvSpPr>
          <p:nvPr>
            <p:ph sz="half" idx="2"/>
          </p:nvPr>
        </p:nvSpPr>
        <p:spPr>
          <a:xfrm>
            <a:off x="6116128" y="2173869"/>
            <a:ext cx="5796951" cy="4615450"/>
          </a:xfrm>
        </p:spPr>
        <p:txBody>
          <a:bodyPr>
            <a:normAutofit fontScale="77500" lnSpcReduction="20000"/>
          </a:bodyPr>
          <a:lstStyle/>
          <a:p>
            <a:r>
              <a:rPr lang="en-US" sz="2800" b="1" u="sng" dirty="0"/>
              <a:t>Civil Rights Act of 1957</a:t>
            </a:r>
          </a:p>
          <a:p>
            <a:pPr lvl="1"/>
            <a:r>
              <a:rPr lang="en-US" sz="2800" dirty="0" err="1"/>
              <a:t>Estab</a:t>
            </a:r>
            <a:r>
              <a:rPr lang="en-US" sz="2800" dirty="0"/>
              <a:t>. Commission on Civil Rights to investigate unconstitutional treatment (esp. voting rights)</a:t>
            </a:r>
          </a:p>
          <a:p>
            <a:r>
              <a:rPr lang="en-US" sz="2800" b="1" u="sng" dirty="0"/>
              <a:t>Civil Rights Act of 1964</a:t>
            </a:r>
          </a:p>
          <a:p>
            <a:pPr lvl="1"/>
            <a:r>
              <a:rPr lang="en-US" sz="2800" dirty="0"/>
              <a:t>Equal access to public facilities &amp; employment</a:t>
            </a:r>
          </a:p>
          <a:p>
            <a:r>
              <a:rPr lang="en-US" sz="2800" b="1" u="sng" dirty="0"/>
              <a:t>Voting Rights Act of 1965</a:t>
            </a:r>
          </a:p>
          <a:p>
            <a:pPr marL="742950" lvl="2" indent="-342900"/>
            <a:r>
              <a:rPr lang="en-US" sz="2800" dirty="0"/>
              <a:t>Attorney General could register voters where literacy test &amp; poll taxes had been used to deny voting rights</a:t>
            </a:r>
          </a:p>
          <a:p>
            <a:r>
              <a:rPr lang="en-US" sz="2800" dirty="0"/>
              <a:t>24</a:t>
            </a:r>
            <a:r>
              <a:rPr lang="en-US" sz="2800" baseline="30000" dirty="0"/>
              <a:t>th</a:t>
            </a:r>
            <a:r>
              <a:rPr lang="en-US" sz="2800" b="1" u="sng" dirty="0"/>
              <a:t> Amendment, </a:t>
            </a:r>
          </a:p>
          <a:p>
            <a:pPr lvl="1"/>
            <a:r>
              <a:rPr lang="en-US" sz="2800" dirty="0"/>
              <a:t>Prohibits poll taxes </a:t>
            </a:r>
            <a:r>
              <a:rPr lang="en-US" sz="2800" dirty="0" smtClean="0"/>
              <a:t>or </a:t>
            </a:r>
            <a:r>
              <a:rPr lang="en-US" sz="2800" dirty="0"/>
              <a:t>other taxes in order to deny voting rights </a:t>
            </a:r>
          </a:p>
          <a:p>
            <a:pPr lvl="1"/>
            <a:r>
              <a:rPr lang="en-US" sz="2800" dirty="0"/>
              <a:t>ensures right to vote in federal elections</a:t>
            </a:r>
          </a:p>
          <a:p>
            <a:endParaRPr lang="en-US" dirty="0"/>
          </a:p>
        </p:txBody>
      </p:sp>
      <p:pic>
        <p:nvPicPr>
          <p:cNvPr id="7" name="Picture 4" descr="http://c3e308.medialib.glogster.com/media/36/3675d25529a286e52c8f353fcbe6818d1f43e481036bd2f172008a47d38e6418/064-jpg.jpg">
            <a:hlinkClick r:id="rId2"/>
          </p:cNvPr>
          <p:cNvPicPr>
            <a:picLocks noChangeAspect="1" noChangeArrowheads="1"/>
          </p:cNvPicPr>
          <p:nvPr/>
        </p:nvPicPr>
        <p:blipFill>
          <a:blip r:embed="rId3" cstate="print"/>
          <a:srcRect/>
          <a:stretch>
            <a:fillRect/>
          </a:stretch>
        </p:blipFill>
        <p:spPr bwMode="auto">
          <a:xfrm>
            <a:off x="6659592" y="0"/>
            <a:ext cx="3226278" cy="2087593"/>
          </a:xfrm>
          <a:prstGeom prst="rect">
            <a:avLst/>
          </a:prstGeom>
          <a:noFill/>
        </p:spPr>
      </p:pic>
      <p:pic>
        <p:nvPicPr>
          <p:cNvPr id="8" name="Picture 2" descr="http://jonathanturley.files.wordpress.com/2011/04/jimcrow1.jpg?w=225&amp;h=300">
            <a:hlinkClick r:id="rId4"/>
          </p:cNvPr>
          <p:cNvPicPr>
            <a:picLocks noChangeAspect="1" noChangeArrowheads="1"/>
          </p:cNvPicPr>
          <p:nvPr/>
        </p:nvPicPr>
        <p:blipFill>
          <a:blip r:embed="rId5" cstate="print"/>
          <a:srcRect/>
          <a:stretch>
            <a:fillRect/>
          </a:stretch>
        </p:blipFill>
        <p:spPr bwMode="auto">
          <a:xfrm>
            <a:off x="1297858" y="0"/>
            <a:ext cx="1914525" cy="2552700"/>
          </a:xfrm>
          <a:prstGeom prst="rect">
            <a:avLst/>
          </a:prstGeom>
          <a:noFill/>
        </p:spPr>
      </p:pic>
      <p:pic>
        <p:nvPicPr>
          <p:cNvPr id="9" name="Picture 2" descr="http://media.npr.org/assets/img/2013/02/22/2417745_wide-923cb241acc88b76174a755429f08433ef1faed4-s6-c10.jpg">
            <a:hlinkClick r:id="rId6"/>
          </p:cNvPr>
          <p:cNvPicPr>
            <a:picLocks noChangeAspect="1" noChangeArrowheads="1"/>
          </p:cNvPicPr>
          <p:nvPr/>
        </p:nvPicPr>
        <p:blipFill>
          <a:blip r:embed="rId7" cstate="print"/>
          <a:srcRect/>
          <a:stretch>
            <a:fillRect/>
          </a:stretch>
        </p:blipFill>
        <p:spPr bwMode="auto">
          <a:xfrm>
            <a:off x="3212383" y="-9898"/>
            <a:ext cx="3517490" cy="2071224"/>
          </a:xfrm>
          <a:prstGeom prst="rect">
            <a:avLst/>
          </a:prstGeom>
          <a:noFill/>
        </p:spPr>
      </p:pic>
    </p:spTree>
    <p:extLst>
      <p:ext uri="{BB962C8B-B14F-4D97-AF65-F5344CB8AC3E}">
        <p14:creationId xmlns="" xmlns:p14="http://schemas.microsoft.com/office/powerpoint/2010/main" val="34438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 calcmode="lin" valueType="num">
                                      <p:cBhvr additive="base">
                                        <p:cTn id="5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anim calcmode="lin" valueType="num">
                                      <p:cBhvr additive="base">
                                        <p:cTn id="6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 calcmode="lin" valueType="num">
                                      <p:cBhvr additive="base">
                                        <p:cTn id="6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4" end="4"/>
                                            </p:txEl>
                                          </p:spTgt>
                                        </p:tgtEl>
                                        <p:attrNameLst>
                                          <p:attrName>style.visibility</p:attrName>
                                        </p:attrNameLst>
                                      </p:cBhvr>
                                      <p:to>
                                        <p:strVal val="visible"/>
                                      </p:to>
                                    </p:set>
                                    <p:anim calcmode="lin" valueType="num">
                                      <p:cBhvr additive="base">
                                        <p:cTn id="7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
                                            <p:txEl>
                                              <p:pRg st="5" end="5"/>
                                            </p:txEl>
                                          </p:spTgt>
                                        </p:tgtEl>
                                        <p:attrNameLst>
                                          <p:attrName>style.visibility</p:attrName>
                                        </p:attrNameLst>
                                      </p:cBhvr>
                                      <p:to>
                                        <p:strVal val="visible"/>
                                      </p:to>
                                    </p:set>
                                    <p:anim calcmode="lin" valueType="num">
                                      <p:cBhvr additive="base">
                                        <p:cTn id="7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6">
                                            <p:txEl>
                                              <p:pRg st="6" end="6"/>
                                            </p:txEl>
                                          </p:spTgt>
                                        </p:tgtEl>
                                        <p:attrNameLst>
                                          <p:attrName>style.visibility</p:attrName>
                                        </p:attrNameLst>
                                      </p:cBhvr>
                                      <p:to>
                                        <p:strVal val="visible"/>
                                      </p:to>
                                    </p:set>
                                    <p:anim calcmode="lin" valueType="num">
                                      <p:cBhvr additive="base">
                                        <p:cTn id="8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6">
                                            <p:txEl>
                                              <p:pRg st="7" end="7"/>
                                            </p:txEl>
                                          </p:spTgt>
                                        </p:tgtEl>
                                        <p:attrNameLst>
                                          <p:attrName>style.visibility</p:attrName>
                                        </p:attrNameLst>
                                      </p:cBhvr>
                                      <p:to>
                                        <p:strVal val="visible"/>
                                      </p:to>
                                    </p:set>
                                    <p:anim calcmode="lin" valueType="num">
                                      <p:cBhvr additive="base">
                                        <p:cTn id="9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6">
                                            <p:txEl>
                                              <p:pRg st="8" end="8"/>
                                            </p:txEl>
                                          </p:spTgt>
                                        </p:tgtEl>
                                        <p:attrNameLst>
                                          <p:attrName>style.visibility</p:attrName>
                                        </p:attrNameLst>
                                      </p:cBhvr>
                                      <p:to>
                                        <p:strVal val="visible"/>
                                      </p:to>
                                    </p:set>
                                    <p:anim calcmode="lin" valueType="num">
                                      <p:cBhvr additive="base">
                                        <p:cTn id="9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rPr>
              <a:t>Civil Rights Movement Time line</a:t>
            </a:r>
            <a:endParaRPr lang="en-US" dirty="0">
              <a:solidFill>
                <a:schemeClr val="tx2">
                  <a:lumMod val="75000"/>
                </a:schemeClr>
              </a:solidFill>
            </a:endParaRPr>
          </a:p>
        </p:txBody>
      </p:sp>
      <p:sp>
        <p:nvSpPr>
          <p:cNvPr id="4" name="Content Placeholder 3"/>
          <p:cNvSpPr>
            <a:spLocks noGrp="1"/>
          </p:cNvSpPr>
          <p:nvPr>
            <p:ph sz="half" idx="1"/>
          </p:nvPr>
        </p:nvSpPr>
        <p:spPr>
          <a:xfrm>
            <a:off x="207034" y="1845735"/>
            <a:ext cx="5828006" cy="4023358"/>
          </a:xfrm>
        </p:spPr>
        <p:txBody>
          <a:bodyPr>
            <a:normAutofit lnSpcReduction="10000"/>
          </a:bodyPr>
          <a:lstStyle/>
          <a:p>
            <a:r>
              <a:rPr lang="en-US" sz="3200" b="1" u="sng" dirty="0"/>
              <a:t>Tuskegee Institute </a:t>
            </a:r>
            <a:r>
              <a:rPr lang="en-US" sz="3200" dirty="0"/>
              <a:t>founded, 1882</a:t>
            </a:r>
          </a:p>
          <a:p>
            <a:r>
              <a:rPr lang="en-US" sz="3200" dirty="0"/>
              <a:t>Atlanta Compromise Speech, 1895</a:t>
            </a:r>
          </a:p>
          <a:p>
            <a:r>
              <a:rPr lang="en-US" sz="3200" b="1" u="sng" dirty="0"/>
              <a:t>NAACP</a:t>
            </a:r>
            <a:r>
              <a:rPr lang="en-US" sz="3200" dirty="0"/>
              <a:t> founded, 1909</a:t>
            </a:r>
          </a:p>
          <a:p>
            <a:r>
              <a:rPr lang="en-US" sz="3200" dirty="0"/>
              <a:t>Great Migration, 1910 – 1920</a:t>
            </a:r>
          </a:p>
          <a:p>
            <a:r>
              <a:rPr lang="en-US" sz="3200" b="1" u="sng" dirty="0"/>
              <a:t>Scottsboro Case</a:t>
            </a:r>
            <a:r>
              <a:rPr lang="en-US" sz="3200" dirty="0"/>
              <a:t>, 1931 – 1952</a:t>
            </a:r>
          </a:p>
          <a:p>
            <a:r>
              <a:rPr lang="en-US" sz="3200" b="1" u="sng" dirty="0"/>
              <a:t>Congress of Racial Equality </a:t>
            </a:r>
            <a:r>
              <a:rPr lang="en-US" sz="3200" dirty="0"/>
              <a:t>(CORE) founded, 1942</a:t>
            </a:r>
          </a:p>
          <a:p>
            <a:endParaRPr lang="en-US" dirty="0"/>
          </a:p>
        </p:txBody>
      </p:sp>
      <p:sp>
        <p:nvSpPr>
          <p:cNvPr id="5" name="Content Placeholder 4"/>
          <p:cNvSpPr>
            <a:spLocks noGrp="1"/>
          </p:cNvSpPr>
          <p:nvPr>
            <p:ph sz="half" idx="2"/>
          </p:nvPr>
        </p:nvSpPr>
        <p:spPr>
          <a:xfrm>
            <a:off x="6217920" y="1845734"/>
            <a:ext cx="5974080" cy="4555065"/>
          </a:xfrm>
        </p:spPr>
        <p:txBody>
          <a:bodyPr>
            <a:normAutofit lnSpcReduction="10000"/>
          </a:bodyPr>
          <a:lstStyle/>
          <a:p>
            <a:r>
              <a:rPr lang="en-US" sz="2800" b="1" u="sng" dirty="0"/>
              <a:t>Montgomery Bus Boycott</a:t>
            </a:r>
            <a:r>
              <a:rPr lang="en-US" sz="2800" dirty="0"/>
              <a:t>, 1955</a:t>
            </a:r>
          </a:p>
          <a:p>
            <a:r>
              <a:rPr lang="en-US" sz="2800" b="1" u="sng" dirty="0"/>
              <a:t>Southern Christian Leadership </a:t>
            </a:r>
            <a:r>
              <a:rPr lang="en-US" sz="2800" b="1" u="sng" dirty="0" smtClean="0"/>
              <a:t>Conference </a:t>
            </a:r>
            <a:r>
              <a:rPr lang="en-US" sz="2800" dirty="0"/>
              <a:t>founded by MLK, Jr., 1957</a:t>
            </a:r>
          </a:p>
          <a:p>
            <a:r>
              <a:rPr lang="en-US" sz="2800" b="1" u="sng" dirty="0"/>
              <a:t>Little Rock Nine</a:t>
            </a:r>
            <a:r>
              <a:rPr lang="en-US" sz="2800" dirty="0"/>
              <a:t>, 1957</a:t>
            </a:r>
          </a:p>
          <a:p>
            <a:r>
              <a:rPr lang="en-US" sz="2800" b="1" u="sng" dirty="0"/>
              <a:t>Greensboro Sit-in</a:t>
            </a:r>
            <a:r>
              <a:rPr lang="en-US" sz="2800" dirty="0"/>
              <a:t>, 1960</a:t>
            </a:r>
          </a:p>
          <a:p>
            <a:r>
              <a:rPr lang="en-US" sz="2800" b="1" u="sng" dirty="0"/>
              <a:t>Freedom Rides</a:t>
            </a:r>
            <a:r>
              <a:rPr lang="en-US" sz="2800" dirty="0"/>
              <a:t>, 1961</a:t>
            </a:r>
          </a:p>
          <a:p>
            <a:pPr lvl="1"/>
            <a:r>
              <a:rPr lang="en-US" sz="2800" dirty="0"/>
              <a:t>Attempt to desegregate interstate bus travel in the South </a:t>
            </a:r>
          </a:p>
          <a:p>
            <a:r>
              <a:rPr lang="en-US" sz="2800" b="1" u="sng" dirty="0"/>
              <a:t>March on Washington</a:t>
            </a:r>
            <a:r>
              <a:rPr lang="en-US" sz="2800" dirty="0"/>
              <a:t>, 1963</a:t>
            </a:r>
          </a:p>
          <a:p>
            <a:endParaRPr lang="en-US" dirty="0"/>
          </a:p>
        </p:txBody>
      </p:sp>
    </p:spTree>
    <p:extLst>
      <p:ext uri="{BB962C8B-B14F-4D97-AF65-F5344CB8AC3E}">
        <p14:creationId xmlns="" xmlns:p14="http://schemas.microsoft.com/office/powerpoint/2010/main" val="32913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 calcmode="lin" valueType="num">
                                      <p:cBhvr additive="base">
                                        <p:cTn id="4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 calcmode="lin" valueType="num">
                                      <p:cBhvr additive="base">
                                        <p:cTn id="6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 calcmode="lin" valueType="num">
                                      <p:cBhvr additive="base">
                                        <p:cTn id="6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5" end="5"/>
                                            </p:txEl>
                                          </p:spTgt>
                                        </p:tgtEl>
                                        <p:attrNameLst>
                                          <p:attrName>style.visibility</p:attrName>
                                        </p:attrNameLst>
                                      </p:cBhvr>
                                      <p:to>
                                        <p:strVal val="visible"/>
                                      </p:to>
                                    </p:set>
                                    <p:anim calcmode="lin" valueType="num">
                                      <p:cBhvr additive="base">
                                        <p:cTn id="7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6" end="6"/>
                                            </p:txEl>
                                          </p:spTgt>
                                        </p:tgtEl>
                                        <p:attrNameLst>
                                          <p:attrName>style.visibility</p:attrName>
                                        </p:attrNameLst>
                                      </p:cBhvr>
                                      <p:to>
                                        <p:strVal val="visible"/>
                                      </p:to>
                                    </p:set>
                                    <p:anim calcmode="lin" valueType="num">
                                      <p:cBhvr additive="base">
                                        <p:cTn id="7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MLK – I Have a Dream</a:t>
            </a:r>
            <a:endParaRPr lang="en-US" dirty="0"/>
          </a:p>
        </p:txBody>
      </p:sp>
      <p:sp>
        <p:nvSpPr>
          <p:cNvPr id="3" name="Content Placeholder 2"/>
          <p:cNvSpPr>
            <a:spLocks noGrp="1"/>
          </p:cNvSpPr>
          <p:nvPr>
            <p:ph idx="1"/>
          </p:nvPr>
        </p:nvSpPr>
        <p:spPr/>
        <p:txBody>
          <a:bodyPr>
            <a:normAutofit/>
          </a:bodyPr>
          <a:lstStyle/>
          <a:p>
            <a:r>
              <a:rPr lang="en-US" sz="4000" i="1" dirty="0"/>
              <a:t>What is the purpose of this speech?  In it Martin Luther King, Jr. states “Nineteen sixty-three is not an end, but a beginning.”  Based on evidence from this text, what is he hoping will begin?  How does he convince the audience that it is time for this new beginning?</a:t>
            </a:r>
            <a:endParaRPr lang="en-US" sz="4000" dirty="0"/>
          </a:p>
        </p:txBody>
      </p:sp>
    </p:spTree>
    <p:extLst>
      <p:ext uri="{BB962C8B-B14F-4D97-AF65-F5344CB8AC3E}">
        <p14:creationId xmlns="" xmlns:p14="http://schemas.microsoft.com/office/powerpoint/2010/main" val="590095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Henry David Thoreau, </a:t>
            </a:r>
            <a:r>
              <a:rPr lang="en-US" b="1" i="1" dirty="0"/>
              <a:t>Civil Disobedience</a:t>
            </a:r>
            <a:r>
              <a:rPr lang="en-US" b="1" dirty="0"/>
              <a:t>, 1849</a:t>
            </a:r>
            <a:br>
              <a:rPr lang="en-US" b="1" dirty="0"/>
            </a:br>
            <a:endParaRPr lang="en-US" dirty="0"/>
          </a:p>
        </p:txBody>
      </p:sp>
      <p:sp>
        <p:nvSpPr>
          <p:cNvPr id="3" name="Content Placeholder 2"/>
          <p:cNvSpPr>
            <a:spLocks noGrp="1"/>
          </p:cNvSpPr>
          <p:nvPr>
            <p:ph idx="1"/>
          </p:nvPr>
        </p:nvSpPr>
        <p:spPr/>
        <p:txBody>
          <a:bodyPr/>
          <a:lstStyle/>
          <a:p>
            <a:r>
              <a:rPr lang="en-US" sz="4000" dirty="0">
                <a:solidFill>
                  <a:srgbClr val="00B0F0"/>
                </a:solidFill>
              </a:rPr>
              <a:t>“</a:t>
            </a:r>
            <a:r>
              <a:rPr lang="en-US" sz="4000" i="1" dirty="0">
                <a:solidFill>
                  <a:srgbClr val="00B0F0"/>
                </a:solidFill>
              </a:rPr>
              <a:t>But, to speak practically and as a citizen, unlike those who call themselves no-government men, I ask for, not at once no government, but at once a better government. Let every man make known what kind of government would command his respect, and that will be one step toward obtaining it</a:t>
            </a:r>
            <a:r>
              <a:rPr lang="en-US" sz="4000" dirty="0">
                <a:solidFill>
                  <a:srgbClr val="00B0F0"/>
                </a:solidFill>
              </a:rPr>
              <a:t>.”</a:t>
            </a:r>
          </a:p>
          <a:p>
            <a:endParaRPr lang="en-US" dirty="0"/>
          </a:p>
        </p:txBody>
      </p:sp>
    </p:spTree>
    <p:extLst>
      <p:ext uri="{BB962C8B-B14F-4D97-AF65-F5344CB8AC3E}">
        <p14:creationId xmlns="" xmlns:p14="http://schemas.microsoft.com/office/powerpoint/2010/main" val="136418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522</TotalTime>
  <Words>807</Words>
  <Application>Microsoft Office PowerPoint</Application>
  <PresentationFormat>Custom</PresentationFormat>
  <Paragraphs>92</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Retrospect</vt:lpstr>
      <vt:lpstr>Langston Hughes – HAP-P</vt:lpstr>
      <vt:lpstr>Prof. Alan Brinkley reading</vt:lpstr>
      <vt:lpstr>Slide 3</vt:lpstr>
      <vt:lpstr>Civil Rights Era</vt:lpstr>
      <vt:lpstr>Slide 5</vt:lpstr>
      <vt:lpstr>Slide 6</vt:lpstr>
      <vt:lpstr>Civil Rights Movement Time line</vt:lpstr>
      <vt:lpstr>MLK – I Have a Dream</vt:lpstr>
      <vt:lpstr>Henry David Thoreau, Civil Disobedience, 1849 </vt:lpstr>
      <vt:lpstr>Mahatma Ghandi </vt:lpstr>
      <vt:lpstr>Marcus Garvey</vt:lpstr>
      <vt:lpstr>The Other Side of the Civil Rights Movement</vt:lpstr>
      <vt:lpstr>MLK and Malcom X Debate</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Rights Ear</dc:title>
  <dc:creator>Yvette Cerbone</dc:creator>
  <cp:lastModifiedBy>sigurdj.arnesen</cp:lastModifiedBy>
  <cp:revision>29</cp:revision>
  <dcterms:created xsi:type="dcterms:W3CDTF">2014-04-03T21:51:31Z</dcterms:created>
  <dcterms:modified xsi:type="dcterms:W3CDTF">2015-04-20T12:45:52Z</dcterms:modified>
</cp:coreProperties>
</file>