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Gilded Age Politics: 1877 – 1900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1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85000"/>
              </a:lnSpc>
              <a:spcBef>
                <a:spcPct val="0"/>
              </a:spcBef>
            </a:pPr>
            <a:r>
              <a:rPr lang="en-US" sz="4400" dirty="0"/>
              <a:t>Republicans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3">
              <a:buFont typeface="Arial" panose="020B0604020202020204" pitchFamily="34" charset="0"/>
              <a:buChar char="•"/>
            </a:pPr>
            <a:r>
              <a:rPr lang="en-US" sz="3200" dirty="0"/>
              <a:t>Continued use of “Waving the Bloody Shirt”  appealing to Democrats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/>
              <a:t>Reformers and African Americans generally favored the party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/>
              <a:t>Middle class and business men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/>
              <a:t>High tariffs to protect American industry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/>
              <a:t>Pro-big government (in the form of protecting industry)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/>
              <a:t>Pro-business with high protective tariffs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/>
              <a:t>Hamiltonian by tradition.</a:t>
            </a:r>
          </a:p>
          <a:p>
            <a:endParaRPr lang="en-US" dirty="0"/>
          </a:p>
        </p:txBody>
      </p:sp>
      <p:pic>
        <p:nvPicPr>
          <p:cNvPr id="5122" name="Picture 2" descr="http://image.slidesharecdn.com/ch16thegildedage-110121220911-phpapp02/95/hist1302ch16-35-728.jpg?cb=1295669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4960"/>
            <a:ext cx="11088914" cy="83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2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85000"/>
              </a:lnSpc>
              <a:spcBef>
                <a:spcPct val="0"/>
              </a:spcBef>
            </a:pPr>
            <a:r>
              <a:rPr lang="en-US" sz="4000" dirty="0"/>
              <a:t>Democrats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Font typeface="Arial" panose="020B0604020202020204" pitchFamily="34" charset="0"/>
              <a:buChar char="•"/>
            </a:pPr>
            <a:r>
              <a:rPr lang="en-US" sz="3600" dirty="0"/>
              <a:t>South vote overwhelmingly democratic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600" dirty="0"/>
              <a:t>In the North, political machines which favored immigrants helped to retain power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600" dirty="0"/>
              <a:t>States’ rights and limit powers of Federal Gov.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600" dirty="0"/>
              <a:t>Low Tariffs to protect American farmers and rural America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600" dirty="0"/>
              <a:t>Jeffersonian by tradition</a:t>
            </a:r>
          </a:p>
        </p:txBody>
      </p:sp>
      <p:pic>
        <p:nvPicPr>
          <p:cNvPr id="6146" name="Picture 2" descr="http://015fb31.netsolhost.com/images/BossTweed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232" y="432260"/>
            <a:ext cx="7362825" cy="642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91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1896 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buFont typeface="Arial" panose="020B0604020202020204" pitchFamily="34" charset="0"/>
              <a:buChar char="•"/>
            </a:pPr>
            <a:r>
              <a:rPr lang="en-US" sz="3200" dirty="0"/>
              <a:t>“Gold” Democrats loyal to Cleveland vs. </a:t>
            </a:r>
            <a:r>
              <a:rPr lang="en-US" sz="3200" dirty="0" err="1"/>
              <a:t>Prosilver</a:t>
            </a:r>
            <a:r>
              <a:rPr lang="en-US" sz="3200" dirty="0"/>
              <a:t> Democrats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3200" dirty="0"/>
              <a:t>William Jennings Bryan becomes a prominent leader for the </a:t>
            </a:r>
            <a:r>
              <a:rPr lang="en-US" sz="3200" dirty="0" err="1"/>
              <a:t>prosilver</a:t>
            </a:r>
            <a:r>
              <a:rPr lang="en-US" sz="3200" dirty="0"/>
              <a:t> democrats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200" dirty="0"/>
              <a:t>“Cross of Gold” speech helps him become a nominee for President in 1896 </a:t>
            </a:r>
            <a:r>
              <a:rPr lang="en-US" sz="3200" dirty="0" smtClean="0"/>
              <a:t>(but loses </a:t>
            </a:r>
            <a:r>
              <a:rPr lang="en-US" sz="3200" dirty="0"/>
              <a:t>to McKinley)</a:t>
            </a:r>
          </a:p>
          <a:p>
            <a:endParaRPr lang="en-US" dirty="0"/>
          </a:p>
        </p:txBody>
      </p:sp>
      <p:pic>
        <p:nvPicPr>
          <p:cNvPr id="7174" name="Picture 6" descr="http://www.thestrangedeathofliberalamerica.com/wp-content/themes/liberty/build/bry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42" y="871099"/>
            <a:ext cx="4300310" cy="54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25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4000" dirty="0"/>
              <a:t>Changes by election of 1896 (McKinley)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Start of another era of Republican dominance at the Presidency and Congress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Republicans shift from “free soil, free labor, and free men” of the Civil War to party of business and industry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Decline of Populist party</a:t>
            </a:r>
          </a:p>
        </p:txBody>
      </p:sp>
    </p:spTree>
    <p:extLst>
      <p:ext uri="{BB962C8B-B14F-4D97-AF65-F5344CB8AC3E}">
        <p14:creationId xmlns:p14="http://schemas.microsoft.com/office/powerpoint/2010/main" xmlns="" val="35854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3600" dirty="0" smtClean="0"/>
              <a:t>Politics of the Gilded Age in a “Nutshell”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Forgettable </a:t>
            </a:r>
            <a:r>
              <a:rPr lang="en-US" sz="3200" dirty="0"/>
              <a:t>presidents, none served a consecutive term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Politicians who largely ignored the problems inherent in society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General stalemate in government between the major parties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Laissez-Faire economics by government</a:t>
            </a:r>
          </a:p>
          <a:p>
            <a:endParaRPr lang="en-US" dirty="0"/>
          </a:p>
        </p:txBody>
      </p:sp>
      <p:pic>
        <p:nvPicPr>
          <p:cNvPr id="1028" name="Picture 4" descr="http://www.saylor.org/site/wp-content/uploads/2013/09/Bosses_of_The_Senate-Kep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3631" y="4070802"/>
            <a:ext cx="4142365" cy="321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82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4000" dirty="0"/>
              <a:t>Presidents of the Gilded Age: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21349"/>
          </a:xfrm>
        </p:spPr>
        <p:txBody>
          <a:bodyPr/>
          <a:lstStyle/>
          <a:p>
            <a:pPr lvl="2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Grant (1869-1872) Republican</a:t>
            </a:r>
          </a:p>
          <a:p>
            <a:pPr lvl="2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Rutherford B. Hayes (1877-1881) Republican</a:t>
            </a:r>
          </a:p>
          <a:p>
            <a:pPr lvl="2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James Garfield (1881) Republican</a:t>
            </a:r>
          </a:p>
          <a:p>
            <a:pPr lvl="2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Chester A. Arthur (1881-1885) Republican</a:t>
            </a:r>
          </a:p>
          <a:p>
            <a:pPr lvl="2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Grover Cleveland (1885-1889) Democrat **First since 1869**</a:t>
            </a:r>
          </a:p>
          <a:p>
            <a:pPr lvl="2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Benjamin Harrison (1889 – 1893) Republican</a:t>
            </a:r>
          </a:p>
          <a:p>
            <a:pPr lvl="2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Grover Cleveland (1893 - 1897) </a:t>
            </a:r>
            <a:r>
              <a:rPr lang="en-US" sz="3200" dirty="0" smtClean="0"/>
              <a:t>Democrat</a:t>
            </a:r>
            <a:endParaRPr lang="en-US" sz="3200" dirty="0"/>
          </a:p>
          <a:p>
            <a:pPr lvl="2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William McKinley (1897 – 1901) Republican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38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4400" dirty="0"/>
              <a:t>Parties and Issues of the Gilded 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Patronage Problems</a:t>
            </a:r>
          </a:p>
          <a:p>
            <a:pPr lvl="3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Money Problems</a:t>
            </a:r>
          </a:p>
          <a:p>
            <a:pPr lvl="3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Tariff Problems</a:t>
            </a:r>
          </a:p>
          <a:p>
            <a:endParaRPr lang="en-US" dirty="0"/>
          </a:p>
        </p:txBody>
      </p:sp>
      <p:pic>
        <p:nvPicPr>
          <p:cNvPr id="2050" name="Picture 2" descr="http://usgoldnews.com/wp-content/uploads/2013/05/paper-money_gold.jpg?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195" y="2157731"/>
            <a:ext cx="5093548" cy="38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5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Answer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3" indent="0">
              <a:spcBef>
                <a:spcPts val="1300"/>
              </a:spcBef>
              <a:buNone/>
            </a:pPr>
            <a:r>
              <a:rPr lang="en-US" sz="3200" dirty="0"/>
              <a:t>-Explain how one of the following political issues was central to debates between political parties during the Gilded Age:</a:t>
            </a:r>
          </a:p>
          <a:p>
            <a:pPr lvl="3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Patronage Problems</a:t>
            </a:r>
          </a:p>
          <a:p>
            <a:pPr lvl="3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Money Problems</a:t>
            </a:r>
          </a:p>
          <a:p>
            <a:pPr lvl="3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Tariff </a:t>
            </a:r>
            <a:r>
              <a:rPr lang="en-US" sz="3200" dirty="0" smtClean="0"/>
              <a:t>Problems</a:t>
            </a:r>
          </a:p>
          <a:p>
            <a:pPr marL="0" lvl="3" indent="0">
              <a:spcBef>
                <a:spcPts val="1300"/>
              </a:spcBef>
              <a:buNone/>
            </a:pPr>
            <a:r>
              <a:rPr lang="en-US" sz="3200" dirty="0" smtClean="0"/>
              <a:t>-Explain how one of the other choices is not as effective for answering the prompt.</a:t>
            </a:r>
          </a:p>
          <a:p>
            <a:pPr marL="0" lvl="3" indent="0">
              <a:spcBef>
                <a:spcPts val="1300"/>
              </a:spcBef>
              <a:buNone/>
            </a:pPr>
            <a:r>
              <a:rPr lang="en-US" sz="3200" dirty="0" smtClean="0"/>
              <a:t>-Compare and contrast the basic differences between the major party platforms during the Gilded age.</a:t>
            </a:r>
            <a:endParaRPr lang="en-US" sz="32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2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l" rtl="0">
              <a:lnSpc>
                <a:spcPct val="85000"/>
              </a:lnSpc>
              <a:spcBef>
                <a:spcPct val="0"/>
              </a:spcBef>
            </a:pPr>
            <a:r>
              <a:rPr lang="en-US" sz="5400" dirty="0"/>
              <a:t>Money Problems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buFont typeface="Arial" panose="020B0604020202020204" pitchFamily="34" charset="0"/>
              <a:buChar char="•"/>
            </a:pPr>
            <a:r>
              <a:rPr lang="en-US" sz="4000" dirty="0"/>
              <a:t>How to expand and stabilize the money supply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4000" dirty="0"/>
              <a:t>Specie: gold or silver currency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4000" dirty="0"/>
              <a:t>Easy/Soft Money Supply</a:t>
            </a:r>
          </a:p>
          <a:p>
            <a:pPr marL="1571400" lvl="8" indent="0">
              <a:buNone/>
            </a:pPr>
            <a:r>
              <a:rPr lang="en-US" sz="4000" dirty="0" smtClean="0"/>
              <a:t>Vs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4000" dirty="0"/>
              <a:t>Sound/Hard Money Supply</a:t>
            </a:r>
          </a:p>
          <a:p>
            <a:pPr lvl="5"/>
            <a:endParaRPr lang="en-US" dirty="0"/>
          </a:p>
        </p:txBody>
      </p:sp>
      <p:pic>
        <p:nvPicPr>
          <p:cNvPr id="3078" name="Picture 6" descr="http://www.ukcolumn.org/sites/default/files/green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32" y="4996090"/>
            <a:ext cx="51149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livetradingnews.com/wp-content/uploads/2014/11/Gold-Bu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243" y="3682638"/>
            <a:ext cx="4763042" cy="31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29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buFont typeface="Arial" panose="020B0604020202020204" pitchFamily="34" charset="0"/>
              <a:buChar char="•"/>
            </a:pPr>
            <a:r>
              <a:rPr lang="en-US" sz="4000" dirty="0"/>
              <a:t>By 1890s, Tariffs provided more than half of federal revenue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4000" dirty="0"/>
              <a:t>Tariffs generally caused higher prices for consumer </a:t>
            </a:r>
            <a:r>
              <a:rPr lang="en-US" sz="4000" dirty="0" smtClean="0"/>
              <a:t>goods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4000" dirty="0" smtClean="0"/>
              <a:t>Caused issues for farmers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38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85000"/>
              </a:lnSpc>
              <a:spcBef>
                <a:spcPct val="0"/>
              </a:spcBef>
            </a:pPr>
            <a:r>
              <a:rPr lang="en-US" sz="4400" dirty="0"/>
              <a:t>Populist Party (late 19</a:t>
            </a:r>
            <a:r>
              <a:rPr lang="en-US" sz="4400" baseline="30000" dirty="0"/>
              <a:t>th</a:t>
            </a:r>
            <a:r>
              <a:rPr lang="en-US" sz="4400" dirty="0"/>
              <a:t> century) Third Party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Font typeface="Arial" panose="020B0604020202020204" pitchFamily="34" charset="0"/>
              <a:buChar char="•"/>
            </a:pPr>
            <a:r>
              <a:rPr lang="en-US" sz="3600" dirty="0"/>
              <a:t>Rose out of agrarian discontent with government support of the cities and big business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600" dirty="0"/>
              <a:t>Formation a result of earlier Grange and Farmers’ Alliance movements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600" dirty="0"/>
              <a:t>Aka the “people’s” party</a:t>
            </a:r>
          </a:p>
          <a:p>
            <a:endParaRPr lang="en-US" dirty="0"/>
          </a:p>
        </p:txBody>
      </p:sp>
      <p:pic>
        <p:nvPicPr>
          <p:cNvPr id="4102" name="Picture 6" descr="http://www.communitycurrency.org/popu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5249" y="305420"/>
            <a:ext cx="5884182" cy="71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ages.sodahead.com/polls/002259827/305743181_3664317284_3ea42356c3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0223"/>
            <a:ext cx="5240495" cy="40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81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l" rtl="0">
              <a:lnSpc>
                <a:spcPct val="85000"/>
              </a:lnSpc>
              <a:spcBef>
                <a:spcPct val="0"/>
              </a:spcBef>
            </a:pPr>
            <a:r>
              <a:rPr lang="en-US" sz="3200" dirty="0"/>
              <a:t>The “Omaha Platform” aka platform of the Populists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4">
              <a:buFont typeface="Arial" panose="020B0604020202020204" pitchFamily="34" charset="0"/>
              <a:buChar char="•"/>
            </a:pPr>
            <a:r>
              <a:rPr lang="en-US" sz="3200" dirty="0"/>
              <a:t>More Power to common man, called for: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200" dirty="0"/>
              <a:t>Direct popular election of US Senators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200" dirty="0"/>
              <a:t>Increased use of initiatives and referendums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3200" dirty="0"/>
              <a:t>Economic reform, called for: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200" dirty="0"/>
              <a:t>Unlimited coinage of silver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200" dirty="0"/>
              <a:t>Progressive income tax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200" dirty="0"/>
              <a:t>Public ownership of RR’s and Telephone industry (by U.S.)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200" dirty="0"/>
              <a:t>Loans and subsidies for farmers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200" dirty="0"/>
              <a:t>Eight hour workday for wage workers</a:t>
            </a:r>
          </a:p>
        </p:txBody>
      </p:sp>
    </p:spTree>
    <p:extLst>
      <p:ext uri="{BB962C8B-B14F-4D97-AF65-F5344CB8AC3E}">
        <p14:creationId xmlns:p14="http://schemas.microsoft.com/office/powerpoint/2010/main" xmlns="" val="33177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177</TotalTime>
  <Words>529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Metropolitan</vt:lpstr>
      <vt:lpstr>Gilded Age Politics: 1877 – 1900 </vt:lpstr>
      <vt:lpstr>Politics of the Gilded Age in a “Nutshell” </vt:lpstr>
      <vt:lpstr>Presidents of the Gilded Age: </vt:lpstr>
      <vt:lpstr>Parties and Issues of the Gilded Age </vt:lpstr>
      <vt:lpstr>Short Answer Practice</vt:lpstr>
      <vt:lpstr>Money Problems </vt:lpstr>
      <vt:lpstr>Tariff Problems</vt:lpstr>
      <vt:lpstr>Populist Party (late 19th century) Third Party </vt:lpstr>
      <vt:lpstr>The “Omaha Platform” aka platform of the Populists </vt:lpstr>
      <vt:lpstr>Republicans </vt:lpstr>
      <vt:lpstr>Democrats </vt:lpstr>
      <vt:lpstr>1896 Election </vt:lpstr>
      <vt:lpstr>Changes by election of 1896 (McKinley)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 Politics: 1877 – 1900</dc:title>
  <dc:creator>Arnesen, Sigurd J.</dc:creator>
  <cp:lastModifiedBy>sigurdj.arnesen</cp:lastModifiedBy>
  <cp:revision>5</cp:revision>
  <dcterms:created xsi:type="dcterms:W3CDTF">2015-02-03T02:13:50Z</dcterms:created>
  <dcterms:modified xsi:type="dcterms:W3CDTF">2015-02-03T13:45:33Z</dcterms:modified>
</cp:coreProperties>
</file>