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8"/>
  </p:notesMasterIdLst>
  <p:handoutMasterIdLst>
    <p:handoutMasterId r:id="rId29"/>
  </p:handoutMasterIdLst>
  <p:sldIdLst>
    <p:sldId id="264" r:id="rId3"/>
    <p:sldId id="304" r:id="rId4"/>
    <p:sldId id="301" r:id="rId5"/>
    <p:sldId id="281" r:id="rId6"/>
    <p:sldId id="284" r:id="rId7"/>
    <p:sldId id="285" r:id="rId8"/>
    <p:sldId id="286" r:id="rId9"/>
    <p:sldId id="287" r:id="rId10"/>
    <p:sldId id="282" r:id="rId11"/>
    <p:sldId id="289" r:id="rId12"/>
    <p:sldId id="283" r:id="rId13"/>
    <p:sldId id="288" r:id="rId14"/>
    <p:sldId id="290" r:id="rId15"/>
    <p:sldId id="292" r:id="rId16"/>
    <p:sldId id="291" r:id="rId17"/>
    <p:sldId id="303" r:id="rId18"/>
    <p:sldId id="293" r:id="rId19"/>
    <p:sldId id="294" r:id="rId20"/>
    <p:sldId id="295" r:id="rId21"/>
    <p:sldId id="296" r:id="rId22"/>
    <p:sldId id="297" r:id="rId23"/>
    <p:sldId id="298" r:id="rId24"/>
    <p:sldId id="302" r:id="rId25"/>
    <p:sldId id="299" r:id="rId26"/>
    <p:sldId id="300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81" d="100"/>
          <a:sy n="81" d="100"/>
        </p:scale>
        <p:origin x="-78" y="-9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4/17/2015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4/17/2015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4/17/2015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4/17/2015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4/17/2015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4/17/2015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4/17/2015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4/17/2015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4/17/2015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Utilizing Data to Make Informed Instructional Decisions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Presenter: Sig </a:t>
            </a:r>
            <a:r>
              <a:rPr lang="en-US" dirty="0" err="1" smtClean="0"/>
              <a:t>Arnesen</a:t>
            </a:r>
            <a:endParaRPr lang="en-US" dirty="0" smtClean="0"/>
          </a:p>
          <a:p>
            <a:r>
              <a:rPr lang="en-US" dirty="0" smtClean="0"/>
              <a:t>School: </a:t>
            </a:r>
            <a:r>
              <a:rPr lang="en-US" dirty="0" err="1" smtClean="0"/>
              <a:t>Ardrey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High School</a:t>
            </a:r>
          </a:p>
          <a:p>
            <a:r>
              <a:rPr lang="en-US" dirty="0" smtClean="0"/>
              <a:t>Charlotte, NC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3212" y="6172200"/>
            <a:ext cx="7891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Sigurdj.arnesen@cms.k12.nc.us</a:t>
            </a: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difference between Qualitative and Quantitative?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600201"/>
            <a:ext cx="48768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Quantitative:</a:t>
            </a:r>
            <a:endParaRPr lang="en-US" sz="3200" dirty="0"/>
          </a:p>
          <a:p>
            <a:pPr lvl="1"/>
            <a:r>
              <a:rPr lang="en-US" sz="3200" dirty="0" smtClean="0"/>
              <a:t>Teacher assessments</a:t>
            </a:r>
          </a:p>
          <a:p>
            <a:pPr lvl="1"/>
            <a:r>
              <a:rPr lang="en-US" sz="3200" dirty="0" smtClean="0"/>
              <a:t>Standardized tests</a:t>
            </a:r>
          </a:p>
          <a:p>
            <a:pPr lvl="1"/>
            <a:r>
              <a:rPr lang="en-US" sz="3200" dirty="0" smtClean="0"/>
              <a:t>Report cards</a:t>
            </a:r>
          </a:p>
          <a:p>
            <a:pPr lvl="1"/>
            <a:r>
              <a:rPr lang="en-US" sz="3200" dirty="0" smtClean="0"/>
              <a:t>State Made Assessments</a:t>
            </a:r>
          </a:p>
          <a:p>
            <a:pPr lvl="1"/>
            <a:r>
              <a:rPr lang="en-US" sz="3200" dirty="0" smtClean="0"/>
              <a:t>Quizzes</a:t>
            </a:r>
          </a:p>
          <a:p>
            <a:pPr lvl="1"/>
            <a:r>
              <a:rPr lang="en-US" sz="3200" dirty="0" smtClean="0"/>
              <a:t>Pre Assessments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89612" y="1676401"/>
            <a:ext cx="487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Qualitative: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/>
              <a:t>Field notes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/>
              <a:t>Journals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/>
              <a:t>Questionnaires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/>
              <a:t>Audio and Video</a:t>
            </a:r>
          </a:p>
          <a:p>
            <a:pPr marL="742950" lvl="1" indent="-285750" defTabSz="914400">
              <a:spcBef>
                <a:spcPct val="20000"/>
              </a:spcBef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342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4648200"/>
            <a:ext cx="7008574" cy="1930400"/>
          </a:xfrm>
        </p:spPr>
        <p:txBody>
          <a:bodyPr>
            <a:normAutofit/>
          </a:bodyPr>
          <a:lstStyle/>
          <a:p>
            <a:r>
              <a:rPr lang="en-US" dirty="0" smtClean="0"/>
              <a:t>North Carolina and Data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2589" y="609600"/>
            <a:ext cx="781976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/>
              <a:t>Standard I: 1A, 1B, 1D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/>
              <a:t>Standard II: 2C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/>
              <a:t>Standard III: 3A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/>
              <a:t>Standard IV: 4B, 4C, 4D, 4H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/>
              <a:t>Standard V: 5A, 5C</a:t>
            </a:r>
          </a:p>
        </p:txBody>
      </p:sp>
    </p:spTree>
    <p:extLst>
      <p:ext uri="{BB962C8B-B14F-4D97-AF65-F5344CB8AC3E}">
        <p14:creationId xmlns:p14="http://schemas.microsoft.com/office/powerpoint/2010/main" xmlns="" val="176054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3048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Standard I</a:t>
            </a:r>
            <a:r>
              <a:rPr lang="en-US" dirty="0" smtClean="0"/>
              <a:t>: </a:t>
            </a:r>
            <a:r>
              <a:rPr lang="en-US" b="1" dirty="0" smtClean="0"/>
              <a:t>1A</a:t>
            </a:r>
            <a:r>
              <a:rPr lang="en-US" dirty="0" smtClean="0"/>
              <a:t>: “Uses classroom assessment data to inform program planning”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What is federalism?</a:t>
            </a:r>
          </a:p>
          <a:p>
            <a:pPr marL="883845" lvl="1" indent="-457200">
              <a:buFont typeface="+mj-lt"/>
              <a:buAutoNum type="alphaLcPeriod"/>
            </a:pPr>
            <a:r>
              <a:rPr lang="en-US" sz="2800" dirty="0" smtClean="0"/>
              <a:t>Separating the branches of government</a:t>
            </a:r>
          </a:p>
          <a:p>
            <a:pPr marL="883845" lvl="1" indent="-457200">
              <a:buFont typeface="+mj-lt"/>
              <a:buAutoNum type="alphaLcPeriod"/>
            </a:pPr>
            <a:r>
              <a:rPr lang="en-US" sz="2800" dirty="0" smtClean="0"/>
              <a:t>Shared power between the state and federal government</a:t>
            </a:r>
          </a:p>
          <a:p>
            <a:pPr marL="883845" lvl="1" indent="-457200">
              <a:buFont typeface="+mj-lt"/>
              <a:buAutoNum type="alphaLcPeriod"/>
            </a:pPr>
            <a:r>
              <a:rPr lang="en-US" sz="2800" dirty="0" smtClean="0"/>
              <a:t>A government where the federal government has all of the power</a:t>
            </a:r>
          </a:p>
          <a:p>
            <a:pPr marL="883845" lvl="1" indent="-457200">
              <a:buFont typeface="+mj-lt"/>
              <a:buAutoNum type="alphaLcPeriod"/>
            </a:pPr>
            <a:r>
              <a:rPr lang="en-US" sz="2800" dirty="0" smtClean="0"/>
              <a:t>A government where sovereign states unite for a limited purpose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2412" y="1701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Obj. 1.1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2" y="6027003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Pre-Assessments that matter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91026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Pre-Assessment’s to drive instruction: item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067165"/>
              </p:ext>
            </p:extLst>
          </p:nvPr>
        </p:nvGraphicFramePr>
        <p:xfrm>
          <a:off x="1117309" y="1473200"/>
          <a:ext cx="4800600" cy="4480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35399"/>
                <a:gridCol w="3765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0f</a:t>
                      </a:r>
                      <a:r>
                        <a:rPr lang="en-US" baseline="0" dirty="0" smtClean="0"/>
                        <a:t> class Missed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2012" y="6019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Take the extra step!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6694877"/>
              </p:ext>
            </p:extLst>
          </p:nvPr>
        </p:nvGraphicFramePr>
        <p:xfrm>
          <a:off x="5891741" y="1473201"/>
          <a:ext cx="4622271" cy="45142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22271"/>
              </a:tblGrid>
              <a:tr h="80979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 and topic</a:t>
                      </a:r>
                      <a:endParaRPr lang="en-US" dirty="0"/>
                    </a:p>
                  </a:txBody>
                  <a:tcPr/>
                </a:tc>
              </a:tr>
              <a:tr h="449883">
                <a:tc>
                  <a:txBody>
                    <a:bodyPr/>
                    <a:lstStyle/>
                    <a:p>
                      <a:r>
                        <a:rPr lang="en-US" dirty="0" smtClean="0"/>
                        <a:t>1.1: Federalism</a:t>
                      </a:r>
                      <a:endParaRPr lang="en-US" dirty="0"/>
                    </a:p>
                  </a:txBody>
                  <a:tcPr/>
                </a:tc>
              </a:tr>
              <a:tr h="449883">
                <a:tc>
                  <a:txBody>
                    <a:bodyPr/>
                    <a:lstStyle/>
                    <a:p>
                      <a:r>
                        <a:rPr lang="en-US" dirty="0" smtClean="0"/>
                        <a:t>1.1: Separation of Powers</a:t>
                      </a:r>
                      <a:endParaRPr lang="en-US" dirty="0"/>
                    </a:p>
                  </a:txBody>
                  <a:tcPr/>
                </a:tc>
              </a:tr>
              <a:tr h="449883">
                <a:tc>
                  <a:txBody>
                    <a:bodyPr/>
                    <a:lstStyle/>
                    <a:p>
                      <a:r>
                        <a:rPr lang="en-US" dirty="0" smtClean="0"/>
                        <a:t>1.1:</a:t>
                      </a:r>
                      <a:r>
                        <a:rPr lang="en-US" baseline="0" dirty="0" smtClean="0"/>
                        <a:t> Checks and Balances</a:t>
                      </a:r>
                      <a:endParaRPr lang="en-US" dirty="0"/>
                    </a:p>
                  </a:txBody>
                  <a:tcPr/>
                </a:tc>
              </a:tr>
              <a:tr h="449883">
                <a:tc>
                  <a:txBody>
                    <a:bodyPr/>
                    <a:lstStyle/>
                    <a:p>
                      <a:r>
                        <a:rPr lang="en-US" dirty="0" smtClean="0"/>
                        <a:t>1.2:</a:t>
                      </a:r>
                      <a:r>
                        <a:rPr lang="en-US" baseline="0" dirty="0" smtClean="0"/>
                        <a:t> Democracy</a:t>
                      </a:r>
                      <a:endParaRPr lang="en-US" dirty="0"/>
                    </a:p>
                  </a:txBody>
                  <a:tcPr/>
                </a:tc>
              </a:tr>
              <a:tr h="449883">
                <a:tc>
                  <a:txBody>
                    <a:bodyPr/>
                    <a:lstStyle/>
                    <a:p>
                      <a:r>
                        <a:rPr lang="en-US" dirty="0" smtClean="0"/>
                        <a:t>1.2: Republic</a:t>
                      </a:r>
                      <a:endParaRPr lang="en-US" dirty="0"/>
                    </a:p>
                  </a:txBody>
                  <a:tcPr/>
                </a:tc>
              </a:tr>
              <a:tr h="449883">
                <a:tc>
                  <a:txBody>
                    <a:bodyPr/>
                    <a:lstStyle/>
                    <a:p>
                      <a:r>
                        <a:rPr lang="en-US" dirty="0" smtClean="0"/>
                        <a:t>1.2: Duties and Responsibilities</a:t>
                      </a:r>
                      <a:endParaRPr lang="en-US" dirty="0"/>
                    </a:p>
                  </a:txBody>
                  <a:tcPr/>
                </a:tc>
              </a:tr>
              <a:tr h="480654">
                <a:tc>
                  <a:txBody>
                    <a:bodyPr/>
                    <a:lstStyle/>
                    <a:p>
                      <a:r>
                        <a:rPr lang="en-US" dirty="0" smtClean="0"/>
                        <a:t>1.3: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Amendment</a:t>
                      </a:r>
                      <a:endParaRPr lang="en-US" dirty="0"/>
                    </a:p>
                  </a:txBody>
                  <a:tcPr/>
                </a:tc>
              </a:tr>
              <a:tr h="480654">
                <a:tc>
                  <a:txBody>
                    <a:bodyPr/>
                    <a:lstStyle/>
                    <a:p>
                      <a:r>
                        <a:rPr lang="en-US" dirty="0" smtClean="0"/>
                        <a:t>1.3: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Amendment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17309" y="2286000"/>
            <a:ext cx="9396703" cy="13716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17308" y="5105400"/>
            <a:ext cx="9396703" cy="9144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97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Pre-Assessment’s to drive instruction: item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7309" y="1905000"/>
            <a:ext cx="9427320" cy="440120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How can we use this information to help us make informed instructional decisions?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When should we give a pre-assessment?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How do we get students to actually TRY on pre-assessments?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117309" y="1473200"/>
            <a:ext cx="9396703" cy="538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7492" y="1473200"/>
            <a:ext cx="9525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Next steps?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</a:rPr>
              <a:t>Compare with your content team members (standard 1B)!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</a:rPr>
              <a:t>Use the data to decide how to plan accordingly for the unit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</a:rPr>
              <a:t>Figure out what concepts/ideas students are really going to struggle with most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67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Pre-Assessment to drive instruction: Individual Student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7006319"/>
              </p:ext>
            </p:extLst>
          </p:nvPr>
        </p:nvGraphicFramePr>
        <p:xfrm>
          <a:off x="1293812" y="1455057"/>
          <a:ext cx="5105400" cy="511873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56065"/>
                <a:gridCol w="1949335"/>
              </a:tblGrid>
              <a:tr h="638175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Student 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100%</a:t>
                      </a:r>
                      <a:endParaRPr lang="en-US" sz="3600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Student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50%</a:t>
                      </a:r>
                      <a:endParaRPr lang="en-US" sz="3600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Student 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0%</a:t>
                      </a:r>
                      <a:endParaRPr lang="en-US" sz="3600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Student</a:t>
                      </a:r>
                      <a:r>
                        <a:rPr lang="en-US" sz="3600" baseline="0" dirty="0" smtClean="0"/>
                        <a:t> 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25%</a:t>
                      </a:r>
                      <a:endParaRPr lang="en-US" sz="3600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Student 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75%</a:t>
                      </a:r>
                      <a:endParaRPr lang="en-US" sz="3600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Student 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90%</a:t>
                      </a:r>
                      <a:endParaRPr lang="en-US" sz="3600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Student G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85%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08812" y="17526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What can we do with this information?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3811" y="5257800"/>
            <a:ext cx="5105401" cy="6858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3810" y="2036296"/>
            <a:ext cx="5105401" cy="6858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3809" y="3323104"/>
            <a:ext cx="5105401" cy="685800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3808" y="4008904"/>
            <a:ext cx="5105401" cy="685800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5212" y="1447800"/>
            <a:ext cx="10615903" cy="515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3812" y="1524000"/>
            <a:ext cx="1043940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Next Steps?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</a:rPr>
              <a:t>Use this information to guide you in creating learning teams.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</a:rPr>
              <a:t>Guide your decision on selecting students for remediation.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</a:rPr>
              <a:t>Use this information to target student growth at the end of a unit!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rgbClr val="FFFF0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51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Break!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https://www.youtube.com/watch?v=KdxEAt91D7k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Standard I</a:t>
            </a:r>
            <a:r>
              <a:rPr lang="en-US" dirty="0"/>
              <a:t>: </a:t>
            </a:r>
            <a:r>
              <a:rPr lang="en-US" b="1" dirty="0"/>
              <a:t>1A</a:t>
            </a:r>
            <a:r>
              <a:rPr lang="en-US" dirty="0"/>
              <a:t>: </a:t>
            </a:r>
            <a:r>
              <a:rPr lang="en-US" dirty="0" smtClean="0"/>
              <a:t>“Encourages students to take responsibility for their own learning”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4008508"/>
              </p:ext>
            </p:extLst>
          </p:nvPr>
        </p:nvGraphicFramePr>
        <p:xfrm>
          <a:off x="912811" y="1464235"/>
          <a:ext cx="10361851" cy="438933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84051"/>
                <a:gridCol w="1830950"/>
                <a:gridCol w="1407950"/>
                <a:gridCol w="1619450"/>
                <a:gridCol w="1619450"/>
              </a:tblGrid>
              <a:tr h="15075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Assess. Name</a:t>
                      </a:r>
                      <a:endParaRPr lang="en-US" sz="4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Pre-Assess</a:t>
                      </a:r>
                      <a:endParaRPr lang="en-US" sz="4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Quiz 1</a:t>
                      </a:r>
                      <a:endParaRPr lang="en-US" sz="4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Quiz 2</a:t>
                      </a:r>
                      <a:endParaRPr lang="en-US" sz="4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Unit</a:t>
                      </a:r>
                      <a:r>
                        <a:rPr lang="en-US" sz="4000" baseline="0" dirty="0" smtClean="0">
                          <a:solidFill>
                            <a:schemeClr val="tx2"/>
                          </a:solidFill>
                        </a:rPr>
                        <a:t> Test</a:t>
                      </a:r>
                      <a:endParaRPr lang="en-US" sz="4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121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2"/>
                          </a:solidFill>
                        </a:rPr>
                        <a:t>Grade: 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06818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2"/>
                          </a:solidFill>
                        </a:rPr>
                        <a:t>Did I Study (Y/N)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1014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2"/>
                          </a:solidFill>
                        </a:rPr>
                        <a:t>How Long?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2486" y="6030632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HOW?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862486" y="2971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20%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48172" y="385488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-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819143" y="494275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-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627812" y="297179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65%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7812" y="392154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27812" y="497608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-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075612" y="297179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75%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075612" y="388759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8075612" y="4665758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10 Min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9675812" y="298264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78%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9687098" y="385488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9687098" y="4727122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30 Min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455612" y="2172048"/>
            <a:ext cx="11201400" cy="22914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2"/>
                </a:solidFill>
              </a:rPr>
              <a:t>What else can we do to meet this standard?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14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827265" cy="1600200"/>
          </a:xfrm>
        </p:spPr>
        <p:txBody>
          <a:bodyPr>
            <a:normAutofit/>
          </a:bodyPr>
          <a:lstStyle/>
          <a:p>
            <a:r>
              <a:rPr lang="en-US" sz="3600" u="sng" dirty="0"/>
              <a:t>Standard </a:t>
            </a:r>
            <a:r>
              <a:rPr lang="en-US" sz="3600" u="sng" dirty="0" smtClean="0"/>
              <a:t>4</a:t>
            </a:r>
            <a:r>
              <a:rPr lang="en-US" sz="3600" dirty="0" smtClean="0"/>
              <a:t>: </a:t>
            </a:r>
            <a:r>
              <a:rPr lang="en-US" sz="3600" b="1" dirty="0" smtClean="0"/>
              <a:t>4H</a:t>
            </a:r>
            <a:r>
              <a:rPr lang="en-US" sz="3600" dirty="0" smtClean="0"/>
              <a:t>: “Teaches students and encourages them to use peer and self-assessment feedback to assess their own learning”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06" y="1676400"/>
            <a:ext cx="11504612" cy="44704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The most important part: </a:t>
            </a:r>
            <a:r>
              <a:rPr lang="en-US" sz="4800" dirty="0" smtClean="0">
                <a:solidFill>
                  <a:srgbClr val="FF0000"/>
                </a:solidFill>
              </a:rPr>
              <a:t>Reflection!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6101090"/>
              </p:ext>
            </p:extLst>
          </p:nvPr>
        </p:nvGraphicFramePr>
        <p:xfrm>
          <a:off x="1148378" y="2438400"/>
          <a:ext cx="9980852" cy="4267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35805"/>
                <a:gridCol w="7045047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%</a:t>
                      </a:r>
                      <a:r>
                        <a:rPr lang="en-US" sz="3200" baseline="0" dirty="0" smtClean="0">
                          <a:solidFill>
                            <a:schemeClr val="tx2"/>
                          </a:solidFill>
                        </a:rPr>
                        <a:t> Change?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chemeClr val="tx2"/>
                          </a:solidFill>
                        </a:rPr>
                        <a:t>1-10 Effort?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chemeClr val="tx2"/>
                          </a:solidFill>
                        </a:rPr>
                        <a:t>What could</a:t>
                      </a:r>
                      <a:r>
                        <a:rPr lang="en-US" sz="3200" b="1" baseline="0" dirty="0" smtClean="0">
                          <a:solidFill>
                            <a:schemeClr val="tx2"/>
                          </a:solidFill>
                        </a:rPr>
                        <a:t> I have done better?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chemeClr val="tx2"/>
                          </a:solidFill>
                        </a:rPr>
                        <a:t>What are my</a:t>
                      </a:r>
                      <a:r>
                        <a:rPr lang="en-US" sz="3200" b="1" baseline="0" dirty="0" smtClean="0">
                          <a:solidFill>
                            <a:schemeClr val="tx2"/>
                          </a:solidFill>
                        </a:rPr>
                        <a:t> goals for next unit?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4212" y="2362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+58% (78-20)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472086" y="300853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900086" y="3377361"/>
            <a:ext cx="10591800" cy="2514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8677" y="3331696"/>
            <a:ext cx="1059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Standard 2</a:t>
            </a:r>
            <a:r>
              <a:rPr lang="en-US" sz="4800" dirty="0" smtClean="0"/>
              <a:t>: </a:t>
            </a:r>
            <a:r>
              <a:rPr lang="en-US" sz="4800" b="1" dirty="0" smtClean="0"/>
              <a:t>2C</a:t>
            </a:r>
            <a:r>
              <a:rPr lang="en-US" sz="4800" dirty="0" smtClean="0"/>
              <a:t>: “Helps students hold high expectations for themselves and their peers”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628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35" y="297543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Standard </a:t>
            </a:r>
            <a:r>
              <a:rPr lang="en-US" u="sng" dirty="0" smtClean="0"/>
              <a:t>5</a:t>
            </a:r>
            <a:r>
              <a:rPr lang="en-US" dirty="0" smtClean="0"/>
              <a:t>: </a:t>
            </a:r>
            <a:r>
              <a:rPr lang="en-US" b="1" dirty="0" smtClean="0"/>
              <a:t>5C</a:t>
            </a:r>
            <a:r>
              <a:rPr lang="en-US" dirty="0" smtClean="0"/>
              <a:t>: “Adapts professional practice </a:t>
            </a:r>
            <a:r>
              <a:rPr lang="en-US" u="sng" dirty="0" smtClean="0"/>
              <a:t>based on data</a:t>
            </a:r>
            <a:r>
              <a:rPr lang="en-US" dirty="0" smtClean="0"/>
              <a:t> and evaluates impact on student learning”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7030A0"/>
                </a:solidFill>
              </a:rPr>
              <a:t>Why do we need to adapt our teaching based on data?</a:t>
            </a:r>
          </a:p>
          <a:p>
            <a:r>
              <a:rPr lang="en-US" sz="3400" dirty="0" smtClean="0">
                <a:solidFill>
                  <a:srgbClr val="002060"/>
                </a:solidFill>
              </a:rPr>
              <a:t>We should:</a:t>
            </a:r>
          </a:p>
          <a:p>
            <a:pPr lvl="1"/>
            <a:r>
              <a:rPr lang="en-US" sz="3400" dirty="0" smtClean="0">
                <a:solidFill>
                  <a:srgbClr val="7030A0"/>
                </a:solidFill>
              </a:rPr>
              <a:t>Collect data </a:t>
            </a:r>
            <a:r>
              <a:rPr lang="en-US" sz="3400" u="sng" dirty="0" smtClean="0">
                <a:solidFill>
                  <a:srgbClr val="7030A0"/>
                </a:solidFill>
              </a:rPr>
              <a:t>daily</a:t>
            </a:r>
            <a:r>
              <a:rPr lang="en-US" sz="3400" dirty="0" smtClean="0">
                <a:solidFill>
                  <a:srgbClr val="7030A0"/>
                </a:solidFill>
              </a:rPr>
              <a:t> (qualitative)</a:t>
            </a:r>
          </a:p>
          <a:p>
            <a:pPr lvl="1"/>
            <a:r>
              <a:rPr lang="en-US" sz="3400" dirty="0" smtClean="0">
                <a:solidFill>
                  <a:srgbClr val="7030A0"/>
                </a:solidFill>
              </a:rPr>
              <a:t>Collect data consistently (quantitative)</a:t>
            </a:r>
          </a:p>
          <a:p>
            <a:pPr lvl="1"/>
            <a:r>
              <a:rPr lang="en-US" sz="3400" dirty="0" smtClean="0">
                <a:solidFill>
                  <a:srgbClr val="7030A0"/>
                </a:solidFill>
              </a:rPr>
              <a:t>Analyze our data (don’t just let it sit there)</a:t>
            </a:r>
          </a:p>
          <a:p>
            <a:pPr lvl="1"/>
            <a:r>
              <a:rPr lang="en-US" sz="3400" dirty="0" smtClean="0">
                <a:solidFill>
                  <a:srgbClr val="7030A0"/>
                </a:solidFill>
              </a:rPr>
              <a:t>Use the data to make </a:t>
            </a:r>
            <a:r>
              <a:rPr lang="en-US" sz="3400" u="sng" dirty="0" smtClean="0">
                <a:solidFill>
                  <a:srgbClr val="7030A0"/>
                </a:solidFill>
              </a:rPr>
              <a:t>informed</a:t>
            </a:r>
            <a:r>
              <a:rPr lang="en-US" sz="3400" dirty="0" smtClean="0">
                <a:solidFill>
                  <a:srgbClr val="7030A0"/>
                </a:solidFill>
              </a:rPr>
              <a:t> instructional decisions </a:t>
            </a:r>
            <a:endParaRPr lang="en-US" sz="3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93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To </a:t>
            </a:r>
            <a:r>
              <a:rPr lang="en-US" sz="4000" dirty="0" smtClean="0"/>
              <a:t>analyze the importance of data collection and utilization in the classroom</a:t>
            </a:r>
          </a:p>
          <a:p>
            <a:r>
              <a:rPr lang="en-US" sz="4000" dirty="0" smtClean="0"/>
              <a:t>To </a:t>
            </a:r>
            <a:r>
              <a:rPr lang="en-US" sz="4000" dirty="0" smtClean="0"/>
              <a:t>discuss techniques to integrate data collection and utilization in the classroom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4882647"/>
              </p:ext>
            </p:extLst>
          </p:nvPr>
        </p:nvGraphicFramePr>
        <p:xfrm>
          <a:off x="227011" y="1447800"/>
          <a:ext cx="10972801" cy="5410203"/>
        </p:xfrm>
        <a:graphic>
          <a:graphicData uri="http://schemas.openxmlformats.org/drawingml/2006/table">
            <a:tbl>
              <a:tblPr/>
              <a:tblGrid>
                <a:gridCol w="2134163"/>
                <a:gridCol w="1942608"/>
                <a:gridCol w="1622594"/>
                <a:gridCol w="5273436"/>
              </a:tblGrid>
              <a:tr h="824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On Task: </a:t>
                      </a:r>
                      <a:r>
                        <a:rPr lang="en-US" sz="2000" b="1" u="sng" dirty="0">
                          <a:latin typeface="Calibri"/>
                          <a:ea typeface="Calibri"/>
                          <a:cs typeface="Times New Roman"/>
                        </a:rPr>
                        <a:t>”Assignment A”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Participation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Observation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Student A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IIII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A loves to participate, answers q’s wrong though 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Student B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Student C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Has been</a:t>
                      </a:r>
                      <a:r>
                        <a:rPr lang="en-US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very talkative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Student D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Student E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N-Staring at pg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E seems to struggle with reading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Student F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Student G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Quiet, but on task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52785" y="35859"/>
            <a:ext cx="11355994" cy="120032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2/13/2015</a:t>
            </a:r>
            <a:endParaRPr lang="en-US" dirty="0"/>
          </a:p>
          <a:p>
            <a:r>
              <a:rPr lang="en-US" b="1" dirty="0"/>
              <a:t>OBJ? 1.1 </a:t>
            </a:r>
            <a:r>
              <a:rPr lang="en-US" b="1" dirty="0" smtClean="0"/>
              <a:t>Identify the concept of Federalism as it applies to the Constitution.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8117433" y="262518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Example of DAILY data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50812" y="4876800"/>
            <a:ext cx="11049000" cy="838200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706" y="3739507"/>
            <a:ext cx="11049000" cy="556230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712" y="2320244"/>
            <a:ext cx="11049000" cy="838200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79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51011" y="1438055"/>
          <a:ext cx="8305801" cy="5296918"/>
        </p:xfrm>
        <a:graphic>
          <a:graphicData uri="http://schemas.openxmlformats.org/drawingml/2006/table">
            <a:tbl>
              <a:tblPr/>
              <a:tblGrid>
                <a:gridCol w="1186543"/>
                <a:gridCol w="1186543"/>
                <a:gridCol w="1186543"/>
                <a:gridCol w="1186543"/>
                <a:gridCol w="1186543"/>
                <a:gridCol w="1186543"/>
                <a:gridCol w="1186543"/>
              </a:tblGrid>
              <a:tr h="4255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Quiz 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Quiz 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 or KT?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Test Unit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Change?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Student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 (9/27)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+48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Student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KT (19-29</a:t>
                      </a:r>
                      <a:r>
                        <a:rPr lang="en-US" sz="1800" baseline="30000" dirty="0"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83%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+43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Student 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93%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+43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Student 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55%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88%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95%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+35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Student 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sngStrike">
                          <a:latin typeface="Calibri"/>
                          <a:ea typeface="Calibri"/>
                          <a:cs typeface="Times New Roman"/>
                        </a:rPr>
                        <a:t>KT Invite</a:t>
                      </a: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 (19th)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68%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+56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Student 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KT (19-29</a:t>
                      </a:r>
                      <a:r>
                        <a:rPr lang="en-US" sz="1800" baseline="30000"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91%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+51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Student 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+25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0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Cont (to class size)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AVERAGE: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81%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84%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+43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76200"/>
            <a:ext cx="105128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Assessment Data: Goal 1</a:t>
            </a:r>
            <a:endParaRPr lang="en-US" dirty="0"/>
          </a:p>
          <a:p>
            <a:r>
              <a:rPr lang="en-US" b="1" dirty="0"/>
              <a:t>Goal: </a:t>
            </a:r>
            <a:r>
              <a:rPr lang="en-US" b="1" dirty="0" smtClean="0"/>
              <a:t>1/1/15-2/12/15</a:t>
            </a:r>
            <a:endParaRPr lang="en-US" dirty="0"/>
          </a:p>
          <a:p>
            <a:r>
              <a:rPr lang="en-US" b="1" u="sng" dirty="0"/>
              <a:t>1.1</a:t>
            </a:r>
            <a:r>
              <a:rPr lang="en-US" b="1" dirty="0"/>
              <a:t> </a:t>
            </a:r>
            <a:r>
              <a:rPr lang="en-US" b="1" dirty="0" smtClean="0"/>
              <a:t>Identify the concept of Federalism as it applies to the Constitution </a:t>
            </a:r>
          </a:p>
          <a:p>
            <a:r>
              <a:rPr lang="en-US" b="1" dirty="0" smtClean="0"/>
              <a:t>(list all objectives for the unit)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0412" y="2362200"/>
            <a:ext cx="106680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Lets take a closer look on the next slide!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17648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4192532"/>
              </p:ext>
            </p:extLst>
          </p:nvPr>
        </p:nvGraphicFramePr>
        <p:xfrm>
          <a:off x="4" y="1"/>
          <a:ext cx="12188820" cy="7034018"/>
        </p:xfrm>
        <a:graphic>
          <a:graphicData uri="http://schemas.openxmlformats.org/drawingml/2006/table">
            <a:tbl>
              <a:tblPr/>
              <a:tblGrid>
                <a:gridCol w="1741260"/>
                <a:gridCol w="1741260"/>
                <a:gridCol w="1741260"/>
                <a:gridCol w="1741260"/>
                <a:gridCol w="1741260"/>
                <a:gridCol w="1741260"/>
                <a:gridCol w="1741260"/>
              </a:tblGrid>
              <a:tr h="595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Pre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Quiz 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Quiz 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Remediation?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Test Unit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Change?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Student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32%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1/15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Calibri"/>
                          <a:ea typeface="Calibri"/>
                          <a:cs typeface="Times New Roman"/>
                        </a:rPr>
                        <a:t>+48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Student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1/19-29</a:t>
                      </a:r>
                      <a:r>
                        <a:rPr lang="en-US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83%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+43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Student 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Calibri"/>
                          <a:ea typeface="Calibri"/>
                          <a:cs typeface="Times New Roman"/>
                        </a:rPr>
                        <a:t>93%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+43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Student 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55%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88%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95%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+35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Student 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trike="sngStrike" dirty="0" smtClean="0">
                          <a:latin typeface="Calibri"/>
                          <a:ea typeface="Calibri"/>
                          <a:cs typeface="Times New Roman"/>
                        </a:rPr>
                        <a:t>Invited 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(19th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68%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+56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Student 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1/19-29</a:t>
                      </a:r>
                      <a:r>
                        <a:rPr lang="en-US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91%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+51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Student 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+25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Student H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Calibri"/>
                          <a:ea typeface="Calibri"/>
                          <a:cs typeface="Times New Roman"/>
                        </a:rPr>
                        <a:t>95%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AVERAGE: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41%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81%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84%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Calibri"/>
                          <a:ea typeface="Calibri"/>
                          <a:cs typeface="Times New Roman"/>
                        </a:rPr>
                        <a:t>+43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27412" y="6400800"/>
            <a:ext cx="1752600" cy="613229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3390900"/>
            <a:ext cx="12188825" cy="838200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5219" y="609600"/>
            <a:ext cx="12188826" cy="1447800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51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I have data…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MQEhUUEhQVFRQUFyAVGBUWFhcaGxgXHhoWFhocGxoYHSggGhoqJxkfLTIiMSkrMC8yHR8zODMuNygtLysBCgoKDg0OGxAQGywlICQsLC0sLC0sLCwsMC0sLiwsLCwsLC8tLDcwLywsLCwsLCwsLCwsLCwsLCwsLCwsLCwsN//AABEIAFwAZgMBEQACEQEDEQH/xAAcAAAABwEBAAAAAAAAAAAAAAAAAgMEBQYHAQj/xAA7EAABAwIDBQUECQQDAQAAAAABAAIDBBEFEiExQVFhcQYHE4GRIjKxwRRDUmJyobLR8CMzguFCc9IV/8QAGgEAAgMBAQAAAAAAAAAAAAAAAAUCAwQBBv/EADIRAAICAQIFAgMHBAMAAAAAAAABAgMRBCEFEjFBUXHREyKhFDKRscHh8BVCYYEjM2L/2gAMAwEAAhEDEQA/ANxQAEABACc8oY0udsHIn0A1J5LqWQbKdjktfUg5JGYdTDbLJYzPHJtwIxwF7/BaK4xTxjmfhFM5SxnOELRdtKOnjZGZ3zuY0NLw25cRpcnQXV8eHXzeeXBmlxCiG3Nk5H3hU7jpHN1sz/0pvhV3lfX2KP6zR4f09ySpe1tM/a5zPxtIHrsVM9BdHtn0ZbDimml3x6rA3xvCJZpWVlFUZZmMyZCc0MzAS7K8D3Tcmzhe3BUJ8q5Jr3RsWJ/PB5/ImsMrDKy72GOQaPjdrlPIjRzeDh8bhVyWCxPI8UToEABAAQAEABAFC7b94rKQmGnAknGjnH3Izzt7zuXrwTHS6B2/NPZfmY9Rq1XtHdmV12Jz1b888he7dmNgOTRsHkn1VcKliCwJbrJWPMmOIqVwFyNOI1HqFapp7GGxNLJIU8aGzBZImsPo5XaxtcRxA0WeyytbSaI1xulvWmywYMHsf/yied40Duo2FYNRyyj5Q00U5xnh5jL6P1RdqWZxAzgA8RsP7JNOKz8p6uqcmvn6jlVlwEABAAQAEAZ73p9sjSM+jQG00jbucDrGw6afeO7ht4JjodL8R88ui+pk1V/IuVdTH8JoH1ErIoxd8jrC+wbyTyAuT0TmyxVxcmKowc5cqNuwfB6PDY253sY52niyWD5DvtfUDkNi8/fqZ2vf8BtVRGK2J3EMCjmab7SNHW1/2OShVqJVvKO26WFiwyg0GCn6V4RGx2o3C23y/cJ9ZqkqPiHlI6Jy1fwv5/PdGgUsMId4Wdpe0asDhcDmNy89KyUnlnra9PCCwg9XhgIu3aFKFziVX6SM1ldRGkrWvBjdo7Z5qyVbXzroU1XqSdUtmdwnE7yOgk0kZqPvN4ovoxFWR6P8yel1Lc3TP7y+qJdZTeBAAQA2xOtbTxSSv92NpefIXt1UoQc5KK7kZyUYuTPNGKVj6iV80hu+RxceXADkNi9PCChFRXYQzscm5MundFSAzTyHayMNH+TtfgsPEZfLFGjR7tjXvmqKilr4Zw13hZI/Cfa7Q9ji4tPA3sbb78kkG66Gs9ia6pqKOOasYI5ZLuyAFuVl/ZuDqDbXzQdGNE8HE6gDaIxb8VmX+SYW5+yQ9WK6sfbrPRGMU3eBU4a2spnMb4sj3Z3uuHsk90uHHZceqXjQ9C4LO+SnhfILPdG1zhzLQSgCmdr5jDOHN0zD8wf9pzw9c8HFnl+MZrujOPf9CJrcacXRzj+5EfUbwfU+q1w06SlW+jKPtUpSjd/dE0+hqmzRskb7r2hw6EXXnrIOEnF9j1lc1OKkujF1AmBAFL716ssosg+tkDT0F3H4Jhw6HNbnwjDxCfLVjy8GIzDVPBNkuHdhibYKhzZDZkrchPDXQnlf4rDr63KCa7GnSWqNmH0exssU+T2X+R3FI2s9BypcuzEcXxyKmidI86AaAbXO3NHMqymmVs1CJG3UQrg5MynDcffHVCpdqS4mQD7LveA6aW6L0l+jUtP8Nduh5ejWOOq+LLv1NIfhlBWPZUvhhkkADmSloJ5G+9eXlBp4Z6uNkZLJLy1Y2N1JQo+Qc+yMw7b4gHzZWm4jGUkb3Xu63IaDyKfcNrag5PueY4vNTtUF2/Mq7qrdxTJxMVcexqPddW+JR5D9U9zfI+2P1Fef4pDlvz5X7Hp+GSzRy+GXBLRiBAGf97rf6UH43fpCbcJWZS9P1FXFXiMfX9DIZG6pzJClMELy0gjQhQaOstdB23qoWeGHXAGgNnAeRBI6XWSWhqm8l8dXdWsZ2/yRtfi0tS/PK4uI2DcOgGgW6imFSxFGO6ydjzJhY5VqyZHElMIx2al/tOGUm5Y4Zm34gbj0WLUaGu7fozVp9bbSsLdf5JGt7bVEjC27WAix8NuUn/K5PpZZYcKhF5k8mqzilso4isFVnqrpkoqKwjAoNvLGb51xsujA1LuYkvFUf9jf0lIuK/fj6D3hqxCXqaMlIyAgCn951LnpWu+xICehBb8wmnCZYua8r9xXxaP/AAqXh/sY1UxWK9E4iOEhsQqZRLUwU7Wj3m3vrcGzvUKhV46FkrGxxltsdmbxIs4ciN/UKyEpJ4ZVOMWsoO2RXKRS4hvFUuYjyCb5VxyJqA1llUHIujEavlUclygbT3L0xbRPkP1kpt0aA3439Eh4lLNqXhDnQw5a8+TQEuNgR8oHXgNq7g5kjsQiM7HMcBkOhbtv1VtcvhyUo9SqyCsi4yWxUsa7IRuabMA5jQhbatfbF55vxMc9FW10MtrqUxSPjd7zDbqNoKf0Wq+HMhRdU6pcrGxC7KBXk5dVtAGzLgYOF67kMCb3oyTSJDsxhX0ufIfcYMzudzYDlf5LHqtR8NYXU26ajn3fQ2LDuzETWBuRmW2zKLJNK+TecjONKSJnD4W0zWxxhrYxezBYWuSTbzJVU25vL6lsVyrCJFkwPLqq8FmRtJhwcdXvtwBt+Y1XVI5yghhDSQ3QX0HxXWziQSttlN+CEDMK7UPzVsjh7uVrPMX/AHXouGfJHfuI9fJSe3YjnsThxyLVISLVTKBYmEIVTgSClR5TonIVxokif7rq8MrHtd9aBbq25t6H8kp1sG/nG2mkklE3qDUCyUM3o54LXO1AIItqjLwGNwzKBjdl+mYo5md5UOJHWBPAXUSRENmLpCb+xENebt6sa7FaEKp75Q2Mmxf7T/usG0ddyFhbhu9ir9qOyrHOL4hodSzeOnEckz02uTxGzZ+fcU6nQyg3Krdd13/17FNrMDe0Zm+03luT6nUJ7SE8otfNHoQ74VqIqYn4Kg4k+cMKUlQcDnxUjv8A8tz9AFXOKxuSjqEnsXjsb2EDXNlnu3KbtYNHE7iTuHJI9ZroYddW/l+w70ukm2p2beF7l/p5nMGUnWM2PNu0H0+CVdRl0DxyeHIQNWu9pvXeEYyjnRkyqywK9txZADBuGgWF/YBzEb3HmeCnzEeUM2kDLkXJdtJ26bB0UW8nUsDCtpiVw6VquoJQczND8evFW13zhsnt4KLNPXY8tb+e5CVdEXn+rTgn7cbsp82kEFMKuLWw2wYbeFVz6MZHCW7mS+eVav63/wCTJLgsu0xaHCXnZHbmTf4BUz4zY/uxwdhwKP8AfNv0WPcn8KwlzbHKAeKW3am27779hrp9FTp/+uO/nv8AiWiipiFQaiRbTAkEjUaeV7ruTmDrKFtxfUDYOHnwXeZnOVDsKJI6gAIAKQgBGZg+SAG74hpptKAETTtO7+XsgBP6O3ggBVlM217fy6AFmRAA6bEAHyC3l8nIAUYP55BAHf2/Y/NAAjF9w3/JAH//2Q=="/>
          <p:cNvSpPr>
            <a:spLocks noChangeAspect="1" noChangeArrowheads="1"/>
          </p:cNvSpPr>
          <p:nvPr/>
        </p:nvSpPr>
        <p:spPr bwMode="auto">
          <a:xfrm>
            <a:off x="155575" y="-525463"/>
            <a:ext cx="12192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QEhUUEhQVFRQUFyAVGBUWFhcaGxgXHhoWFhocGxoYHSggGhoqJxkfLTIiMSkrMC8yHR8zODMuNygtLysBCgoKDg0OGxAQGywlICQsLC0sLC0sLCwsMC0sLiwsLCwsLC8tLDcwLywsLCwsLCwsLCwsLCwsLCwsLCwsLCwsN//AABEIAFwAZgMBEQACEQEDEQH/xAAcAAAABwEBAAAAAAAAAAAAAAAAAgMEBQYHAQj/xAA7EAABAwIDBQUECQQDAQAAAAABAAIDBBEFEiExQVFhcQYHE4GRIjKxwRRDUmJyobLR8CMzguFCc9IV/8QAGgEAAgMBAQAAAAAAAAAAAAAAAAUCAwQBBv/EADIRAAICAQIFAgMHBAMAAAAAAAABAgMRBCEFEjFBUXHREyKhFDKRscHh8BVCYYEjM2L/2gAMAwEAAhEDEQA/ANxQAEABACc8oY0udsHIn0A1J5LqWQbKdjktfUg5JGYdTDbLJYzPHJtwIxwF7/BaK4xTxjmfhFM5SxnOELRdtKOnjZGZ3zuY0NLw25cRpcnQXV8eHXzeeXBmlxCiG3Nk5H3hU7jpHN1sz/0pvhV3lfX2KP6zR4f09ySpe1tM/a5zPxtIHrsVM9BdHtn0ZbDimml3x6rA3xvCJZpWVlFUZZmMyZCc0MzAS7K8D3Tcmzhe3BUJ8q5Jr3RsWJ/PB5/ImsMrDKy72GOQaPjdrlPIjRzeDh8bhVyWCxPI8UToEABAAQAEABAFC7b94rKQmGnAknGjnH3Izzt7zuXrwTHS6B2/NPZfmY9Rq1XtHdmV12Jz1b888he7dmNgOTRsHkn1VcKliCwJbrJWPMmOIqVwFyNOI1HqFapp7GGxNLJIU8aGzBZImsPo5XaxtcRxA0WeyytbSaI1xulvWmywYMHsf/yied40Duo2FYNRyyj5Q00U5xnh5jL6P1RdqWZxAzgA8RsP7JNOKz8p6uqcmvn6jlVlwEABAAQAEAZ73p9sjSM+jQG00jbucDrGw6afeO7ht4JjodL8R88ui+pk1V/IuVdTH8JoH1ErIoxd8jrC+wbyTyAuT0TmyxVxcmKowc5cqNuwfB6PDY253sY52niyWD5DvtfUDkNi8/fqZ2vf8BtVRGK2J3EMCjmab7SNHW1/2OShVqJVvKO26WFiwyg0GCn6V4RGx2o3C23y/cJ9ZqkqPiHlI6Jy1fwv5/PdGgUsMId4Wdpe0asDhcDmNy89KyUnlnra9PCCwg9XhgIu3aFKFziVX6SM1ldRGkrWvBjdo7Z5qyVbXzroU1XqSdUtmdwnE7yOgk0kZqPvN4ovoxFWR6P8yel1Lc3TP7y+qJdZTeBAAQA2xOtbTxSSv92NpefIXt1UoQc5KK7kZyUYuTPNGKVj6iV80hu+RxceXADkNi9PCChFRXYQzscm5MundFSAzTyHayMNH+TtfgsPEZfLFGjR7tjXvmqKilr4Zw13hZI/Cfa7Q9ji4tPA3sbb78kkG66Gs9ia6pqKOOasYI5ZLuyAFuVl/ZuDqDbXzQdGNE8HE6gDaIxb8VmX+SYW5+yQ9WK6sfbrPRGMU3eBU4a2spnMb4sj3Z3uuHsk90uHHZceqXjQ9C4LO+SnhfILPdG1zhzLQSgCmdr5jDOHN0zD8wf9pzw9c8HFnl+MZrujOPf9CJrcacXRzj+5EfUbwfU+q1w06SlW+jKPtUpSjd/dE0+hqmzRskb7r2hw6EXXnrIOEnF9j1lc1OKkujF1AmBAFL716ssosg+tkDT0F3H4Jhw6HNbnwjDxCfLVjy8GIzDVPBNkuHdhibYKhzZDZkrchPDXQnlf4rDr63KCa7GnSWqNmH0exssU+T2X+R3FI2s9BypcuzEcXxyKmidI86AaAbXO3NHMqymmVs1CJG3UQrg5MynDcffHVCpdqS4mQD7LveA6aW6L0l+jUtP8Nduh5ejWOOq+LLv1NIfhlBWPZUvhhkkADmSloJ5G+9eXlBp4Z6uNkZLJLy1Y2N1JQo+Qc+yMw7b4gHzZWm4jGUkb3Xu63IaDyKfcNrag5PueY4vNTtUF2/Mq7qrdxTJxMVcexqPddW+JR5D9U9zfI+2P1Fef4pDlvz5X7Hp+GSzRy+GXBLRiBAGf97rf6UH43fpCbcJWZS9P1FXFXiMfX9DIZG6pzJClMELy0gjQhQaOstdB23qoWeGHXAGgNnAeRBI6XWSWhqm8l8dXdWsZ2/yRtfi0tS/PK4uI2DcOgGgW6imFSxFGO6ydjzJhY5VqyZHElMIx2al/tOGUm5Y4Zm34gbj0WLUaGu7fozVp9bbSsLdf5JGt7bVEjC27WAix8NuUn/K5PpZZYcKhF5k8mqzilso4isFVnqrpkoqKwjAoNvLGb51xsujA1LuYkvFUf9jf0lIuK/fj6D3hqxCXqaMlIyAgCn951LnpWu+xICehBb8wmnCZYua8r9xXxaP/AAqXh/sY1UxWK9E4iOEhsQqZRLUwU7Wj3m3vrcGzvUKhV46FkrGxxltsdmbxIs4ciN/UKyEpJ4ZVOMWsoO2RXKRS4hvFUuYjyCb5VxyJqA1llUHIujEavlUclygbT3L0xbRPkP1kpt0aA3439Eh4lLNqXhDnQw5a8+TQEuNgR8oHXgNq7g5kjsQiM7HMcBkOhbtv1VtcvhyUo9SqyCsi4yWxUsa7IRuabMA5jQhbatfbF55vxMc9FW10MtrqUxSPjd7zDbqNoKf0Wq+HMhRdU6pcrGxC7KBXk5dVtAGzLgYOF67kMCb3oyTSJDsxhX0ufIfcYMzudzYDlf5LHqtR8NYXU26ajn3fQ2LDuzETWBuRmW2zKLJNK+TecjONKSJnD4W0zWxxhrYxezBYWuSTbzJVU25vL6lsVyrCJFkwPLqq8FmRtJhwcdXvtwBt+Y1XVI5yghhDSQ3QX0HxXWziQSttlN+CEDMK7UPzVsjh7uVrPMX/AHXouGfJHfuI9fJSe3YjnsThxyLVISLVTKBYmEIVTgSClR5TonIVxokif7rq8MrHtd9aBbq25t6H8kp1sG/nG2mkklE3qDUCyUM3o54LXO1AIItqjLwGNwzKBjdl+mYo5md5UOJHWBPAXUSRENmLpCb+xENebt6sa7FaEKp75Q2Mmxf7T/usG0ddyFhbhu9ir9qOyrHOL4hodSzeOnEckz02uTxGzZ+fcU6nQyg3Krdd13/17FNrMDe0Zm+03luT6nUJ7SE8otfNHoQ74VqIqYn4Kg4k+cMKUlQcDnxUjv8A8tz9AFXOKxuSjqEnsXjsb2EDXNlnu3KbtYNHE7iTuHJI9ZroYddW/l+w70ukm2p2beF7l/p5nMGUnWM2PNu0H0+CVdRl0DxyeHIQNWu9pvXeEYyjnRkyqywK9txZADBuGgWF/YBzEb3HmeCnzEeUM2kDLkXJdtJ26bB0UW8nUsDCtpiVw6VquoJQczND8evFW13zhsnt4KLNPXY8tb+e5CVdEXn+rTgn7cbsp82kEFMKuLWw2wYbeFVz6MZHCW7mS+eVav63/wCTJLgsu0xaHCXnZHbmTf4BUz4zY/uxwdhwKP8AfNv0WPcn8KwlzbHKAeKW3am27779hrp9FTp/+uO/nv8AiWiipiFQaiRbTAkEjUaeV7ruTmDrKFtxfUDYOHnwXeZnOVDsKJI6gAIAKQgBGZg+SAG74hpptKAETTtO7+XsgBP6O3ggBVlM217fy6AFmRAA6bEAHyC3l8nIAUYP55BAHf2/Y/NAAjF9w3/JAH//2Q=="/>
          <p:cNvSpPr>
            <a:spLocks noChangeAspect="1" noChangeArrowheads="1"/>
          </p:cNvSpPr>
          <p:nvPr/>
        </p:nvSpPr>
        <p:spPr bwMode="auto">
          <a:xfrm>
            <a:off x="155575" y="-525463"/>
            <a:ext cx="12192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ih1.redbubble.net/image.24189854.3457/mp,220x200,gloss,transparent,t-pad,220x200,ffffff.3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212" y="1676400"/>
            <a:ext cx="4800600" cy="43641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“goodies” from the NC Evaluation Rubric: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1800"/>
            <a:ext cx="12188825" cy="5156200"/>
          </a:xfrm>
          <a:solidFill>
            <a:srgbClr val="002060"/>
          </a:solidFill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Standard </a:t>
            </a:r>
            <a:r>
              <a:rPr lang="en-US" u="sng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1D</a:t>
            </a:r>
            <a:r>
              <a:rPr lang="en-US" dirty="0" smtClean="0">
                <a:solidFill>
                  <a:schemeClr val="bg1"/>
                </a:solidFill>
              </a:rPr>
              <a:t>: “Actively participates, promotes, and provides strong supporting evidence for implementation of initiatives to improve education”</a:t>
            </a:r>
          </a:p>
          <a:p>
            <a:r>
              <a:rPr lang="en-US" u="sng" dirty="0">
                <a:solidFill>
                  <a:schemeClr val="bg1"/>
                </a:solidFill>
              </a:rPr>
              <a:t>Standard </a:t>
            </a:r>
            <a:r>
              <a:rPr lang="en-US" u="sng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3A</a:t>
            </a:r>
            <a:r>
              <a:rPr lang="en-US" dirty="0" smtClean="0">
                <a:solidFill>
                  <a:schemeClr val="bg1"/>
                </a:solidFill>
              </a:rPr>
              <a:t>: “Makes necessary changes to instructional practice to improve student learning”</a:t>
            </a:r>
          </a:p>
          <a:p>
            <a:r>
              <a:rPr lang="en-US" u="sng" dirty="0">
                <a:solidFill>
                  <a:schemeClr val="bg1"/>
                </a:solidFill>
              </a:rPr>
              <a:t>Standard </a:t>
            </a:r>
            <a:r>
              <a:rPr lang="en-US" u="sng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4B</a:t>
            </a:r>
            <a:r>
              <a:rPr lang="en-US" dirty="0" smtClean="0">
                <a:solidFill>
                  <a:schemeClr val="bg1"/>
                </a:solidFill>
              </a:rPr>
              <a:t>: “Monitors student performance and responds to cultural diversity and learning needs throughout the school improvement process”</a:t>
            </a:r>
          </a:p>
          <a:p>
            <a:r>
              <a:rPr lang="en-US" u="sng" dirty="0">
                <a:solidFill>
                  <a:schemeClr val="bg1"/>
                </a:solidFill>
              </a:rPr>
              <a:t>Standard </a:t>
            </a:r>
            <a:r>
              <a:rPr lang="en-US" u="sng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4C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“Stays </a:t>
            </a:r>
            <a:r>
              <a:rPr lang="en-US" dirty="0" err="1" smtClean="0">
                <a:solidFill>
                  <a:schemeClr val="bg1"/>
                </a:solidFill>
              </a:rPr>
              <a:t>abrest</a:t>
            </a:r>
            <a:r>
              <a:rPr lang="en-US" dirty="0" smtClean="0">
                <a:solidFill>
                  <a:schemeClr val="bg1"/>
                </a:solidFill>
              </a:rPr>
              <a:t> of emerging research areas and new and innovative materials and incorporates them into lesson plans and instructional strategies”</a:t>
            </a:r>
          </a:p>
          <a:p>
            <a:r>
              <a:rPr lang="en-US" u="sng" dirty="0">
                <a:solidFill>
                  <a:schemeClr val="bg1"/>
                </a:solidFill>
              </a:rPr>
              <a:t>Standard 5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5A</a:t>
            </a:r>
            <a:r>
              <a:rPr lang="en-US" dirty="0" smtClean="0">
                <a:solidFill>
                  <a:schemeClr val="bg1"/>
                </a:solidFill>
              </a:rPr>
              <a:t>: “Provides a detailed analysis about what can be done to improve student learning and uses such analysis to adapt instructional practices”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91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there anything that you feel you could take away from today and reasonably incorporate into your classroom?</a:t>
            </a:r>
          </a:p>
          <a:p>
            <a:r>
              <a:rPr lang="en-US" sz="2800" dirty="0" smtClean="0"/>
              <a:t>Did today help you to think differently about education?</a:t>
            </a:r>
          </a:p>
          <a:p>
            <a:r>
              <a:rPr lang="en-US" sz="2800" dirty="0" smtClean="0"/>
              <a:t>What suggestions do you have for the presenter?</a:t>
            </a:r>
          </a:p>
          <a:p>
            <a:r>
              <a:rPr lang="en-US" sz="2800" dirty="0" smtClean="0"/>
              <a:t>Miscellaneous feedback: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579812" y="5477470"/>
            <a:ext cx="8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You!!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6044" y="543867"/>
            <a:ext cx="7120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Sigurdj.arnesen@cms.k12.nc.us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10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Can you identify with anything that you saw in the video?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600200"/>
            <a:ext cx="10157354" cy="5003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Introduction to My Study</a:t>
            </a:r>
          </a:p>
          <a:p>
            <a:r>
              <a:rPr lang="en-US" sz="3200" dirty="0" smtClean="0"/>
              <a:t>Warm-up</a:t>
            </a:r>
          </a:p>
          <a:p>
            <a:r>
              <a:rPr lang="en-US" sz="3200" dirty="0" smtClean="0"/>
              <a:t>Discussion: Qualitative v. Quantitative</a:t>
            </a:r>
          </a:p>
          <a:p>
            <a:r>
              <a:rPr lang="en-US" sz="3200" dirty="0" smtClean="0"/>
              <a:t>Pre-Assessments that Matter</a:t>
            </a:r>
          </a:p>
          <a:p>
            <a:r>
              <a:rPr lang="en-US" sz="3200" dirty="0" smtClean="0"/>
              <a:t>Student Self-Assessment</a:t>
            </a:r>
          </a:p>
          <a:p>
            <a:r>
              <a:rPr lang="en-US" sz="3200" dirty="0" smtClean="0"/>
              <a:t>Teacher Daily and Long Term Data</a:t>
            </a:r>
          </a:p>
          <a:p>
            <a:r>
              <a:rPr lang="en-US" sz="3200" dirty="0" smtClean="0"/>
              <a:t>NC Evaluation Rubric</a:t>
            </a:r>
          </a:p>
          <a:p>
            <a:r>
              <a:rPr lang="en-US" sz="3200" dirty="0" smtClean="0"/>
              <a:t>Exit Ticket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558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Governor’s Teacher Network (GTN)?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676400"/>
            <a:ext cx="10157354" cy="541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North Carolina Gov. Pat </a:t>
            </a:r>
            <a:r>
              <a:rPr lang="en-US" sz="3200" dirty="0" err="1" smtClean="0"/>
              <a:t>McCrory</a:t>
            </a:r>
            <a:r>
              <a:rPr lang="en-US" sz="3200" dirty="0" smtClean="0"/>
              <a:t>, </a:t>
            </a:r>
            <a:r>
              <a:rPr lang="en-US" sz="3200" b="1" dirty="0" smtClean="0"/>
              <a:t>in partnership with the NC Department of Public Instruction (NCDPI) </a:t>
            </a:r>
            <a:r>
              <a:rPr lang="en-US" sz="3200" dirty="0" smtClean="0"/>
              <a:t>has established the </a:t>
            </a:r>
            <a:r>
              <a:rPr lang="en-US" sz="3200" i="1" dirty="0" smtClean="0"/>
              <a:t>Governor's Teacher Network</a:t>
            </a:r>
            <a:r>
              <a:rPr lang="en-US" sz="3200" dirty="0" smtClean="0"/>
              <a:t> (GTN).  This initiative will provide a statewide platform for teachers to share their best work around instruction and professional development and help advance Race to the Top (</a:t>
            </a:r>
            <a:r>
              <a:rPr lang="en-US" sz="3200" dirty="0" err="1" smtClean="0"/>
              <a:t>RttT</a:t>
            </a:r>
            <a:r>
              <a:rPr lang="en-US" sz="3200" dirty="0" smtClean="0"/>
              <a:t>) funded educational remodeling efforts across the state.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5696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my role in the GTN?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Pathway 1: Professional Development</a:t>
            </a:r>
            <a:r>
              <a:rPr lang="en-US" sz="3600" dirty="0" smtClean="0"/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 smtClean="0"/>
              <a:t>Teachers will create professional development sessions and materials (face-to-face, webinars and online modules) to address classroom instructional needs and  increase the PD offerings in the state-wide Professional Development system in Home Base.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01226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812" y="533400"/>
            <a:ext cx="79057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-304800"/>
            <a:ext cx="8229600" cy="1143000"/>
          </a:xfrm>
        </p:spPr>
        <p:txBody>
          <a:bodyPr/>
          <a:lstStyle/>
          <a:p>
            <a:r>
              <a:rPr lang="en-US" dirty="0" smtClean="0"/>
              <a:t>Home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/>
              <a:t>Teachers will use the Home Base to:</a:t>
            </a:r>
          </a:p>
          <a:p>
            <a:r>
              <a:rPr lang="en-US" sz="3200" dirty="0" smtClean="0"/>
              <a:t>Supplement their teaching with individualized educational materials</a:t>
            </a:r>
          </a:p>
          <a:p>
            <a:r>
              <a:rPr lang="en-US" sz="3200" dirty="0" smtClean="0"/>
              <a:t>See a diagnostic breakdown of each child's performance including knowledge and skill areas that require extra attention</a:t>
            </a:r>
          </a:p>
          <a:p>
            <a:r>
              <a:rPr lang="en-US" sz="3200" dirty="0" smtClean="0"/>
              <a:t>Engage in </a:t>
            </a:r>
            <a:r>
              <a:rPr lang="en-US" sz="3200" u="sng" dirty="0" smtClean="0"/>
              <a:t>professional development modules </a:t>
            </a:r>
            <a:r>
              <a:rPr lang="en-US" sz="3200" dirty="0" smtClean="0"/>
              <a:t>according to personal interests, district goals, and state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102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my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Educators are faced with making many decisions each and every day, most of which are made on the fly.  We take into account a wide variety of factors and we are trusted to make decisions using our best judgment.  Herein lies the premise of this study: how can educators refine their decision making using best practices centered on data?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987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is “data” and why is it important?</a:t>
            </a:r>
          </a:p>
          <a:p>
            <a:r>
              <a:rPr lang="en-US" sz="4800" dirty="0" smtClean="0"/>
              <a:t>In what ways do you collect data in your classroom?</a:t>
            </a:r>
          </a:p>
          <a:p>
            <a:r>
              <a:rPr lang="en-US" sz="4800" dirty="0" smtClean="0"/>
              <a:t>How do you use that data?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76702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1441</Words>
  <Application>Microsoft Office PowerPoint</Application>
  <PresentationFormat>Custom</PresentationFormat>
  <Paragraphs>340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Books 16x9</vt:lpstr>
      <vt:lpstr>Utilizing Data to Make Informed Instructional Decisions</vt:lpstr>
      <vt:lpstr>Objectives</vt:lpstr>
      <vt:lpstr>Hook</vt:lpstr>
      <vt:lpstr>Agenda</vt:lpstr>
      <vt:lpstr>What is the Governor’s Teacher Network (GTN)?</vt:lpstr>
      <vt:lpstr>What is the my role in the GTN?</vt:lpstr>
      <vt:lpstr>Home Base</vt:lpstr>
      <vt:lpstr>What is the purpose of my study?</vt:lpstr>
      <vt:lpstr>Warm-Up</vt:lpstr>
      <vt:lpstr>What is the difference between Qualitative and Quantitative?</vt:lpstr>
      <vt:lpstr>North Carolina and Data </vt:lpstr>
      <vt:lpstr>Standard I: 1A: “Uses classroom assessment data to inform program planning”</vt:lpstr>
      <vt:lpstr>Using Pre-Assessment’s to drive instruction: item analysis</vt:lpstr>
      <vt:lpstr>Using Pre-Assessment’s to drive instruction: item analysis</vt:lpstr>
      <vt:lpstr>Using Pre-Assessment to drive instruction: Individual Student Data</vt:lpstr>
      <vt:lpstr>Brain Break!</vt:lpstr>
      <vt:lpstr>Standard I: 1A: “Encourages students to take responsibility for their own learning”</vt:lpstr>
      <vt:lpstr>Standard 4: 4H: “Teaches students and encourages them to use peer and self-assessment feedback to assess their own learning”</vt:lpstr>
      <vt:lpstr>Standard 5: 5C: “Adapts professional practice based on data and evaluates impact on student learning”</vt:lpstr>
      <vt:lpstr>Slide 20</vt:lpstr>
      <vt:lpstr>Slide 21</vt:lpstr>
      <vt:lpstr>Slide 22</vt:lpstr>
      <vt:lpstr>So, I have data… NOW WHAT?</vt:lpstr>
      <vt:lpstr>Other “goodies” from the NC Evaluation Rubric:</vt:lpstr>
      <vt:lpstr>Exit Ticket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2015-02-12T23:13:33Z</dcterms:created>
  <dcterms:modified xsi:type="dcterms:W3CDTF">2015-04-17T21:10:29Z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