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9" r:id="rId5"/>
    <p:sldId id="259" r:id="rId6"/>
    <p:sldId id="280" r:id="rId7"/>
    <p:sldId id="260" r:id="rId8"/>
    <p:sldId id="261" r:id="rId9"/>
    <p:sldId id="281" r:id="rId10"/>
    <p:sldId id="262" r:id="rId11"/>
    <p:sldId id="263" r:id="rId12"/>
    <p:sldId id="282" r:id="rId13"/>
    <p:sldId id="264" r:id="rId14"/>
    <p:sldId id="265" r:id="rId15"/>
    <p:sldId id="266" r:id="rId16"/>
    <p:sldId id="283" r:id="rId17"/>
    <p:sldId id="288" r:id="rId18"/>
    <p:sldId id="289" r:id="rId19"/>
    <p:sldId id="267" r:id="rId20"/>
    <p:sldId id="284" r:id="rId21"/>
    <p:sldId id="290" r:id="rId22"/>
    <p:sldId id="268" r:id="rId23"/>
    <p:sldId id="285" r:id="rId24"/>
    <p:sldId id="292" r:id="rId25"/>
    <p:sldId id="269" r:id="rId26"/>
    <p:sldId id="291" r:id="rId27"/>
    <p:sldId id="270" r:id="rId28"/>
    <p:sldId id="271" r:id="rId29"/>
    <p:sldId id="272" r:id="rId30"/>
    <p:sldId id="286" r:id="rId31"/>
    <p:sldId id="273" r:id="rId32"/>
    <p:sldId id="274" r:id="rId33"/>
    <p:sldId id="287" r:id="rId34"/>
    <p:sldId id="275" r:id="rId35"/>
    <p:sldId id="276" r:id="rId36"/>
    <p:sldId id="277" r:id="rId37"/>
    <p:sldId id="27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1/28/2015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1/28/2015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1/28/2015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1/28/2015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Industrial America between 1865 and 1900</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09139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Meeting of the TRR’s</a:t>
            </a:r>
            <a:endParaRPr lang="en-US" dirty="0"/>
          </a:p>
        </p:txBody>
      </p:sp>
      <p:sp>
        <p:nvSpPr>
          <p:cNvPr id="3" name="Content Placeholder 2"/>
          <p:cNvSpPr>
            <a:spLocks noGrp="1"/>
          </p:cNvSpPr>
          <p:nvPr>
            <p:ph idx="1"/>
          </p:nvPr>
        </p:nvSpPr>
        <p:spPr/>
        <p:txBody>
          <a:bodyPr/>
          <a:lstStyle/>
          <a:p>
            <a:pPr lvl="4"/>
            <a:r>
              <a:rPr lang="en-US" sz="3200" dirty="0"/>
              <a:t>Promontory Point, Utah (May 10, 1869)</a:t>
            </a:r>
          </a:p>
          <a:p>
            <a:pPr lvl="5"/>
            <a:r>
              <a:rPr lang="en-US" sz="3200" dirty="0"/>
              <a:t>Golden spike ceremoniously driven in to tie East and West</a:t>
            </a:r>
          </a:p>
          <a:p>
            <a:endParaRPr lang="en-US" dirty="0"/>
          </a:p>
        </p:txBody>
      </p:sp>
      <p:pic>
        <p:nvPicPr>
          <p:cNvPr id="7170" name="Picture 2" descr="http://www.rkdazet.com/wp-content/uploads/2012/07/Golden-Spike-exi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7655" y="2934394"/>
            <a:ext cx="7049861" cy="45025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21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438952"/>
          </a:xfrm>
        </p:spPr>
        <p:txBody>
          <a:bodyPr>
            <a:normAutofit lnSpcReduction="10000"/>
          </a:bodyPr>
          <a:lstStyle/>
          <a:p>
            <a:pPr lvl="3"/>
            <a:r>
              <a:rPr lang="en-US" sz="3200" dirty="0"/>
              <a:t>1883: Three other TRR’s completed</a:t>
            </a:r>
          </a:p>
          <a:p>
            <a:pPr lvl="4"/>
            <a:r>
              <a:rPr lang="en-US" sz="3200" dirty="0"/>
              <a:t>The Southern Pacific: New Orleans to LA</a:t>
            </a:r>
          </a:p>
          <a:p>
            <a:pPr lvl="4"/>
            <a:r>
              <a:rPr lang="en-US" sz="3200" dirty="0"/>
              <a:t>The Atchison, Topeka, and Santa Fe linked Kansas City and LA</a:t>
            </a:r>
          </a:p>
          <a:p>
            <a:pPr lvl="4"/>
            <a:r>
              <a:rPr lang="en-US" sz="3200" dirty="0"/>
              <a:t>The Northern Pacific: Duluth to Seattle.</a:t>
            </a:r>
          </a:p>
          <a:p>
            <a:pPr lvl="3"/>
            <a:r>
              <a:rPr lang="en-US" sz="3200" dirty="0"/>
              <a:t>1893: The Great Northern: St. Paul to Seattle</a:t>
            </a:r>
          </a:p>
          <a:p>
            <a:pPr lvl="3"/>
            <a:r>
              <a:rPr lang="en-US" sz="3200" dirty="0"/>
              <a:t>Overall, they helped to connect east to west, but proved business failures as they had little short term profit return and lack of customers (due to high prices)</a:t>
            </a:r>
          </a:p>
          <a:p>
            <a:endParaRPr lang="en-US" dirty="0"/>
          </a:p>
        </p:txBody>
      </p:sp>
    </p:spTree>
    <p:extLst>
      <p:ext uri="{BB962C8B-B14F-4D97-AF65-F5344CB8AC3E}">
        <p14:creationId xmlns:p14="http://schemas.microsoft.com/office/powerpoint/2010/main" xmlns="" val="58281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globalsecurity.org/military/facility/images/transcontinental-railroad-map-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4536" y="133350"/>
            <a:ext cx="9277350" cy="6724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55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lnSpc>
                <a:spcPct val="85000"/>
              </a:lnSpc>
              <a:spcBef>
                <a:spcPct val="0"/>
              </a:spcBef>
            </a:pPr>
            <a:r>
              <a:rPr lang="en-US" sz="3200" dirty="0">
                <a:solidFill>
                  <a:schemeClr val="tx1"/>
                </a:solidFill>
              </a:rPr>
              <a:t>Competition and Fraud of RR’s</a:t>
            </a:r>
            <a:r>
              <a:rPr lang="en-US" dirty="0"/>
              <a:t/>
            </a:r>
            <a:br>
              <a:rPr lang="en-US" dirty="0"/>
            </a:br>
            <a:endParaRPr lang="en-US" dirty="0"/>
          </a:p>
        </p:txBody>
      </p:sp>
      <p:sp>
        <p:nvSpPr>
          <p:cNvPr id="3" name="Content Placeholder 2"/>
          <p:cNvSpPr>
            <a:spLocks noGrp="1"/>
          </p:cNvSpPr>
          <p:nvPr>
            <p:ph idx="1"/>
          </p:nvPr>
        </p:nvSpPr>
        <p:spPr/>
        <p:txBody>
          <a:bodyPr/>
          <a:lstStyle/>
          <a:p>
            <a:pPr lvl="3"/>
            <a:r>
              <a:rPr lang="en-US" sz="4000" dirty="0"/>
              <a:t>Speculative Bubble: investors overbuilding technology with hope of big returns </a:t>
            </a:r>
          </a:p>
          <a:p>
            <a:pPr lvl="4"/>
            <a:r>
              <a:rPr lang="en-US" sz="4000" dirty="0"/>
              <a:t>Future ex. Dot com bubble, housing bubble</a:t>
            </a:r>
          </a:p>
          <a:p>
            <a:pPr lvl="4"/>
            <a:r>
              <a:rPr lang="en-US" sz="4000" dirty="0"/>
              <a:t>Overinvestment in RRs in 1870s and 1880s</a:t>
            </a:r>
          </a:p>
          <a:p>
            <a:endParaRPr lang="en-US" dirty="0"/>
          </a:p>
        </p:txBody>
      </p:sp>
    </p:spTree>
    <p:extLst>
      <p:ext uri="{BB962C8B-B14F-4D97-AF65-F5344CB8AC3E}">
        <p14:creationId xmlns:p14="http://schemas.microsoft.com/office/powerpoint/2010/main" xmlns="" val="1760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lgn="l" rtl="0">
              <a:lnSpc>
                <a:spcPct val="85000"/>
              </a:lnSpc>
              <a:spcBef>
                <a:spcPct val="0"/>
              </a:spcBef>
            </a:pPr>
            <a:r>
              <a:rPr lang="en-US" sz="4000" dirty="0">
                <a:solidFill>
                  <a:schemeClr val="tx1"/>
                </a:solidFill>
              </a:rPr>
              <a:t>Fraud and Corruption</a:t>
            </a:r>
            <a:r>
              <a:rPr lang="en-US" dirty="0"/>
              <a:t/>
            </a:r>
            <a:br>
              <a:rPr lang="en-US" dirty="0"/>
            </a:br>
            <a:endParaRPr lang="en-US" dirty="0"/>
          </a:p>
        </p:txBody>
      </p:sp>
      <p:sp>
        <p:nvSpPr>
          <p:cNvPr id="3" name="Content Placeholder 2"/>
          <p:cNvSpPr>
            <a:spLocks noGrp="1"/>
          </p:cNvSpPr>
          <p:nvPr>
            <p:ph idx="1"/>
          </p:nvPr>
        </p:nvSpPr>
        <p:spPr>
          <a:xfrm>
            <a:off x="1097280" y="1845734"/>
            <a:ext cx="10058400" cy="4569580"/>
          </a:xfrm>
        </p:spPr>
        <p:txBody>
          <a:bodyPr>
            <a:normAutofit/>
          </a:bodyPr>
          <a:lstStyle/>
          <a:p>
            <a:pPr lvl="4"/>
            <a:r>
              <a:rPr lang="en-US" sz="2800" dirty="0"/>
              <a:t>Credit </a:t>
            </a:r>
            <a:r>
              <a:rPr lang="en-US" sz="2800" dirty="0" err="1"/>
              <a:t>Mobilier</a:t>
            </a:r>
            <a:r>
              <a:rPr lang="en-US" sz="2800" dirty="0"/>
              <a:t> Affair</a:t>
            </a:r>
          </a:p>
          <a:p>
            <a:pPr lvl="5"/>
            <a:r>
              <a:rPr lang="en-US" sz="2800" dirty="0"/>
              <a:t>RR titans gave stock to Congressman to avoid investigation of massive profits in the industry</a:t>
            </a:r>
          </a:p>
          <a:p>
            <a:pPr lvl="4"/>
            <a:r>
              <a:rPr lang="en-US" sz="2800" dirty="0"/>
              <a:t>Jay Gould Affair</a:t>
            </a:r>
          </a:p>
          <a:p>
            <a:pPr lvl="5"/>
            <a:r>
              <a:rPr lang="en-US" sz="2800" dirty="0"/>
              <a:t>Investors made quick profits by selling stock at inflated prices</a:t>
            </a:r>
          </a:p>
          <a:p>
            <a:pPr lvl="4"/>
            <a:r>
              <a:rPr lang="en-US" sz="2800" dirty="0"/>
              <a:t>RR’s offered rebates/discounts to large customers and extremely expensive rates to small customers (like farmers)</a:t>
            </a:r>
          </a:p>
          <a:p>
            <a:pPr lvl="4"/>
            <a:r>
              <a:rPr lang="en-US" sz="2800" dirty="0"/>
              <a:t>Price fixing occurred as well</a:t>
            </a:r>
          </a:p>
          <a:p>
            <a:pPr lvl="4"/>
            <a:r>
              <a:rPr lang="en-US" sz="2800" dirty="0"/>
              <a:t>Monopolies and Consolidation</a:t>
            </a:r>
          </a:p>
          <a:p>
            <a:endParaRPr lang="en-US" dirty="0"/>
          </a:p>
        </p:txBody>
      </p:sp>
      <p:pic>
        <p:nvPicPr>
          <p:cNvPr id="8194" name="Picture 2" descr="http://figures.boundless.com/7470/full/the-curse-of-california.jp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98318" y="-899885"/>
            <a:ext cx="5457825" cy="825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630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194"/>
                                        </p:tgtEl>
                                        <p:attrNameLst>
                                          <p:attrName>style.visibility</p:attrName>
                                        </p:attrNameLst>
                                      </p:cBhvr>
                                      <p:to>
                                        <p:strVal val="visible"/>
                                      </p:to>
                                    </p:set>
                                    <p:anim calcmode="lin" valueType="num">
                                      <p:cBhvr additive="base">
                                        <p:cTn id="49" dur="500" fill="hold"/>
                                        <p:tgtEl>
                                          <p:spTgt spid="8194"/>
                                        </p:tgtEl>
                                        <p:attrNameLst>
                                          <p:attrName>ppt_x</p:attrName>
                                        </p:attrNameLst>
                                      </p:cBhvr>
                                      <p:tavLst>
                                        <p:tav tm="0">
                                          <p:val>
                                            <p:strVal val="#ppt_x"/>
                                          </p:val>
                                        </p:tav>
                                        <p:tav tm="100000">
                                          <p:val>
                                            <p:strVal val="#ppt_x"/>
                                          </p:val>
                                        </p:tav>
                                      </p:tavLst>
                                    </p:anim>
                                    <p:anim calcmode="lin" valueType="num">
                                      <p:cBhvr additive="base">
                                        <p:cTn id="5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5" algn="l" rtl="0">
              <a:lnSpc>
                <a:spcPct val="85000"/>
              </a:lnSpc>
              <a:spcBef>
                <a:spcPct val="0"/>
              </a:spcBef>
            </a:pPr>
            <a:r>
              <a:rPr lang="en-US" sz="3200" dirty="0">
                <a:solidFill>
                  <a:schemeClr val="tx1"/>
                </a:solidFill>
              </a:rPr>
              <a:t>1893 recession forces many </a:t>
            </a:r>
            <a:r>
              <a:rPr lang="en-US" sz="3200" dirty="0" err="1">
                <a:solidFill>
                  <a:schemeClr val="tx1"/>
                </a:solidFill>
              </a:rPr>
              <a:t>rr’s</a:t>
            </a:r>
            <a:r>
              <a:rPr lang="en-US" sz="3200" dirty="0">
                <a:solidFill>
                  <a:schemeClr val="tx1"/>
                </a:solidFill>
              </a:rPr>
              <a:t> into bankruptcy</a:t>
            </a:r>
            <a:r>
              <a:rPr lang="en-US" dirty="0"/>
              <a:t/>
            </a:r>
            <a:br>
              <a:rPr lang="en-US" dirty="0"/>
            </a:br>
            <a:endParaRPr lang="en-US" dirty="0"/>
          </a:p>
        </p:txBody>
      </p:sp>
      <p:sp>
        <p:nvSpPr>
          <p:cNvPr id="3" name="Content Placeholder 2"/>
          <p:cNvSpPr>
            <a:spLocks noGrp="1"/>
          </p:cNvSpPr>
          <p:nvPr>
            <p:ph idx="1"/>
          </p:nvPr>
        </p:nvSpPr>
        <p:spPr/>
        <p:txBody>
          <a:bodyPr/>
          <a:lstStyle/>
          <a:p>
            <a:pPr lvl="6"/>
            <a:r>
              <a:rPr lang="en-US" sz="2800" dirty="0"/>
              <a:t>JP Morgan (a wealthy banker) bought out bankrupt </a:t>
            </a:r>
            <a:r>
              <a:rPr lang="en-US" sz="2800" dirty="0" err="1"/>
              <a:t>rr’s</a:t>
            </a:r>
            <a:r>
              <a:rPr lang="en-US" sz="2800" dirty="0"/>
              <a:t> and consolidated them into larger companies (other wealthy investors did the same)</a:t>
            </a:r>
          </a:p>
          <a:p>
            <a:pPr lvl="6"/>
            <a:r>
              <a:rPr lang="en-US" sz="2800" dirty="0"/>
              <a:t>By 1900, 7 </a:t>
            </a:r>
            <a:r>
              <a:rPr lang="en-US" sz="2800" dirty="0" err="1"/>
              <a:t>rr</a:t>
            </a:r>
            <a:r>
              <a:rPr lang="en-US" sz="2800" dirty="0"/>
              <a:t> companies controlled the system</a:t>
            </a:r>
          </a:p>
          <a:p>
            <a:pPr lvl="6"/>
            <a:r>
              <a:rPr lang="en-US" sz="2800" dirty="0"/>
              <a:t>Powerful men, like Morgan controlled policies through multiple boards and a system of interlocking directorates (corporate board members who sat on competing boards)</a:t>
            </a:r>
          </a:p>
          <a:p>
            <a:endParaRPr lang="en-US" dirty="0"/>
          </a:p>
        </p:txBody>
      </p:sp>
    </p:spTree>
    <p:extLst>
      <p:ext uri="{BB962C8B-B14F-4D97-AF65-F5344CB8AC3E}">
        <p14:creationId xmlns:p14="http://schemas.microsoft.com/office/powerpoint/2010/main" xmlns="" val="11476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pushchapter24.weebly.com/uploads/1/0/3/2/10327352/86356677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9117" y="292780"/>
            <a:ext cx="4679379" cy="6064477"/>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http://lsaushistory13.wikispaces.com/file/view/mon.jpg/415421316/315x225/m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7060" y="405152"/>
            <a:ext cx="8175625" cy="5839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0304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Qs</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3200" dirty="0" smtClean="0"/>
              <a:t>How did the rise of big business in the United States transform the economy and affect the lives of working people?</a:t>
            </a:r>
          </a:p>
          <a:p>
            <a:pPr>
              <a:buFont typeface="Arial" pitchFamily="34" charset="0"/>
              <a:buChar char="•"/>
            </a:pPr>
            <a:r>
              <a:rPr lang="en-US" sz="3200" dirty="0" smtClean="0"/>
              <a:t>List some similarities and differences between the Pullman Strike and Haymarket  Square events.  What were some of their causes as well as some of their effects?</a:t>
            </a:r>
          </a:p>
          <a:p>
            <a:pPr>
              <a:buFont typeface="Arial" pitchFamily="34" charset="0"/>
              <a:buChar char="•"/>
            </a:pPr>
            <a:r>
              <a:rPr lang="en-US" sz="3200" dirty="0" smtClean="0"/>
              <a:t>What was Tammany Hall and how did men like Boss Tweed end up controlling local politics in the second half of the 19</a:t>
            </a:r>
            <a:r>
              <a:rPr lang="en-US" sz="3200" baseline="30000" dirty="0" smtClean="0"/>
              <a:t>th</a:t>
            </a:r>
            <a:r>
              <a:rPr lang="en-US" sz="3200" dirty="0" smtClean="0"/>
              <a:t> century?</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Smith Quotes</a:t>
            </a:r>
            <a:endParaRPr lang="en-US" dirty="0"/>
          </a:p>
        </p:txBody>
      </p:sp>
      <p:sp>
        <p:nvSpPr>
          <p:cNvPr id="3" name="Content Placeholder 2"/>
          <p:cNvSpPr>
            <a:spLocks noGrp="1"/>
          </p:cNvSpPr>
          <p:nvPr>
            <p:ph idx="1"/>
          </p:nvPr>
        </p:nvSpPr>
        <p:spPr>
          <a:xfrm>
            <a:off x="1026941" y="1681611"/>
            <a:ext cx="10058400" cy="4023360"/>
          </a:xfrm>
        </p:spPr>
        <p:txBody>
          <a:bodyPr>
            <a:noAutofit/>
          </a:bodyPr>
          <a:lstStyle/>
          <a:p>
            <a:r>
              <a:rPr lang="en-US" sz="2800" dirty="0" smtClean="0"/>
              <a:t>“People of the same trade seldom meet together, even for merriment and diversion, but the conversation ends in a conspiracy against the public, or in some contrivance to raise prices.” </a:t>
            </a:r>
          </a:p>
          <a:p>
            <a:r>
              <a:rPr lang="en-US" sz="2800" dirty="0" smtClean="0"/>
              <a:t>“Wherever there is great property there is great inequality. For one very rich man there must be at least five hundred poor, and the affluence of the few supposes the indigence of the many. The affluence of the rich excites the indignation of the poor, who are often both driven by want, and prompt</a:t>
            </a:r>
          </a:p>
          <a:p>
            <a:r>
              <a:rPr lang="en-US" sz="2800" dirty="0" smtClean="0"/>
              <a:t>“Man is an animal that makes bargains: no other animal does this - no dog exchanges bones with another.”</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Industrial Revolution</a:t>
            </a:r>
            <a:br>
              <a:rPr lang="en-US" dirty="0"/>
            </a:br>
            <a:endParaRPr lang="en-US" dirty="0"/>
          </a:p>
        </p:txBody>
      </p:sp>
      <p:sp>
        <p:nvSpPr>
          <p:cNvPr id="3" name="Content Placeholder 2"/>
          <p:cNvSpPr>
            <a:spLocks noGrp="1"/>
          </p:cNvSpPr>
          <p:nvPr>
            <p:ph idx="1"/>
          </p:nvPr>
        </p:nvSpPr>
        <p:spPr>
          <a:xfrm>
            <a:off x="1097280" y="1845734"/>
            <a:ext cx="10058400" cy="5012266"/>
          </a:xfrm>
        </p:spPr>
        <p:txBody>
          <a:bodyPr>
            <a:noAutofit/>
          </a:bodyPr>
          <a:lstStyle/>
          <a:p>
            <a:pPr lvl="0"/>
            <a:r>
              <a:rPr lang="en-US" sz="2800" dirty="0"/>
              <a:t>Laissez-Faire Capitalism</a:t>
            </a:r>
          </a:p>
          <a:p>
            <a:pPr lvl="1"/>
            <a:r>
              <a:rPr lang="en-US" sz="2800" dirty="0"/>
              <a:t>The Wealth of Nations – Adam Smith (1776)</a:t>
            </a:r>
          </a:p>
          <a:p>
            <a:pPr lvl="2"/>
            <a:r>
              <a:rPr lang="en-US" sz="2800" dirty="0"/>
              <a:t>Business should be regulated by competition and supply and demand (the “invisible hand”), rather than the government</a:t>
            </a:r>
          </a:p>
          <a:p>
            <a:pPr lvl="2"/>
            <a:r>
              <a:rPr lang="en-US" sz="2800" dirty="0"/>
              <a:t>Business is motivated by competing self-interest</a:t>
            </a:r>
          </a:p>
          <a:p>
            <a:pPr lvl="2"/>
            <a:r>
              <a:rPr lang="en-US" sz="2800" dirty="0"/>
              <a:t>Improves goods and services and lowers prices</a:t>
            </a:r>
          </a:p>
          <a:p>
            <a:pPr lvl="2"/>
            <a:r>
              <a:rPr lang="en-US" sz="2800" dirty="0"/>
              <a:t>Inconsistencies</a:t>
            </a:r>
          </a:p>
          <a:p>
            <a:pPr lvl="3"/>
            <a:r>
              <a:rPr lang="en-US" sz="2800" dirty="0"/>
              <a:t>Big business benefitted from big government help (high tariffs and subsidies)</a:t>
            </a:r>
          </a:p>
          <a:p>
            <a:pPr lvl="3"/>
            <a:r>
              <a:rPr lang="en-US" sz="2800" dirty="0"/>
              <a:t>Monopolistic Trusts formed from horizontal integration removed competition as a regulating force</a:t>
            </a:r>
          </a:p>
          <a:p>
            <a:endParaRPr lang="en-US" sz="2800" dirty="0"/>
          </a:p>
        </p:txBody>
      </p:sp>
    </p:spTree>
    <p:extLst>
      <p:ext uri="{BB962C8B-B14F-4D97-AF65-F5344CB8AC3E}">
        <p14:creationId xmlns:p14="http://schemas.microsoft.com/office/powerpoint/2010/main" xmlns="" val="95783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the US so successful by 1900?</a:t>
            </a:r>
            <a:br>
              <a:rPr lang="en-US" dirty="0"/>
            </a:br>
            <a:endParaRPr lang="en-US" dirty="0"/>
          </a:p>
        </p:txBody>
      </p:sp>
      <p:sp>
        <p:nvSpPr>
          <p:cNvPr id="3" name="Content Placeholder 2"/>
          <p:cNvSpPr>
            <a:spLocks noGrp="1"/>
          </p:cNvSpPr>
          <p:nvPr>
            <p:ph idx="1"/>
          </p:nvPr>
        </p:nvSpPr>
        <p:spPr>
          <a:xfrm>
            <a:off x="981166" y="1889277"/>
            <a:ext cx="10058400" cy="4023360"/>
          </a:xfrm>
        </p:spPr>
        <p:txBody>
          <a:bodyPr>
            <a:normAutofit fontScale="92500" lnSpcReduction="10000"/>
          </a:bodyPr>
          <a:lstStyle/>
          <a:p>
            <a:pPr>
              <a:buFont typeface="Arial" panose="020B0604020202020204" pitchFamily="34" charset="0"/>
              <a:buChar char="•"/>
            </a:pPr>
            <a:r>
              <a:rPr lang="en-US" sz="3200" dirty="0"/>
              <a:t>Abundance of raw materials</a:t>
            </a:r>
          </a:p>
          <a:p>
            <a:pPr>
              <a:buFont typeface="Arial" panose="020B0604020202020204" pitchFamily="34" charset="0"/>
              <a:buChar char="•"/>
            </a:pPr>
            <a:r>
              <a:rPr lang="en-US" sz="3200" dirty="0"/>
              <a:t>Abundant labor supply supplemented by immigrants</a:t>
            </a:r>
          </a:p>
          <a:p>
            <a:pPr>
              <a:buFont typeface="Arial" panose="020B0604020202020204" pitchFamily="34" charset="0"/>
              <a:buChar char="•"/>
            </a:pPr>
            <a:r>
              <a:rPr lang="en-US" sz="3200" dirty="0"/>
              <a:t>Vast transportation network</a:t>
            </a:r>
          </a:p>
          <a:p>
            <a:pPr>
              <a:buFont typeface="Arial" panose="020B0604020202020204" pitchFamily="34" charset="0"/>
              <a:buChar char="•"/>
            </a:pPr>
            <a:r>
              <a:rPr lang="en-US" sz="3200" dirty="0"/>
              <a:t>European and American investors</a:t>
            </a:r>
          </a:p>
          <a:p>
            <a:pPr>
              <a:buFont typeface="Arial" panose="020B0604020202020204" pitchFamily="34" charset="0"/>
              <a:buChar char="•"/>
            </a:pPr>
            <a:r>
              <a:rPr lang="en-US" sz="3200" dirty="0"/>
              <a:t>New technologies (440,000 new patents between 1860 -1890)</a:t>
            </a:r>
          </a:p>
          <a:p>
            <a:pPr>
              <a:buFont typeface="Arial" panose="020B0604020202020204" pitchFamily="34" charset="0"/>
              <a:buChar char="•"/>
            </a:pPr>
            <a:r>
              <a:rPr lang="en-US" sz="3200" dirty="0"/>
              <a:t>Business friendly government policies</a:t>
            </a:r>
          </a:p>
          <a:p>
            <a:pPr>
              <a:buFont typeface="Arial" panose="020B0604020202020204" pitchFamily="34" charset="0"/>
              <a:buChar char="•"/>
            </a:pPr>
            <a:r>
              <a:rPr lang="en-US" sz="3200" dirty="0"/>
              <a:t>Ambitious and talented entrepreneurs</a:t>
            </a:r>
          </a:p>
          <a:p>
            <a:endParaRPr lang="en-US" dirty="0"/>
          </a:p>
        </p:txBody>
      </p:sp>
    </p:spTree>
    <p:extLst>
      <p:ext uri="{BB962C8B-B14F-4D97-AF65-F5344CB8AC3E}">
        <p14:creationId xmlns:p14="http://schemas.microsoft.com/office/powerpoint/2010/main" xmlns="" val="106412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fletcherarmstrongblog.com/wp-content/uploads/2012/07/Adam-Smith-The-Wealth-of-Nation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968" y="229960"/>
            <a:ext cx="4046159" cy="6069239"/>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insidertestprep.com/wp-content/uploads/2013/05/Vertical-and-Horizontal-Integratio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0191" y="1130525"/>
            <a:ext cx="9262711" cy="4530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3549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800" dirty="0" smtClean="0"/>
              <a:t>“[I]t is indisputably the mediocre, if not the low, both as regards morality and intelligence, who succeed in life and multiply the fastest.” </a:t>
            </a:r>
            <a:endParaRPr lang="en-US"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3200" dirty="0">
                <a:solidFill>
                  <a:schemeClr val="tx1"/>
                </a:solidFill>
              </a:rPr>
              <a:t>Social Darwinism – Herbert Spencer</a:t>
            </a:r>
            <a:r>
              <a:rPr lang="en-US" dirty="0"/>
              <a:t/>
            </a:r>
            <a:br>
              <a:rPr lang="en-US" dirty="0"/>
            </a:br>
            <a:endParaRPr lang="en-US" dirty="0"/>
          </a:p>
        </p:txBody>
      </p:sp>
      <p:sp>
        <p:nvSpPr>
          <p:cNvPr id="3" name="Content Placeholder 2"/>
          <p:cNvSpPr>
            <a:spLocks noGrp="1"/>
          </p:cNvSpPr>
          <p:nvPr>
            <p:ph idx="1"/>
          </p:nvPr>
        </p:nvSpPr>
        <p:spPr/>
        <p:txBody>
          <a:bodyPr/>
          <a:lstStyle/>
          <a:p>
            <a:pPr lvl="2"/>
            <a:r>
              <a:rPr lang="en-US" sz="2800" dirty="0">
                <a:solidFill>
                  <a:schemeClr val="tx1"/>
                </a:solidFill>
              </a:rPr>
              <a:t>“Survival of the fittest” – concentrating wealth in the hands of the “fit” benefits everyone economically</a:t>
            </a:r>
          </a:p>
          <a:p>
            <a:pPr lvl="2"/>
            <a:r>
              <a:rPr lang="en-US" sz="2800" dirty="0">
                <a:solidFill>
                  <a:schemeClr val="tx1"/>
                </a:solidFill>
              </a:rPr>
              <a:t>William Graham Sumner (Yale) argued that helping the poor detracted from human-kind as a whole</a:t>
            </a:r>
          </a:p>
          <a:p>
            <a:pPr lvl="2"/>
            <a:r>
              <a:rPr lang="en-US" sz="2800" dirty="0">
                <a:solidFill>
                  <a:schemeClr val="tx1"/>
                </a:solidFill>
              </a:rPr>
              <a:t>Further fed into race inequality in America</a:t>
            </a:r>
          </a:p>
          <a:p>
            <a:endParaRPr lang="en-US" dirty="0"/>
          </a:p>
        </p:txBody>
      </p:sp>
    </p:spTree>
    <p:extLst>
      <p:ext uri="{BB962C8B-B14F-4D97-AF65-F5344CB8AC3E}">
        <p14:creationId xmlns:p14="http://schemas.microsoft.com/office/powerpoint/2010/main" xmlns="" val="363705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2.bp.blogspot.com/-Xn_-kCnwFOo/T-HnFk6V_BI/AAAAAAAAAgE/fMnysOjy1p8/s1600/79-40_2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5860" y="-590551"/>
            <a:ext cx="11430000" cy="7448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1481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Questions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1. What were some of the major features of industrial cities that arose in the United States in the late nineteenth and early twentieth centuries? What institutions and innovations helped make urban life distinctive?</a:t>
            </a:r>
          </a:p>
          <a:p>
            <a:r>
              <a:rPr lang="en-US" sz="3200" dirty="0" smtClean="0"/>
              <a:t>2. What were the limitations and achievements of urban governments run by political machines?</a:t>
            </a:r>
          </a:p>
          <a:p>
            <a:r>
              <a:rPr lang="en-US" sz="3200" dirty="0" smtClean="0"/>
              <a:t>3. Why did so many reform initiatives emerge in large cities? What were some of those initiatives, and what was their political impact?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3600" dirty="0">
                <a:solidFill>
                  <a:schemeClr val="tx1"/>
                </a:solidFill>
              </a:rPr>
              <a:t>Horatio Alger Myth/”Rags to Riches”</a:t>
            </a:r>
            <a:r>
              <a:rPr lang="en-US" dirty="0"/>
              <a:t/>
            </a:r>
            <a:br>
              <a:rPr lang="en-US" dirty="0"/>
            </a:br>
            <a:endParaRPr lang="en-US" dirty="0"/>
          </a:p>
        </p:txBody>
      </p:sp>
      <p:sp>
        <p:nvSpPr>
          <p:cNvPr id="3" name="Content Placeholder 2"/>
          <p:cNvSpPr>
            <a:spLocks noGrp="1"/>
          </p:cNvSpPr>
          <p:nvPr>
            <p:ph idx="1"/>
          </p:nvPr>
        </p:nvSpPr>
        <p:spPr/>
        <p:txBody>
          <a:bodyPr/>
          <a:lstStyle/>
          <a:p>
            <a:pPr lvl="2"/>
            <a:r>
              <a:rPr lang="en-US" sz="3200" dirty="0"/>
              <a:t>Novelist, Horatio Alger, wrote books about young men in rags to riches situations</a:t>
            </a:r>
          </a:p>
          <a:p>
            <a:pPr lvl="3"/>
            <a:r>
              <a:rPr lang="en-US" sz="3200" dirty="0"/>
              <a:t>Gave false hopes to many</a:t>
            </a:r>
          </a:p>
          <a:p>
            <a:pPr lvl="3"/>
            <a:r>
              <a:rPr lang="en-US" sz="3200" dirty="0"/>
              <a:t>Based stories off of Andrew Carnegie story</a:t>
            </a:r>
          </a:p>
          <a:p>
            <a:pPr lvl="3"/>
            <a:r>
              <a:rPr lang="en-US" sz="3200" dirty="0"/>
              <a:t>Most wealthy businesspeople of the day were: white, </a:t>
            </a:r>
            <a:r>
              <a:rPr lang="en-US" sz="3200" dirty="0" err="1"/>
              <a:t>anglo</a:t>
            </a:r>
            <a:r>
              <a:rPr lang="en-US" sz="3200" dirty="0"/>
              <a:t>, protestant males from upper or middle class backgrounds</a:t>
            </a:r>
          </a:p>
          <a:p>
            <a:endParaRPr lang="en-US" dirty="0"/>
          </a:p>
        </p:txBody>
      </p:sp>
    </p:spTree>
    <p:extLst>
      <p:ext uri="{BB962C8B-B14F-4D97-AF65-F5344CB8AC3E}">
        <p14:creationId xmlns:p14="http://schemas.microsoft.com/office/powerpoint/2010/main" xmlns="" val="159032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of Wealth Quotes</a:t>
            </a:r>
            <a:endParaRPr lang="en-US" dirty="0"/>
          </a:p>
        </p:txBody>
      </p:sp>
      <p:sp>
        <p:nvSpPr>
          <p:cNvPr id="3" name="Content Placeholder 2"/>
          <p:cNvSpPr>
            <a:spLocks noGrp="1"/>
          </p:cNvSpPr>
          <p:nvPr>
            <p:ph idx="1"/>
          </p:nvPr>
        </p:nvSpPr>
        <p:spPr>
          <a:xfrm>
            <a:off x="1097280" y="1845734"/>
            <a:ext cx="10058400" cy="5012266"/>
          </a:xfrm>
        </p:spPr>
        <p:txBody>
          <a:bodyPr>
            <a:normAutofit/>
          </a:bodyPr>
          <a:lstStyle/>
          <a:p>
            <a:r>
              <a:rPr lang="en-US" sz="2400" dirty="0" smtClean="0"/>
              <a:t>“People who are unable to motivate themselves must be content with mediocrity, no matter how impressive their other talents.” </a:t>
            </a:r>
          </a:p>
          <a:p>
            <a:r>
              <a:rPr lang="en-US" sz="2400" dirty="0" smtClean="0"/>
              <a:t>“When fate hands us a lemon, let's try to make lemonade.” </a:t>
            </a:r>
          </a:p>
          <a:p>
            <a:r>
              <a:rPr lang="en-US" sz="2400" dirty="0" smtClean="0"/>
              <a:t>“He that cannot reason is a fool. He that will not is a bigot. He that dare not is a slave.” </a:t>
            </a:r>
          </a:p>
          <a:p>
            <a:r>
              <a:rPr lang="en-US" sz="2400" dirty="0" smtClean="0"/>
              <a:t>“You cannot push anyone up a ladder unless he is willing to climb a little.” </a:t>
            </a:r>
          </a:p>
          <a:p>
            <a:r>
              <a:rPr lang="en-US" sz="2400" dirty="0" smtClean="0"/>
              <a:t>“I don't believe in God. My God is patriotism. Teach a man to be a good citizen and you have solved the problem of life.” </a:t>
            </a:r>
          </a:p>
          <a:p>
            <a:r>
              <a:rPr lang="en-US" sz="2400" dirty="0" smtClean="0"/>
              <a:t>“The man who dies rich, dies disgraced.” </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4000" dirty="0">
                <a:solidFill>
                  <a:schemeClr val="tx1"/>
                </a:solidFill>
              </a:rPr>
              <a:t>Gospel of Wealth – </a:t>
            </a:r>
            <a:r>
              <a:rPr lang="en-US" sz="4000" dirty="0" smtClean="0">
                <a:solidFill>
                  <a:schemeClr val="tx1"/>
                </a:solidFill>
              </a:rPr>
              <a:t>Carnegie and Rockefeller</a:t>
            </a:r>
            <a:r>
              <a:rPr lang="en-US" dirty="0"/>
              <a:t/>
            </a:r>
            <a:br>
              <a:rPr lang="en-US" dirty="0"/>
            </a:br>
            <a:endParaRPr lang="en-US" dirty="0"/>
          </a:p>
        </p:txBody>
      </p:sp>
      <p:sp>
        <p:nvSpPr>
          <p:cNvPr id="3" name="Content Placeholder 2"/>
          <p:cNvSpPr>
            <a:spLocks noGrp="1"/>
          </p:cNvSpPr>
          <p:nvPr>
            <p:ph idx="1"/>
          </p:nvPr>
        </p:nvSpPr>
        <p:spPr/>
        <p:txBody>
          <a:bodyPr/>
          <a:lstStyle/>
          <a:p>
            <a:pPr lvl="2"/>
            <a:r>
              <a:rPr lang="en-US" sz="3200" dirty="0"/>
              <a:t>“God gave me my riches”</a:t>
            </a:r>
          </a:p>
          <a:p>
            <a:pPr lvl="2"/>
            <a:r>
              <a:rPr lang="en-US" sz="3200" dirty="0"/>
              <a:t>Based on Protestant work ethic of hard work and material success being signs of God’s favor</a:t>
            </a:r>
          </a:p>
          <a:p>
            <a:pPr lvl="2"/>
            <a:r>
              <a:rPr lang="en-US" sz="3200" dirty="0"/>
              <a:t>Reverend Russell Conwell in “Acres of Diamonds” lecture, preached that everyone had a </a:t>
            </a:r>
            <a:r>
              <a:rPr lang="en-US" sz="3200" dirty="0" err="1"/>
              <a:t>god-given</a:t>
            </a:r>
            <a:r>
              <a:rPr lang="en-US" sz="3200" dirty="0"/>
              <a:t> duty to become rich.</a:t>
            </a:r>
          </a:p>
          <a:p>
            <a:endParaRPr lang="en-US" dirty="0"/>
          </a:p>
        </p:txBody>
      </p:sp>
    </p:spTree>
    <p:extLst>
      <p:ext uri="{BB962C8B-B14F-4D97-AF65-F5344CB8AC3E}">
        <p14:creationId xmlns:p14="http://schemas.microsoft.com/office/powerpoint/2010/main" xmlns="" val="274516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The Steel Industry</a:t>
            </a:r>
            <a:br>
              <a:rPr lang="en-US" dirty="0"/>
            </a:br>
            <a:endParaRPr lang="en-US" dirty="0"/>
          </a:p>
        </p:txBody>
      </p:sp>
      <p:sp>
        <p:nvSpPr>
          <p:cNvPr id="3" name="Content Placeholder 2"/>
          <p:cNvSpPr>
            <a:spLocks noGrp="1"/>
          </p:cNvSpPr>
          <p:nvPr>
            <p:ph idx="1"/>
          </p:nvPr>
        </p:nvSpPr>
        <p:spPr/>
        <p:txBody>
          <a:bodyPr/>
          <a:lstStyle/>
          <a:p>
            <a:pPr lvl="1"/>
            <a:r>
              <a:rPr lang="en-US" sz="2800" dirty="0"/>
              <a:t>Henry Bessemer (</a:t>
            </a:r>
            <a:r>
              <a:rPr lang="en-US" sz="2800" dirty="0" err="1"/>
              <a:t>Eng</a:t>
            </a:r>
            <a:r>
              <a:rPr lang="en-US" sz="2800" dirty="0"/>
              <a:t>) and William Kelly (US) both discovered an easy way to turn Iron into Steel (a more durable metal) (1850s)</a:t>
            </a:r>
          </a:p>
          <a:p>
            <a:pPr lvl="2"/>
            <a:r>
              <a:rPr lang="en-US" sz="2800" dirty="0"/>
              <a:t>Bessemer Process: blasting air through molten iron </a:t>
            </a:r>
          </a:p>
          <a:p>
            <a:pPr lvl="1"/>
            <a:r>
              <a:rPr lang="en-US" sz="2800" dirty="0"/>
              <a:t>Great Lakes Region used abundance of Coal (for furnaces) and Iron to become the prominent steel region of the country</a:t>
            </a:r>
          </a:p>
          <a:p>
            <a:endParaRPr lang="en-US" dirty="0"/>
          </a:p>
        </p:txBody>
      </p:sp>
      <p:pic>
        <p:nvPicPr>
          <p:cNvPr id="14338" name="Picture 2" descr="http://ichef.bbci.co.uk/arts/yourpaintings/images/paintings/simt/large/shef_simt_pn0344_lar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7280" y="0"/>
            <a:ext cx="8991600" cy="6657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815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8"/>
                                        </p:tgtEl>
                                        <p:attrNameLst>
                                          <p:attrName>style.visibility</p:attrName>
                                        </p:attrNameLst>
                                      </p:cBhvr>
                                      <p:to>
                                        <p:strVal val="visible"/>
                                      </p:to>
                                    </p:set>
                                    <p:anim calcmode="lin" valueType="num">
                                      <p:cBhvr additive="base">
                                        <p:cTn id="25" dur="500" fill="hold"/>
                                        <p:tgtEl>
                                          <p:spTgt spid="14338"/>
                                        </p:tgtEl>
                                        <p:attrNameLst>
                                          <p:attrName>ppt_x</p:attrName>
                                        </p:attrNameLst>
                                      </p:cBhvr>
                                      <p:tavLst>
                                        <p:tav tm="0">
                                          <p:val>
                                            <p:strVal val="#ppt_x"/>
                                          </p:val>
                                        </p:tav>
                                        <p:tav tm="100000">
                                          <p:val>
                                            <p:strVal val="#ppt_x"/>
                                          </p:val>
                                        </p:tav>
                                      </p:tavLst>
                                    </p:anim>
                                    <p:anim calcmode="lin" valueType="num">
                                      <p:cBhvr additive="base">
                                        <p:cTn id="26"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3600" dirty="0">
                <a:solidFill>
                  <a:schemeClr val="tx1"/>
                </a:solidFill>
              </a:rPr>
              <a:t>Andrew Carnegie</a:t>
            </a:r>
            <a:r>
              <a:rPr lang="en-US" dirty="0"/>
              <a:t/>
            </a:r>
            <a:br>
              <a:rPr lang="en-US" dirty="0"/>
            </a:br>
            <a:endParaRPr lang="en-US" dirty="0"/>
          </a:p>
        </p:txBody>
      </p:sp>
      <p:sp>
        <p:nvSpPr>
          <p:cNvPr id="3" name="Content Placeholder 2"/>
          <p:cNvSpPr>
            <a:spLocks noGrp="1"/>
          </p:cNvSpPr>
          <p:nvPr>
            <p:ph idx="1"/>
          </p:nvPr>
        </p:nvSpPr>
        <p:spPr/>
        <p:txBody>
          <a:bodyPr/>
          <a:lstStyle/>
          <a:p>
            <a:pPr lvl="2"/>
            <a:r>
              <a:rPr lang="en-US" sz="3200" dirty="0"/>
              <a:t>1870s started manufacturing steel in Pittsburg</a:t>
            </a:r>
          </a:p>
          <a:p>
            <a:pPr lvl="3"/>
            <a:r>
              <a:rPr lang="en-US" sz="3200" dirty="0"/>
              <a:t>Vertical Integration: company controls every stage of the industrial process, from mining to transportation of final good.</a:t>
            </a:r>
          </a:p>
          <a:p>
            <a:pPr lvl="2"/>
            <a:r>
              <a:rPr lang="en-US" sz="3200" dirty="0"/>
              <a:t>By 1900, Carnegie Steel out produced all mills in Britain combined</a:t>
            </a:r>
          </a:p>
          <a:p>
            <a:pPr lvl="2"/>
            <a:r>
              <a:rPr lang="en-US" sz="3200" dirty="0"/>
              <a:t>Also, in 1900 Carnegie sells his company to J.P. Morgan so he could devote himself to philanthropy</a:t>
            </a:r>
          </a:p>
          <a:p>
            <a:endParaRPr lang="en-US" dirty="0"/>
          </a:p>
        </p:txBody>
      </p:sp>
    </p:spTree>
    <p:extLst>
      <p:ext uri="{BB962C8B-B14F-4D97-AF65-F5344CB8AC3E}">
        <p14:creationId xmlns:p14="http://schemas.microsoft.com/office/powerpoint/2010/main" xmlns="" val="24111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Rail Road Industry</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sz="4000" dirty="0"/>
              <a:t>Rail Road Boom</a:t>
            </a:r>
          </a:p>
          <a:p>
            <a:pPr lvl="1"/>
            <a:r>
              <a:rPr lang="en-US" sz="4000" dirty="0"/>
              <a:t>Mileage increases:</a:t>
            </a:r>
          </a:p>
          <a:p>
            <a:pPr lvl="2"/>
            <a:r>
              <a:rPr lang="en-US" sz="4000" dirty="0"/>
              <a:t>35,000 miles in 1865 to 193,000 miles in 1900</a:t>
            </a:r>
          </a:p>
          <a:p>
            <a:pPr lvl="1"/>
            <a:r>
              <a:rPr lang="en-US" sz="4000" dirty="0"/>
              <a:t>Created national market for goods</a:t>
            </a:r>
          </a:p>
          <a:p>
            <a:pPr lvl="1"/>
            <a:r>
              <a:rPr lang="en-US" sz="4000" dirty="0"/>
              <a:t>Helped grow other industries like coal and steel</a:t>
            </a:r>
          </a:p>
          <a:p>
            <a:pPr lvl="1"/>
            <a:r>
              <a:rPr lang="en-US" sz="4000" dirty="0"/>
              <a:t>Standardization in the East</a:t>
            </a:r>
          </a:p>
          <a:p>
            <a:endParaRPr lang="en-US" dirty="0"/>
          </a:p>
        </p:txBody>
      </p:sp>
    </p:spTree>
    <p:extLst>
      <p:ext uri="{BB962C8B-B14F-4D97-AF65-F5344CB8AC3E}">
        <p14:creationId xmlns:p14="http://schemas.microsoft.com/office/powerpoint/2010/main" xmlns="" val="159305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notablebiographies.com/images/uewb_03_img014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6297"/>
            <a:ext cx="4934857" cy="6065311"/>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http://explorepahistory.com/kora/files/1/2/1-2-CFF-25-ExplorePAHistory-a0j8d4-a_34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77517" y="72571"/>
            <a:ext cx="5055053" cy="6947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57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US" sz="2800" dirty="0"/>
              <a:t>J.P. Morgan forms a huge steel conglomerate called US Steel</a:t>
            </a:r>
          </a:p>
          <a:p>
            <a:pPr lvl="3"/>
            <a:r>
              <a:rPr lang="en-US" sz="2800" dirty="0"/>
              <a:t>First billion dollar business in the world and largest company in the world (168,000 employees)</a:t>
            </a:r>
          </a:p>
          <a:p>
            <a:endParaRPr lang="en-US" dirty="0"/>
          </a:p>
        </p:txBody>
      </p:sp>
      <p:pic>
        <p:nvPicPr>
          <p:cNvPr id="16386" name="Picture 2" descr="http://img.kansasmemory.org/0019503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81842" y="2801258"/>
            <a:ext cx="3330959" cy="4223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558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 calcmode="lin" valueType="num">
                                      <p:cBhvr additive="base">
                                        <p:cTn id="19" dur="500" fill="hold"/>
                                        <p:tgtEl>
                                          <p:spTgt spid="16386"/>
                                        </p:tgtEl>
                                        <p:attrNameLst>
                                          <p:attrName>ppt_x</p:attrName>
                                        </p:attrNameLst>
                                      </p:cBhvr>
                                      <p:tavLst>
                                        <p:tav tm="0">
                                          <p:val>
                                            <p:strVal val="#ppt_x"/>
                                          </p:val>
                                        </p:tav>
                                        <p:tav tm="100000">
                                          <p:val>
                                            <p:strVal val="#ppt_x"/>
                                          </p:val>
                                        </p:tav>
                                      </p:tavLst>
                                    </p:anim>
                                    <p:anim calcmode="lin" valueType="num">
                                      <p:cBhvr additive="base">
                                        <p:cTn id="20"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The Oil Industry</a:t>
            </a:r>
            <a:br>
              <a:rPr lang="en-US" dirty="0"/>
            </a:br>
            <a:endParaRPr lang="en-US" dirty="0"/>
          </a:p>
        </p:txBody>
      </p:sp>
      <p:sp>
        <p:nvSpPr>
          <p:cNvPr id="3" name="Content Placeholder 2"/>
          <p:cNvSpPr>
            <a:spLocks noGrp="1"/>
          </p:cNvSpPr>
          <p:nvPr>
            <p:ph idx="1"/>
          </p:nvPr>
        </p:nvSpPr>
        <p:spPr/>
        <p:txBody>
          <a:bodyPr/>
          <a:lstStyle/>
          <a:p>
            <a:pPr marL="285750" lvl="1" indent="-285750">
              <a:spcBef>
                <a:spcPts val="1200"/>
              </a:spcBef>
              <a:spcAft>
                <a:spcPts val="200"/>
              </a:spcAft>
              <a:buSzPct val="100000"/>
              <a:buFont typeface="Arial" panose="020B0604020202020204" pitchFamily="34" charset="0"/>
              <a:buChar char="•"/>
            </a:pPr>
            <a:r>
              <a:rPr lang="en-US" sz="2800" dirty="0"/>
              <a:t>1863- John D. Rockefeller founded an oil company that would eventually become Standard Oil</a:t>
            </a:r>
          </a:p>
          <a:p>
            <a:pPr marL="285750" lvl="1" indent="-285750">
              <a:spcBef>
                <a:spcPts val="1200"/>
              </a:spcBef>
              <a:spcAft>
                <a:spcPts val="200"/>
              </a:spcAft>
              <a:buSzPct val="100000"/>
              <a:buFont typeface="Arial" panose="020B0604020202020204" pitchFamily="34" charset="0"/>
              <a:buChar char="•"/>
            </a:pPr>
            <a:r>
              <a:rPr lang="en-US" sz="2800" dirty="0"/>
              <a:t>1881- Standard Oil Trust: controls 90% of business</a:t>
            </a:r>
          </a:p>
          <a:p>
            <a:pPr lvl="3"/>
            <a:r>
              <a:rPr lang="en-US" sz="2800" dirty="0"/>
              <a:t>Horizontal Integration: company buys out other competing companies</a:t>
            </a:r>
          </a:p>
          <a:p>
            <a:pPr lvl="3"/>
            <a:r>
              <a:rPr lang="en-US" sz="2800" dirty="0"/>
              <a:t>Former competitors are all brought under the direction of a single corporate board’s control (a Trust)</a:t>
            </a:r>
          </a:p>
          <a:p>
            <a:endParaRPr lang="en-US" dirty="0"/>
          </a:p>
        </p:txBody>
      </p:sp>
    </p:spTree>
    <p:extLst>
      <p:ext uri="{BB962C8B-B14F-4D97-AF65-F5344CB8AC3E}">
        <p14:creationId xmlns:p14="http://schemas.microsoft.com/office/powerpoint/2010/main" xmlns="" val="5173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media-1.web.britannica.com/eb-media/58/38458-004-59FAE2C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5" y="177800"/>
            <a:ext cx="5357320" cy="6411686"/>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15minutehistory.org/files/2014/12/Jdr-kin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75804" y="-561976"/>
            <a:ext cx="4467225" cy="7419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9793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Innovations</a:t>
            </a:r>
            <a:br>
              <a:rPr lang="en-US" dirty="0"/>
            </a:br>
            <a:endParaRPr lang="en-US" dirty="0"/>
          </a:p>
        </p:txBody>
      </p:sp>
      <p:sp>
        <p:nvSpPr>
          <p:cNvPr id="3" name="Content Placeholder 2"/>
          <p:cNvSpPr>
            <a:spLocks noGrp="1"/>
          </p:cNvSpPr>
          <p:nvPr>
            <p:ph idx="1"/>
          </p:nvPr>
        </p:nvSpPr>
        <p:spPr>
          <a:xfrm>
            <a:off x="1097280" y="1845733"/>
            <a:ext cx="10058400" cy="4409923"/>
          </a:xfrm>
        </p:spPr>
        <p:txBody>
          <a:bodyPr>
            <a:normAutofit/>
          </a:bodyPr>
          <a:lstStyle/>
          <a:p>
            <a:pPr lvl="1"/>
            <a:r>
              <a:rPr lang="en-US" sz="2800" dirty="0"/>
              <a:t>Communications and Retail Revolution</a:t>
            </a:r>
          </a:p>
          <a:p>
            <a:pPr lvl="2"/>
            <a:r>
              <a:rPr lang="en-US" sz="2800" dirty="0"/>
              <a:t>Telegraph (1844): Samuel F. Morse</a:t>
            </a:r>
          </a:p>
          <a:p>
            <a:pPr lvl="2"/>
            <a:r>
              <a:rPr lang="en-US" sz="2800" dirty="0"/>
              <a:t>Improved transatlantic cable (1866): Cyrus W. Field</a:t>
            </a:r>
          </a:p>
          <a:p>
            <a:pPr lvl="2"/>
            <a:r>
              <a:rPr lang="en-US" sz="2800" dirty="0" smtClean="0"/>
              <a:t>Typewriter </a:t>
            </a:r>
            <a:r>
              <a:rPr lang="en-US" sz="2800" dirty="0"/>
              <a:t>(1867)</a:t>
            </a:r>
          </a:p>
          <a:p>
            <a:pPr lvl="2"/>
            <a:r>
              <a:rPr lang="en-US" sz="2800" dirty="0"/>
              <a:t>Telephone (1876): Alexander Graham Bell</a:t>
            </a:r>
          </a:p>
          <a:p>
            <a:pPr lvl="2"/>
            <a:r>
              <a:rPr lang="en-US" sz="2800" dirty="0"/>
              <a:t>Cash Register (1879)</a:t>
            </a:r>
          </a:p>
          <a:p>
            <a:pPr lvl="2"/>
            <a:r>
              <a:rPr lang="en-US" sz="2800" dirty="0"/>
              <a:t>Calculating Machine and adding machine (precursors to the calculator) (1887 and 1888 respectively)</a:t>
            </a:r>
          </a:p>
          <a:p>
            <a:endParaRPr lang="en-US" dirty="0"/>
          </a:p>
        </p:txBody>
      </p:sp>
    </p:spTree>
    <p:extLst>
      <p:ext uri="{BB962C8B-B14F-4D97-AF65-F5344CB8AC3E}">
        <p14:creationId xmlns:p14="http://schemas.microsoft.com/office/powerpoint/2010/main" xmlns="" val="1660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4400" dirty="0" smtClean="0">
                <a:solidFill>
                  <a:schemeClr val="tx1"/>
                </a:solidFill>
              </a:rPr>
              <a:t>Thomas Edison</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2"/>
            <a:r>
              <a:rPr lang="en-US" sz="3200" dirty="0" smtClean="0"/>
              <a:t>Research </a:t>
            </a:r>
            <a:r>
              <a:rPr lang="en-US" sz="3200" dirty="0"/>
              <a:t>Laboratory created in 1876 to est. an area for researchers and engineers to work together</a:t>
            </a:r>
          </a:p>
          <a:p>
            <a:pPr lvl="2"/>
            <a:r>
              <a:rPr lang="en-US" sz="3200" dirty="0"/>
              <a:t>More than 1000 patented inventions, including:</a:t>
            </a:r>
          </a:p>
          <a:p>
            <a:pPr lvl="3"/>
            <a:r>
              <a:rPr lang="en-US" sz="3200" dirty="0"/>
              <a:t>Phonograph</a:t>
            </a:r>
          </a:p>
          <a:p>
            <a:pPr lvl="3"/>
            <a:r>
              <a:rPr lang="en-US" sz="3200" dirty="0"/>
              <a:t>Improvement of the incandescent lamp in 1879</a:t>
            </a:r>
          </a:p>
          <a:p>
            <a:pPr lvl="3"/>
            <a:r>
              <a:rPr lang="en-US" sz="3200" dirty="0"/>
              <a:t>The dynamo (for electric power)</a:t>
            </a:r>
          </a:p>
          <a:p>
            <a:pPr lvl="3"/>
            <a:r>
              <a:rPr lang="en-US" sz="3200" dirty="0"/>
              <a:t>The motion picture camera</a:t>
            </a:r>
          </a:p>
          <a:p>
            <a:endParaRPr lang="en-US" dirty="0"/>
          </a:p>
        </p:txBody>
      </p:sp>
      <p:pic>
        <p:nvPicPr>
          <p:cNvPr id="18438" name="Picture 6" descr="http://aetherforce.com/wp-content/uploads/2013/02/thomas-edis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81338" y="-1312863"/>
            <a:ext cx="5641259" cy="79894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950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3600" dirty="0">
                <a:solidFill>
                  <a:schemeClr val="tx1"/>
                </a:solidFill>
              </a:rPr>
              <a:t>George Westinghouse</a:t>
            </a:r>
            <a:r>
              <a:rPr lang="en-US" dirty="0"/>
              <a:t/>
            </a:r>
            <a:br>
              <a:rPr lang="en-US" dirty="0"/>
            </a:br>
            <a:endParaRPr lang="en-US" dirty="0"/>
          </a:p>
        </p:txBody>
      </p:sp>
      <p:sp>
        <p:nvSpPr>
          <p:cNvPr id="3" name="Content Placeholder 2"/>
          <p:cNvSpPr>
            <a:spLocks noGrp="1"/>
          </p:cNvSpPr>
          <p:nvPr>
            <p:ph idx="1"/>
          </p:nvPr>
        </p:nvSpPr>
        <p:spPr/>
        <p:txBody>
          <a:bodyPr/>
          <a:lstStyle/>
          <a:p>
            <a:r>
              <a:rPr lang="en-US" sz="4000" dirty="0"/>
              <a:t>More than 400 </a:t>
            </a:r>
            <a:r>
              <a:rPr lang="en-US" sz="4000" dirty="0" smtClean="0"/>
              <a:t>patents</a:t>
            </a:r>
          </a:p>
          <a:p>
            <a:pPr marL="91440" lvl="3" indent="-91440">
              <a:spcBef>
                <a:spcPts val="1200"/>
              </a:spcBef>
              <a:spcAft>
                <a:spcPts val="200"/>
              </a:spcAft>
              <a:buSzPct val="100000"/>
              <a:buFont typeface="Calibri" panose="020F0502020204030204" pitchFamily="34" charset="0"/>
              <a:buChar char=" "/>
            </a:pPr>
            <a:r>
              <a:rPr lang="en-US" sz="4000" dirty="0"/>
              <a:t>Transformer (for electricity) (1885)</a:t>
            </a:r>
          </a:p>
          <a:p>
            <a:endParaRPr lang="en-US" dirty="0"/>
          </a:p>
        </p:txBody>
      </p:sp>
      <p:pic>
        <p:nvPicPr>
          <p:cNvPr id="19458" name="Picture 2" descr="http://upload.wikimedia.org/wikipedia/commons/5/55/George_Westinghous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0" y="-216705"/>
            <a:ext cx="4796972" cy="70747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20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 calcmode="lin" valueType="num">
                                      <p:cBhvr additive="base">
                                        <p:cTn id="19" dur="500" fill="hold"/>
                                        <p:tgtEl>
                                          <p:spTgt spid="19458"/>
                                        </p:tgtEl>
                                        <p:attrNameLst>
                                          <p:attrName>ppt_x</p:attrName>
                                        </p:attrNameLst>
                                      </p:cBhvr>
                                      <p:tavLst>
                                        <p:tav tm="0">
                                          <p:val>
                                            <p:strVal val="#ppt_x"/>
                                          </p:val>
                                        </p:tav>
                                        <p:tav tm="100000">
                                          <p:val>
                                            <p:strVal val="#ppt_x"/>
                                          </p:val>
                                        </p:tav>
                                      </p:tavLst>
                                    </p:anim>
                                    <p:anim calcmode="lin" valueType="num">
                                      <p:cBhvr additive="base">
                                        <p:cTn id="20"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3200" dirty="0">
                <a:solidFill>
                  <a:schemeClr val="tx1"/>
                </a:solidFill>
              </a:rPr>
              <a:t>Consumer Economy and Consumer Culture</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2"/>
            <a:r>
              <a:rPr lang="en-US" sz="2400" dirty="0"/>
              <a:t>R.H. Macy and Marshall Field pioneered large department stores for urban shopping</a:t>
            </a:r>
          </a:p>
          <a:p>
            <a:pPr lvl="2"/>
            <a:r>
              <a:rPr lang="en-US" sz="2400" dirty="0"/>
              <a:t>Frank Woolworth “Five and Ten Cent Store” </a:t>
            </a:r>
            <a:endParaRPr lang="en-US" sz="2400" dirty="0" smtClean="0"/>
          </a:p>
          <a:p>
            <a:pPr lvl="2"/>
            <a:r>
              <a:rPr lang="en-US" sz="2400" dirty="0" smtClean="0"/>
              <a:t>Mail </a:t>
            </a:r>
            <a:r>
              <a:rPr lang="en-US" sz="2400" dirty="0"/>
              <a:t>Order Catalogues (“Wish Books”</a:t>
            </a:r>
          </a:p>
          <a:p>
            <a:pPr lvl="2"/>
            <a:r>
              <a:rPr lang="en-US" sz="2400" dirty="0" smtClean="0"/>
              <a:t>Packaged </a:t>
            </a:r>
            <a:r>
              <a:rPr lang="en-US" sz="2400" dirty="0"/>
              <a:t>foods</a:t>
            </a:r>
          </a:p>
          <a:p>
            <a:pPr lvl="3"/>
            <a:r>
              <a:rPr lang="en-US" sz="2400" dirty="0"/>
              <a:t>Refrigerated RR cars and canning helped with mass producing and preserving foods</a:t>
            </a:r>
          </a:p>
          <a:p>
            <a:endParaRPr lang="en-US" dirty="0"/>
          </a:p>
        </p:txBody>
      </p:sp>
      <p:pic>
        <p:nvPicPr>
          <p:cNvPr id="20482" name="Picture 2" descr="http://upload.wikimedia.org/wikipedia/commons/2/2a/Union_Refrigerator_Line_refrigerator_car_189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5730" y="2437946"/>
            <a:ext cx="9223375" cy="39324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7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2"/>
                                        </p:tgtEl>
                                        <p:attrNameLst>
                                          <p:attrName>style.visibility</p:attrName>
                                        </p:attrNameLst>
                                      </p:cBhvr>
                                      <p:to>
                                        <p:strVal val="visible"/>
                                      </p:to>
                                    </p:set>
                                    <p:anim calcmode="lin" valueType="num">
                                      <p:cBhvr additive="base">
                                        <p:cTn id="37" dur="500" fill="hold"/>
                                        <p:tgtEl>
                                          <p:spTgt spid="20482"/>
                                        </p:tgtEl>
                                        <p:attrNameLst>
                                          <p:attrName>ppt_x</p:attrName>
                                        </p:attrNameLst>
                                      </p:cBhvr>
                                      <p:tavLst>
                                        <p:tav tm="0">
                                          <p:val>
                                            <p:strVal val="#ppt_x"/>
                                          </p:val>
                                        </p:tav>
                                        <p:tav tm="100000">
                                          <p:val>
                                            <p:strVal val="#ppt_x"/>
                                          </p:val>
                                        </p:tav>
                                      </p:tavLst>
                                    </p:anim>
                                    <p:anim calcmode="lin" valueType="num">
                                      <p:cBhvr additive="base">
                                        <p:cTn id="3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ers.humboldt.edu/ogayle/Hist%20111%20Images/RR188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045" y="0"/>
            <a:ext cx="10727012" cy="6937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2352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394" y="1802191"/>
            <a:ext cx="10058400" cy="4023360"/>
          </a:xfrm>
        </p:spPr>
        <p:txBody>
          <a:bodyPr/>
          <a:lstStyle/>
          <a:p>
            <a:pPr lvl="2"/>
            <a:r>
              <a:rPr lang="en-US" sz="3600" dirty="0"/>
              <a:t>Cornelius Vanderbilt used money earned originally in steamboat business to consolidate local RR’s in New York into the New York Central RR (1867)</a:t>
            </a:r>
          </a:p>
          <a:p>
            <a:pPr lvl="3"/>
            <a:r>
              <a:rPr lang="en-US" sz="3600" dirty="0"/>
              <a:t>Standard gauge (distance between tracks) was implemented</a:t>
            </a:r>
          </a:p>
          <a:p>
            <a:pPr lvl="3"/>
            <a:r>
              <a:rPr lang="en-US" sz="3600" dirty="0"/>
              <a:t>Other large RRs:</a:t>
            </a:r>
          </a:p>
          <a:p>
            <a:pPr lvl="4"/>
            <a:r>
              <a:rPr lang="en-US" sz="3600" dirty="0"/>
              <a:t>Baltimore RR, Ohio RR, Pennsylvania RR </a:t>
            </a:r>
          </a:p>
          <a:p>
            <a:endParaRPr lang="en-US" dirty="0"/>
          </a:p>
        </p:txBody>
      </p:sp>
      <p:pic>
        <p:nvPicPr>
          <p:cNvPr id="2050" name="Picture 2" descr="http://upload.wikimedia.org/wikipedia/commons/0/09/Cornelius_Vanderbilt_by_Howell_%26_Mey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7668" y="0"/>
            <a:ext cx="4868625" cy="716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652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2/21/Vanderbilt_%26_Fis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1061" y="162831"/>
            <a:ext cx="10004425" cy="658637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authentichistory.com/1898-1913/1-industrialization/1-becoming/18790000_The_Modern_Colossus_of_Rail_Roads-Puck-Keppl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8468" y="-170996"/>
            <a:ext cx="5388762" cy="8603796"/>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www.romanticasheville.com/Biltmore/biltmorefront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5232" y="297542"/>
            <a:ext cx="11256626" cy="52033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81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lnSpc>
                <a:spcPct val="85000"/>
              </a:lnSpc>
              <a:spcBef>
                <a:spcPct val="0"/>
              </a:spcBef>
            </a:pPr>
            <a:r>
              <a:rPr lang="en-US" sz="4800" dirty="0" smtClean="0">
                <a:solidFill>
                  <a:schemeClr val="tx1"/>
                </a:solidFill>
              </a:rPr>
              <a:t>Western RR’s and the Closing of the West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2"/>
            <a:r>
              <a:rPr lang="en-US" sz="3600" dirty="0" smtClean="0"/>
              <a:t>Tied </a:t>
            </a:r>
            <a:r>
              <a:rPr lang="en-US" sz="3600" dirty="0"/>
              <a:t>east to west and promoted a national market</a:t>
            </a:r>
          </a:p>
          <a:p>
            <a:pPr lvl="2"/>
            <a:r>
              <a:rPr lang="en-US" sz="3600" dirty="0"/>
              <a:t>Federal Land Grants</a:t>
            </a:r>
          </a:p>
          <a:p>
            <a:pPr lvl="3"/>
            <a:r>
              <a:rPr lang="en-US" sz="3600" dirty="0"/>
              <a:t>Massive subsidies provided to RR companies to expand business</a:t>
            </a:r>
          </a:p>
          <a:p>
            <a:endParaRPr lang="en-US" dirty="0"/>
          </a:p>
        </p:txBody>
      </p:sp>
      <p:pic>
        <p:nvPicPr>
          <p:cNvPr id="4098" name="Picture 2" descr="http://amhist.ist.unomaha.edu/module_files/Best%20Westward%20Expansion%20Ma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2890" y="286603"/>
            <a:ext cx="9989910" cy="6354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35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l" rtl="0">
              <a:lnSpc>
                <a:spcPct val="85000"/>
              </a:lnSpc>
              <a:spcBef>
                <a:spcPct val="0"/>
              </a:spcBef>
            </a:pPr>
            <a:r>
              <a:rPr lang="en-US" sz="3600" dirty="0">
                <a:solidFill>
                  <a:schemeClr val="tx1"/>
                </a:solidFill>
              </a:rPr>
              <a:t>Transcontinental Railroads (TRR)</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lvl="3"/>
            <a:r>
              <a:rPr lang="en-US" sz="2800" dirty="0"/>
              <a:t>First TRR authorized by Congress during the Civil War to connect California to the rest of the union</a:t>
            </a:r>
          </a:p>
          <a:p>
            <a:pPr lvl="3"/>
            <a:r>
              <a:rPr lang="en-US" sz="2800" dirty="0"/>
              <a:t>Two corporations divided the workload: Union Pacific and Central Pacific</a:t>
            </a:r>
          </a:p>
          <a:p>
            <a:pPr marL="853062" lvl="7" indent="-285750">
              <a:spcBef>
                <a:spcPts val="1200"/>
              </a:spcBef>
              <a:spcAft>
                <a:spcPts val="200"/>
              </a:spcAft>
              <a:buSzPct val="100000"/>
            </a:pPr>
            <a:r>
              <a:rPr lang="en-US" sz="2800" dirty="0"/>
              <a:t>Union Pacific:</a:t>
            </a:r>
          </a:p>
          <a:p>
            <a:pPr marL="853062" lvl="7" indent="-285750">
              <a:spcBef>
                <a:spcPts val="1200"/>
              </a:spcBef>
              <a:spcAft>
                <a:spcPts val="200"/>
              </a:spcAft>
              <a:buSzPct val="100000"/>
            </a:pPr>
            <a:r>
              <a:rPr lang="en-US" sz="2800" dirty="0"/>
              <a:t>Central Pacific: </a:t>
            </a:r>
          </a:p>
          <a:p>
            <a:endParaRPr lang="en-US" dirty="0"/>
          </a:p>
        </p:txBody>
      </p:sp>
      <p:pic>
        <p:nvPicPr>
          <p:cNvPr id="5122" name="Picture 2" descr="http://www.tcrr.com/Transcontinental-Railroad-map-wik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07367" y="3139847"/>
            <a:ext cx="6448313" cy="3587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00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e/e1/69workm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16718" y="130629"/>
            <a:ext cx="9458325" cy="6991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3795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535</TotalTime>
  <Words>1491</Words>
  <Application>Microsoft Office PowerPoint</Application>
  <PresentationFormat>Custom</PresentationFormat>
  <Paragraphs>136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Retrospect</vt:lpstr>
      <vt:lpstr>Industrial America between 1865 and 1900 </vt:lpstr>
      <vt:lpstr>Why was the US so successful by 1900? </vt:lpstr>
      <vt:lpstr>The Rail Road Industry </vt:lpstr>
      <vt:lpstr>Slide 4</vt:lpstr>
      <vt:lpstr>Slide 5</vt:lpstr>
      <vt:lpstr>Slide 6</vt:lpstr>
      <vt:lpstr>Western RR’s and the Closing of the West </vt:lpstr>
      <vt:lpstr>Transcontinental Railroads (TRR) </vt:lpstr>
      <vt:lpstr>Slide 9</vt:lpstr>
      <vt:lpstr>The Meeting of the TRR’s</vt:lpstr>
      <vt:lpstr>Slide 11</vt:lpstr>
      <vt:lpstr>Slide 12</vt:lpstr>
      <vt:lpstr>Competition and Fraud of RR’s </vt:lpstr>
      <vt:lpstr>Fraud and Corruption </vt:lpstr>
      <vt:lpstr>1893 recession forces many rr’s into bankruptcy </vt:lpstr>
      <vt:lpstr>Slide 16</vt:lpstr>
      <vt:lpstr>Discussion Qs</vt:lpstr>
      <vt:lpstr>Adam Smith Quotes</vt:lpstr>
      <vt:lpstr>The Second Industrial Revolution </vt:lpstr>
      <vt:lpstr>Slide 20</vt:lpstr>
      <vt:lpstr>Slide 21</vt:lpstr>
      <vt:lpstr>Social Darwinism – Herbert Spencer </vt:lpstr>
      <vt:lpstr>Slide 23</vt:lpstr>
      <vt:lpstr>Warm-Up Questions</vt:lpstr>
      <vt:lpstr>Horatio Alger Myth/”Rags to Riches” </vt:lpstr>
      <vt:lpstr>Gospel of Wealth Quotes</vt:lpstr>
      <vt:lpstr>Gospel of Wealth – Carnegie and Rockefeller </vt:lpstr>
      <vt:lpstr>The Steel Industry </vt:lpstr>
      <vt:lpstr>Andrew Carnegie </vt:lpstr>
      <vt:lpstr>Slide 30</vt:lpstr>
      <vt:lpstr>Slide 31</vt:lpstr>
      <vt:lpstr>The Oil Industry </vt:lpstr>
      <vt:lpstr>Slide 33</vt:lpstr>
      <vt:lpstr>Innovations </vt:lpstr>
      <vt:lpstr>Thomas Edison </vt:lpstr>
      <vt:lpstr>George Westinghouse </vt:lpstr>
      <vt:lpstr>Consumer Economy and Consumer Culture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America between 1865 and 1900</dc:title>
  <dc:creator>Arnesen, Sigurd J.</dc:creator>
  <cp:lastModifiedBy>sigurdj.arnesen</cp:lastModifiedBy>
  <cp:revision>19</cp:revision>
  <dcterms:created xsi:type="dcterms:W3CDTF">2015-01-26T02:28:36Z</dcterms:created>
  <dcterms:modified xsi:type="dcterms:W3CDTF">2015-01-28T11:39:29Z</dcterms:modified>
</cp:coreProperties>
</file>