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84" r:id="rId2"/>
    <p:sldId id="256" r:id="rId3"/>
    <p:sldId id="286" r:id="rId4"/>
    <p:sldId id="266" r:id="rId5"/>
    <p:sldId id="258" r:id="rId6"/>
    <p:sldId id="288" r:id="rId7"/>
    <p:sldId id="259" r:id="rId8"/>
    <p:sldId id="285" r:id="rId9"/>
    <p:sldId id="265" r:id="rId10"/>
    <p:sldId id="291" r:id="rId11"/>
    <p:sldId id="267" r:id="rId12"/>
    <p:sldId id="289" r:id="rId13"/>
    <p:sldId id="268" r:id="rId14"/>
    <p:sldId id="290" r:id="rId15"/>
    <p:sldId id="272" r:id="rId16"/>
    <p:sldId id="292" r:id="rId17"/>
    <p:sldId id="271" r:id="rId18"/>
    <p:sldId id="275" r:id="rId19"/>
    <p:sldId id="293" r:id="rId20"/>
    <p:sldId id="269" r:id="rId21"/>
    <p:sldId id="261" r:id="rId22"/>
    <p:sldId id="270" r:id="rId23"/>
    <p:sldId id="273" r:id="rId24"/>
    <p:sldId id="276" r:id="rId25"/>
    <p:sldId id="274" r:id="rId26"/>
    <p:sldId id="283" r:id="rId27"/>
    <p:sldId id="277" r:id="rId28"/>
    <p:sldId id="281" r:id="rId29"/>
    <p:sldId id="282" r:id="rId30"/>
    <p:sldId id="280" r:id="rId31"/>
    <p:sldId id="278" r:id="rId32"/>
    <p:sldId id="279" r:id="rId33"/>
    <p:sldId id="28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81" autoAdjust="0"/>
  </p:normalViewPr>
  <p:slideViewPr>
    <p:cSldViewPr>
      <p:cViewPr varScale="1">
        <p:scale>
          <a:sx n="88" d="100"/>
          <a:sy n="88" d="100"/>
        </p:scale>
        <p:origin x="-108" y="-29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491842-4E66-4FAE-831C-E1FEC9F899A2}" type="datetimeFigureOut">
              <a:rPr lang="en-US" smtClean="0"/>
              <a:pPr/>
              <a:t>4/24/2015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A863AB-9D4E-4409-8060-48E7B8D8AA5F}" type="slidenum">
              <a:rPr lang="en-US" smtClean="0"/>
              <a:pPr/>
              <a:t>‹#›</a:t>
            </a:fld>
            <a:endParaRPr lang="en-US"/>
          </a:p>
        </p:txBody>
      </p:sp>
    </p:spTree>
    <p:extLst>
      <p:ext uri="{BB962C8B-B14F-4D97-AF65-F5344CB8AC3E}">
        <p14:creationId xmlns:p14="http://schemas.microsoft.com/office/powerpoint/2010/main" xmlns="" val="793675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BA6C8-84D4-4580-916C-E1FD876B48E6}" type="datetimeFigureOut">
              <a:rPr lang="en-US" smtClean="0"/>
              <a:pPr/>
              <a:t>4/24/2015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1EA89-FCFC-4359-8006-A84D195C62F5}" type="slidenum">
              <a:rPr lang="en-US" smtClean="0"/>
              <a:pPr/>
              <a:t>‹#›</a:t>
            </a:fld>
            <a:endParaRPr lang="en-US"/>
          </a:p>
        </p:txBody>
      </p:sp>
    </p:spTree>
    <p:extLst>
      <p:ext uri="{BB962C8B-B14F-4D97-AF65-F5344CB8AC3E}">
        <p14:creationId xmlns:p14="http://schemas.microsoft.com/office/powerpoint/2010/main" xmlns="" val="301323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youtube.com/watch?v=LGnofDIR6vA"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m.youtube.com/watch?v=ZEOGJJ7UKFM"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m.youtube.com/watch?v=vFHYiOfBRn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youtube.com/watch?v=t9bErRmuIGU"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QazmVHAO0o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youtube.com/watch?v=gbrcRKqLSRw"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youtube.com/watch?v=dDTBnsqxZ3k"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youtube.com/watch?v=OwJHg9UBNP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youtube.com/watch?v=AJeAF3E2yl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http://www.youtube.com/watch?v=d_OQBEDgwOc   After Castro’s speech at UN</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71B1EA89-FCFC-4359-8006-A84D195C62F5}" type="slidenum">
              <a:rPr lang="en-US" smtClean="0"/>
              <a:pPr/>
              <a:t>5</a:t>
            </a:fld>
            <a:endParaRPr lang="en-US"/>
          </a:p>
        </p:txBody>
      </p:sp>
    </p:spTree>
    <p:extLst>
      <p:ext uri="{BB962C8B-B14F-4D97-AF65-F5344CB8AC3E}">
        <p14:creationId xmlns:p14="http://schemas.microsoft.com/office/powerpoint/2010/main" xmlns="" val="2729452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hlinkClick r:id="rId3"/>
              </a:rPr>
              <a:t>http://www.youtube.com/watch?v=LGnofDIR6vA</a:t>
            </a:r>
            <a:r>
              <a:rPr lang="en-US" sz="2000" dirty="0" smtClean="0"/>
              <a:t> @ 7:00-10:40  Old Top Gear Episode Chevy </a:t>
            </a:r>
            <a:r>
              <a:rPr lang="en-US" sz="2000" dirty="0" err="1" smtClean="0"/>
              <a:t>Corvair</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71B1EA89-FCFC-4359-8006-A84D195C62F5}" type="slidenum">
              <a:rPr lang="en-US" smtClean="0"/>
              <a:pPr/>
              <a:t>24</a:t>
            </a:fld>
            <a:endParaRPr lang="en-US"/>
          </a:p>
        </p:txBody>
      </p:sp>
    </p:spTree>
    <p:extLst>
      <p:ext uri="{BB962C8B-B14F-4D97-AF65-F5344CB8AC3E}">
        <p14:creationId xmlns:p14="http://schemas.microsoft.com/office/powerpoint/2010/main" xmlns="" val="114058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hlinkClick r:id="rId3"/>
              </a:rPr>
              <a:t>http://m.youtube.com/watch?v=ZEOGJJ7UKFM</a:t>
            </a:r>
            <a:r>
              <a:rPr lang="en-US" sz="1200" dirty="0" smtClean="0"/>
              <a:t>  Nixon Resignation</a:t>
            </a:r>
          </a:p>
          <a:p>
            <a:pPr>
              <a:buNone/>
            </a:pPr>
            <a:r>
              <a:rPr lang="en-US" sz="1400" dirty="0" smtClean="0">
                <a:hlinkClick r:id="rId4"/>
              </a:rPr>
              <a:t>http://m.youtube.com/watch?v=vFHYiOfBRng</a:t>
            </a:r>
            <a:r>
              <a:rPr lang="en-US" sz="1400" dirty="0" smtClean="0"/>
              <a:t>     Frost vs. Nixon clip</a:t>
            </a:r>
          </a:p>
          <a:p>
            <a:pPr>
              <a:buNone/>
            </a:pPr>
            <a:r>
              <a:rPr lang="en-US" dirty="0" smtClean="0"/>
              <a:t>https://www.youtube.com/watch?v=IHnmriyXYeg  Watergate “Watch </a:t>
            </a:r>
            <a:r>
              <a:rPr lang="en-US" dirty="0" err="1" smtClean="0"/>
              <a:t>Mojo</a:t>
            </a:r>
            <a:r>
              <a:rPr lang="en-US" dirty="0" smtClean="0"/>
              <a:t>”</a:t>
            </a:r>
          </a:p>
          <a:p>
            <a:endParaRPr lang="en-US" dirty="0"/>
          </a:p>
        </p:txBody>
      </p:sp>
      <p:sp>
        <p:nvSpPr>
          <p:cNvPr id="4" name="Slide Number Placeholder 3"/>
          <p:cNvSpPr>
            <a:spLocks noGrp="1"/>
          </p:cNvSpPr>
          <p:nvPr>
            <p:ph type="sldNum" sz="quarter" idx="10"/>
          </p:nvPr>
        </p:nvSpPr>
        <p:spPr/>
        <p:txBody>
          <a:bodyPr/>
          <a:lstStyle/>
          <a:p>
            <a:fld id="{71B1EA89-FCFC-4359-8006-A84D195C62F5}" type="slidenum">
              <a:rPr lang="en-US" smtClean="0"/>
              <a:pPr/>
              <a:t>28</a:t>
            </a:fld>
            <a:endParaRPr lang="en-US"/>
          </a:p>
        </p:txBody>
      </p:sp>
    </p:spTree>
    <p:extLst>
      <p:ext uri="{BB962C8B-B14F-4D97-AF65-F5344CB8AC3E}">
        <p14:creationId xmlns:p14="http://schemas.microsoft.com/office/powerpoint/2010/main" xmlns="" val="3475079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u="sng" dirty="0" smtClean="0">
              <a:solidFill>
                <a:srgbClr val="FFFF00"/>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latin typeface="Times New Roman" pitchFamily="18" charset="0"/>
                <a:cs typeface="Times New Roman" pitchFamily="18" charset="0"/>
              </a:rPr>
              <a:t>Princess Power https://www.youtube.com/watch?v=CtyOC6ayKoU</a:t>
            </a:r>
          </a:p>
          <a:p>
            <a:endParaRPr lang="en-US" dirty="0"/>
          </a:p>
        </p:txBody>
      </p:sp>
      <p:sp>
        <p:nvSpPr>
          <p:cNvPr id="4" name="Slide Number Placeholder 3"/>
          <p:cNvSpPr>
            <a:spLocks noGrp="1"/>
          </p:cNvSpPr>
          <p:nvPr>
            <p:ph type="sldNum" sz="quarter" idx="10"/>
          </p:nvPr>
        </p:nvSpPr>
        <p:spPr/>
        <p:txBody>
          <a:bodyPr/>
          <a:lstStyle/>
          <a:p>
            <a:fld id="{71B1EA89-FCFC-4359-8006-A84D195C62F5}" type="slidenum">
              <a:rPr lang="en-US" smtClean="0"/>
              <a:pPr/>
              <a:t>31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a:t>
            </a:r>
            <a:r>
              <a:rPr lang="en-US" sz="1200" dirty="0" smtClean="0">
                <a:hlinkClick r:id="rId3"/>
              </a:rPr>
              <a:t>www.youtube.com/watch?v=t9bErRmuIGU</a:t>
            </a:r>
            <a:r>
              <a:rPr lang="en-US" sz="1200" dirty="0" smtClean="0"/>
              <a:t>  </a:t>
            </a:r>
            <a:r>
              <a:rPr lang="en-US" dirty="0" smtClean="0"/>
              <a:t>Inspired song </a:t>
            </a:r>
            <a:r>
              <a:rPr lang="en-US" b="1" u="sng" dirty="0" smtClean="0"/>
              <a:t>“Bury My Heart at Wounded Knee”</a:t>
            </a:r>
            <a:endParaRPr lang="en-US" sz="1600" b="1" u="sng" dirty="0" smtClean="0"/>
          </a:p>
          <a:p>
            <a:endParaRPr lang="en-US" dirty="0"/>
          </a:p>
        </p:txBody>
      </p:sp>
      <p:sp>
        <p:nvSpPr>
          <p:cNvPr id="4" name="Slide Number Placeholder 3"/>
          <p:cNvSpPr>
            <a:spLocks noGrp="1"/>
          </p:cNvSpPr>
          <p:nvPr>
            <p:ph type="sldNum" sz="quarter" idx="10"/>
          </p:nvPr>
        </p:nvSpPr>
        <p:spPr/>
        <p:txBody>
          <a:bodyPr/>
          <a:lstStyle/>
          <a:p>
            <a:fld id="{71B1EA89-FCFC-4359-8006-A84D195C62F5}" type="slidenum">
              <a:rPr lang="en-US" smtClean="0"/>
              <a:pPr/>
              <a:t>32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700" dirty="0" smtClean="0"/>
              <a:t>https://www.youtube.com/watch?v=2SDW137TPpk  “Remembering Stonewall”</a:t>
            </a:r>
          </a:p>
          <a:p>
            <a:endParaRPr lang="en-US" dirty="0"/>
          </a:p>
        </p:txBody>
      </p:sp>
      <p:sp>
        <p:nvSpPr>
          <p:cNvPr id="4" name="Slide Number Placeholder 3"/>
          <p:cNvSpPr>
            <a:spLocks noGrp="1"/>
          </p:cNvSpPr>
          <p:nvPr>
            <p:ph type="sldNum" sz="quarter" idx="10"/>
          </p:nvPr>
        </p:nvSpPr>
        <p:spPr/>
        <p:txBody>
          <a:bodyPr/>
          <a:lstStyle/>
          <a:p>
            <a:fld id="{71B1EA89-FCFC-4359-8006-A84D195C62F5}"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https://www.youtube.com/watch?v=QazmVHAO0os</a:t>
            </a:r>
            <a:r>
              <a:rPr lang="en-US" sz="1200" dirty="0" smtClean="0"/>
              <a:t>   </a:t>
            </a:r>
            <a:r>
              <a:rPr lang="en-US" sz="1200" dirty="0" smtClean="0">
                <a:hlinkClick r:id="rId4"/>
              </a:rPr>
              <a:t>Nixon JFK Debate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1B1EA89-FCFC-4359-8006-A84D195C62F5}" type="slidenum">
              <a:rPr lang="en-US" smtClean="0"/>
              <a:pPr/>
              <a:t>7</a:t>
            </a:fld>
            <a:endParaRPr lang="en-US"/>
          </a:p>
        </p:txBody>
      </p:sp>
    </p:spTree>
    <p:extLst>
      <p:ext uri="{BB962C8B-B14F-4D97-AF65-F5344CB8AC3E}">
        <p14:creationId xmlns:p14="http://schemas.microsoft.com/office/powerpoint/2010/main" xmlns="" val="3904633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https://www.youtube.com/watch?v=-t03ktje7jE   New Frontier</a:t>
            </a:r>
            <a:r>
              <a:rPr lang="en-US" sz="1200" baseline="0" dirty="0" smtClean="0"/>
              <a:t> Speech</a:t>
            </a:r>
            <a:endParaRPr lang="en-US" dirty="0"/>
          </a:p>
        </p:txBody>
      </p:sp>
      <p:sp>
        <p:nvSpPr>
          <p:cNvPr id="4" name="Slide Number Placeholder 3"/>
          <p:cNvSpPr>
            <a:spLocks noGrp="1"/>
          </p:cNvSpPr>
          <p:nvPr>
            <p:ph type="sldNum" sz="quarter" idx="10"/>
          </p:nvPr>
        </p:nvSpPr>
        <p:spPr/>
        <p:txBody>
          <a:bodyPr/>
          <a:lstStyle/>
          <a:p>
            <a:fld id="{71B1EA89-FCFC-4359-8006-A84D195C62F5}" type="slidenum">
              <a:rPr lang="en-US" smtClean="0"/>
              <a:pPr/>
              <a:t>9</a:t>
            </a:fld>
            <a:endParaRPr lang="en-US"/>
          </a:p>
        </p:txBody>
      </p:sp>
    </p:spTree>
    <p:extLst>
      <p:ext uri="{BB962C8B-B14F-4D97-AF65-F5344CB8AC3E}">
        <p14:creationId xmlns:p14="http://schemas.microsoft.com/office/powerpoint/2010/main" xmlns="" val="282979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1EA89-FCFC-4359-8006-A84D195C62F5}" type="slidenum">
              <a:rPr lang="en-US" smtClean="0"/>
              <a:pPr/>
              <a:t>11</a:t>
            </a:fld>
            <a:endParaRPr lang="en-US"/>
          </a:p>
        </p:txBody>
      </p:sp>
    </p:spTree>
    <p:extLst>
      <p:ext uri="{BB962C8B-B14F-4D97-AF65-F5344CB8AC3E}">
        <p14:creationId xmlns:p14="http://schemas.microsoft.com/office/powerpoint/2010/main" xmlns="" val="232821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https://www.youtube.com/watch?v=yEje927dygM  “Castle Bravo”</a:t>
            </a:r>
          </a:p>
          <a:p>
            <a:r>
              <a:rPr lang="en-US" dirty="0" smtClean="0"/>
              <a:t>https://www.youtube.com/watch?v=aMYYEsKvHvk “Tsar </a:t>
            </a:r>
            <a:r>
              <a:rPr lang="en-US" dirty="0" err="1" smtClean="0"/>
              <a:t>Bomba</a:t>
            </a:r>
            <a:r>
              <a:rPr lang="en-US" dirty="0" smtClean="0"/>
              <a:t>”</a:t>
            </a:r>
          </a:p>
          <a:p>
            <a:r>
              <a:rPr lang="en-US" dirty="0" smtClean="0"/>
              <a:t>https://www.youtube.com/watch?v=6YcXkaUlqug  5:30 nuke in space</a:t>
            </a:r>
            <a:endParaRPr lang="en-US" dirty="0"/>
          </a:p>
        </p:txBody>
      </p:sp>
      <p:sp>
        <p:nvSpPr>
          <p:cNvPr id="4" name="Slide Number Placeholder 3"/>
          <p:cNvSpPr>
            <a:spLocks noGrp="1"/>
          </p:cNvSpPr>
          <p:nvPr>
            <p:ph type="sldNum" sz="quarter" idx="10"/>
          </p:nvPr>
        </p:nvSpPr>
        <p:spPr/>
        <p:txBody>
          <a:bodyPr/>
          <a:lstStyle/>
          <a:p>
            <a:fld id="{71B1EA89-FCFC-4359-8006-A84D195C62F5}" type="slidenum">
              <a:rPr lang="en-US" smtClean="0"/>
              <a:pPr/>
              <a:t>13</a:t>
            </a:fld>
            <a:endParaRPr lang="en-US"/>
          </a:p>
        </p:txBody>
      </p:sp>
    </p:spTree>
    <p:extLst>
      <p:ext uri="{BB962C8B-B14F-4D97-AF65-F5344CB8AC3E}">
        <p14:creationId xmlns:p14="http://schemas.microsoft.com/office/powerpoint/2010/main" xmlns="" val="214735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https://www.youtube.com/watch?v=G9PNAUjDnGU   Vietnam</a:t>
            </a:r>
            <a:r>
              <a:rPr lang="en-US" baseline="0" dirty="0" smtClean="0"/>
              <a:t> War in 6 minutes</a:t>
            </a:r>
            <a:endParaRPr lang="en-US" dirty="0"/>
          </a:p>
        </p:txBody>
      </p:sp>
      <p:sp>
        <p:nvSpPr>
          <p:cNvPr id="4" name="Slide Number Placeholder 3"/>
          <p:cNvSpPr>
            <a:spLocks noGrp="1"/>
          </p:cNvSpPr>
          <p:nvPr>
            <p:ph type="sldNum" sz="quarter" idx="10"/>
          </p:nvPr>
        </p:nvSpPr>
        <p:spPr/>
        <p:txBody>
          <a:bodyPr/>
          <a:lstStyle/>
          <a:p>
            <a:fld id="{71B1EA89-FCFC-4359-8006-A84D195C62F5}" type="slidenum">
              <a:rPr lang="en-US" smtClean="0"/>
              <a:pPr/>
              <a:t>16</a:t>
            </a:fld>
            <a:endParaRPr lang="en-US"/>
          </a:p>
        </p:txBody>
      </p:sp>
    </p:spTree>
    <p:extLst>
      <p:ext uri="{BB962C8B-B14F-4D97-AF65-F5344CB8AC3E}">
        <p14:creationId xmlns:p14="http://schemas.microsoft.com/office/powerpoint/2010/main" xmlns="" val="3564104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800" dirty="0" smtClean="0">
                <a:hlinkClick r:id="rId3"/>
              </a:rPr>
              <a:t>http://www.youtube.com/watch?v=dDTBnsqxZ3k</a:t>
            </a:r>
            <a:r>
              <a:rPr lang="en-US" sz="1800" dirty="0" smtClean="0"/>
              <a:t>   LBJ’s ‘Daisy Ad’</a:t>
            </a:r>
            <a:endParaRPr lang="en-US" sz="2000" dirty="0" smtClean="0">
              <a:solidFill>
                <a:srgbClr val="00B0F0"/>
              </a:solidFill>
            </a:endParaRPr>
          </a:p>
          <a:p>
            <a:pPr lvl="1"/>
            <a:r>
              <a:rPr lang="en-US" sz="1800" dirty="0" smtClean="0">
                <a:hlinkClick r:id="rId4"/>
              </a:rPr>
              <a:t>http://www.youtube.com/watch?v=OwJHg9UBNPE</a:t>
            </a:r>
            <a:r>
              <a:rPr lang="en-US" sz="1800" dirty="0" smtClean="0"/>
              <a:t>  Goldwater Ad</a:t>
            </a:r>
          </a:p>
          <a:p>
            <a:endParaRPr lang="en-US" dirty="0"/>
          </a:p>
        </p:txBody>
      </p:sp>
      <p:sp>
        <p:nvSpPr>
          <p:cNvPr id="4" name="Slide Number Placeholder 3"/>
          <p:cNvSpPr>
            <a:spLocks noGrp="1"/>
          </p:cNvSpPr>
          <p:nvPr>
            <p:ph type="sldNum" sz="quarter" idx="10"/>
          </p:nvPr>
        </p:nvSpPr>
        <p:spPr/>
        <p:txBody>
          <a:bodyPr/>
          <a:lstStyle/>
          <a:p>
            <a:fld id="{71B1EA89-FCFC-4359-8006-A84D195C62F5}" type="slidenum">
              <a:rPr lang="en-US" smtClean="0"/>
              <a:pPr/>
              <a:t>17</a:t>
            </a:fld>
            <a:endParaRPr lang="en-US"/>
          </a:p>
        </p:txBody>
      </p:sp>
    </p:spTree>
    <p:extLst>
      <p:ext uri="{BB962C8B-B14F-4D97-AF65-F5344CB8AC3E}">
        <p14:creationId xmlns:p14="http://schemas.microsoft.com/office/powerpoint/2010/main" xmlns="" val="2546368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https://www.youtube.com/watch?v=2I4hH79nmxM</a:t>
            </a:r>
            <a:endParaRPr lang="en-US" dirty="0"/>
          </a:p>
        </p:txBody>
      </p:sp>
      <p:sp>
        <p:nvSpPr>
          <p:cNvPr id="4" name="Slide Number Placeholder 3"/>
          <p:cNvSpPr>
            <a:spLocks noGrp="1"/>
          </p:cNvSpPr>
          <p:nvPr>
            <p:ph type="sldNum" sz="quarter" idx="10"/>
          </p:nvPr>
        </p:nvSpPr>
        <p:spPr/>
        <p:txBody>
          <a:bodyPr/>
          <a:lstStyle/>
          <a:p>
            <a:fld id="{71B1EA89-FCFC-4359-8006-A84D195C62F5}"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hlinkClick r:id="rId3"/>
              </a:rPr>
              <a:t>http://www.youtube.com/watch?v=AJeAF3E2yl0</a:t>
            </a:r>
            <a:r>
              <a:rPr lang="en-US" sz="1600" dirty="0" smtClean="0"/>
              <a:t>  SDS founder</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https://www.youtube.com/watch?v=Wyx053CNMag </a:t>
            </a:r>
            <a:r>
              <a:rPr lang="en-US" sz="1600" baseline="0" dirty="0" smtClean="0"/>
              <a:t>   Woodstock</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71B1EA89-FCFC-4359-8006-A84D195C62F5}" type="slidenum">
              <a:rPr lang="en-US" smtClean="0"/>
              <a:pPr/>
              <a:t>23</a:t>
            </a:fld>
            <a:endParaRPr lang="en-US"/>
          </a:p>
        </p:txBody>
      </p:sp>
    </p:spTree>
    <p:extLst>
      <p:ext uri="{BB962C8B-B14F-4D97-AF65-F5344CB8AC3E}">
        <p14:creationId xmlns:p14="http://schemas.microsoft.com/office/powerpoint/2010/main" xmlns="" val="3887803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0369D5E-ACA4-4B0E-A6B6-3FF32A34A2BD}" type="datetimeFigureOut">
              <a:rPr lang="en-US" smtClean="0"/>
              <a:pPr/>
              <a:t>4/24/2015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D500067-4CAD-4F05-BB57-344E6CE33D3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369D5E-ACA4-4B0E-A6B6-3FF32A34A2BD}"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00067-4CAD-4F05-BB57-344E6CE33D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369D5E-ACA4-4B0E-A6B6-3FF32A34A2BD}"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00067-4CAD-4F05-BB57-344E6CE33D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369D5E-ACA4-4B0E-A6B6-3FF32A34A2BD}"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00067-4CAD-4F05-BB57-344E6CE33D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0369D5E-ACA4-4B0E-A6B6-3FF32A34A2BD}"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00067-4CAD-4F05-BB57-344E6CE33D3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369D5E-ACA4-4B0E-A6B6-3FF32A34A2BD}"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00067-4CAD-4F05-BB57-344E6CE33D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0369D5E-ACA4-4B0E-A6B6-3FF32A34A2BD}" type="datetimeFigureOut">
              <a:rPr lang="en-US" smtClean="0"/>
              <a:pPr/>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500067-4CAD-4F05-BB57-344E6CE33D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0369D5E-ACA4-4B0E-A6B6-3FF32A34A2BD}" type="datetimeFigureOut">
              <a:rPr lang="en-US" smtClean="0"/>
              <a:pPr/>
              <a:t>4/24/2015</a:t>
            </a:fld>
            <a:endParaRPr lang="en-US"/>
          </a:p>
        </p:txBody>
      </p:sp>
      <p:sp>
        <p:nvSpPr>
          <p:cNvPr id="8" name="Slide Number Placeholder 7"/>
          <p:cNvSpPr>
            <a:spLocks noGrp="1"/>
          </p:cNvSpPr>
          <p:nvPr>
            <p:ph type="sldNum" sz="quarter" idx="11"/>
          </p:nvPr>
        </p:nvSpPr>
        <p:spPr/>
        <p:txBody>
          <a:bodyPr/>
          <a:lstStyle/>
          <a:p>
            <a:fld id="{ED500067-4CAD-4F05-BB57-344E6CE33D3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69D5E-ACA4-4B0E-A6B6-3FF32A34A2BD}" type="datetimeFigureOut">
              <a:rPr lang="en-US" smtClean="0"/>
              <a:pPr/>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500067-4CAD-4F05-BB57-344E6CE33D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369D5E-ACA4-4B0E-A6B6-3FF32A34A2BD}"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ED500067-4CAD-4F05-BB57-344E6CE33D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0369D5E-ACA4-4B0E-A6B6-3FF32A34A2BD}"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00067-4CAD-4F05-BB57-344E6CE33D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0369D5E-ACA4-4B0E-A6B6-3FF32A34A2BD}" type="datetimeFigureOut">
              <a:rPr lang="en-US" smtClean="0"/>
              <a:pPr/>
              <a:t>4/24/2015</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D500067-4CAD-4F05-BB57-344E6CE33D3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i2QS-zTWDx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john+kennedy+cartoons&amp;source=images&amp;cd=&amp;cad=rja&amp;docid=jAFLQyAzJDLCQM&amp;tbnid=5WaFo3n7RMRc-M:&amp;ved=0CAUQjRw&amp;url=http://www.flickr.com/photos/laguardiaandwagnerarchives/4114898025/&amp;ei=n2tTUdDbFIS69gSRxoGgCw&amp;psig=AFQjCNH5Bvhg6n338xNt_XL2SQkDRFRYzg&amp;ust=136450788912130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jfk+berlin+speech&amp;source=images&amp;cd=&amp;cad=rja&amp;docid=o7WVpFeDvxrfiM&amp;tbnid=J_Uy1gQxiV6ZTM:&amp;ved=0CAUQjRw&amp;url=http://www2.needham.k12.ma.us/nhs/cur/Baker_00/2001_p4/Baker_dr_bd_mh_p4/berlin_wall.htm&amp;ei=5HhTUembD4PM9ASG-YHwBA&amp;bvm=bv.44342787,d.eWU&amp;psig=AFQjCNHwIimB-UpN7BUKzIMGNZrfnaGX1Q&amp;ust=136451128432408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www.google.com/url?sa=i&amp;rct=j&amp;q=robert+mcnamara&amp;source=images&amp;cd=&amp;cad=rja&amp;docid=tyX-yDI5YrsYbM&amp;tbnid=uoqdINQCvkhM4M:&amp;ved=0CAUQjRw&amp;url=http://www.easynotecards.com/print_cards/517&amp;ei=pXlTUbsgiObyBMeFgIgF&amp;psig=AFQjCNHiUk2fNf8XgKf1mtkhMHL03FlphQ&amp;ust=1364511451963191" TargetMode="External"/><Relationship Id="rId4" Type="http://schemas.openxmlformats.org/officeDocument/2006/relationships/image" Target="../media/image21.gif"/></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google.com/url?sa=i&amp;rct=j&amp;q=kennedy+assassination&amp;source=images&amp;cd=&amp;cad=rja&amp;docid=wTgwOQqStIVOFM&amp;tbnid=8Cxc9qA8KuMnBM:&amp;ved=0CAUQjRw&amp;url=http://www.informationliberation.com/?id=15167&amp;ei=BrdQUbSYGZKc9QTP74DwCA&amp;bvm=bv.44158598,d.eWU&amp;psig=AFQjCNEJ_Un2_W1q9wq2mvbzO23V-2rtcw&amp;ust=1364330622414938" TargetMode="External"/><Relationship Id="rId13"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hyperlink" Target="http://www.google.com/url?sa=i&amp;rct=j&amp;q=woodstock+1969&amp;source=images&amp;cd=&amp;cad=rja&amp;docid=1txZpCAC3J5y5M&amp;tbnid=Jyn3kb1eeDEU1M:&amp;ved=0CAUQjRw&amp;url=http://en.wikipedia.org/wiki/Woodstock&amp;ei=XbdQUcPMHo_e8wSXvoHIBA&amp;bvm=bv.44158598,d.eWU&amp;psig=AFQjCNF3xWOmRxQu7PdP-OT_vzR0JX7NTQ&amp;ust=1364330714078983" TargetMode="External"/><Relationship Id="rId2" Type="http://schemas.openxmlformats.org/officeDocument/2006/relationships/hyperlink" Target="http://www.google.com/url?sa=i&amp;rct=j&amp;q=tet+offensive&amp;source=images&amp;cd=&amp;docid=Qc_n8EaPYwCCsM&amp;tbnid=5tywMbXaJc3H-M:&amp;ved=0CAUQjRw&amp;url=http://www.onthisdeity.com/31st-january-1968-%E2%80%93-the-tet-offensive/&amp;ei=u7dQUcjbJ4Ts8QSa_4CYBw&amp;bvm=bv.44158598,d.eWU&amp;psig=AFQjCNEgEodc6VRjn3kiu1JFye0rhbwL8g&amp;ust=1364330802430208" TargetMode="External"/><Relationship Id="rId1" Type="http://schemas.openxmlformats.org/officeDocument/2006/relationships/slideLayout" Target="../slideLayouts/slideLayout1.xml"/><Relationship Id="rId6" Type="http://schemas.openxmlformats.org/officeDocument/2006/relationships/hyperlink" Target="http://www.google.com/url?sa=i&amp;rct=j&amp;q=march+on+washington&amp;source=images&amp;cd=&amp;cad=rja&amp;docid=bF5I-fFMtl9itM&amp;tbnid=O-iOvmJa_PMq_M:&amp;ved=0CAUQjRw&amp;url=http://en.wikipedia.org/wiki/March_on_Washington_for_Jobs_and_Freedom&amp;ei=2LZQUfvXMJCC9QSs-IDwBQ&amp;bvm=bv.44158598,d.eWU&amp;psig=AFQjCNG5mS80H1Sh0K3dB1tCul6Up0ASNg&amp;ust=1364330576584943" TargetMode="External"/><Relationship Id="rId11" Type="http://schemas.openxmlformats.org/officeDocument/2006/relationships/image" Target="../media/image5.jpeg"/><Relationship Id="rId5" Type="http://schemas.openxmlformats.org/officeDocument/2006/relationships/image" Target="../media/image2.jpeg"/><Relationship Id="rId15" Type="http://schemas.openxmlformats.org/officeDocument/2006/relationships/image" Target="../media/image7.jpeg"/><Relationship Id="rId10" Type="http://schemas.openxmlformats.org/officeDocument/2006/relationships/hyperlink" Target="http://www.google.com/url?sa=i&amp;rct=j&amp;q=watts+riots&amp;source=images&amp;cd=&amp;cad=rja&amp;docid=VGWk53Zd_4F4XM&amp;tbnid=yuIOQJ_nYT47eM:&amp;ved=0CAUQjRw&amp;url=http://dorrough.wikispaces.com/Watts+Riots&amp;ei=PrdQUdesPIKw8QTfkYHICg&amp;bvm=bv.44158598,d.eWU&amp;psig=AFQjCNFIhCA1A7M0xQ6TpgxlMIoK3T4-Ew&amp;ust=1364330663059131" TargetMode="External"/><Relationship Id="rId4" Type="http://schemas.openxmlformats.org/officeDocument/2006/relationships/hyperlink" Target="http://www.google.com/url?sa=i&amp;rct=j&amp;q=jacob+lawrence&amp;source=images&amp;cd=&amp;cad=rja&amp;docid=GH-WsBDDJz24MM&amp;tbnid=zFGX_U_giHadOM:&amp;ved=0CAUQjRw&amp;url=http://www.phillipscollection.org/research/over_the_line/brownstone.html&amp;ei=jbZQUemiNJDY9AT4gIGQDQ&amp;bvm=bv.44158598,d.eWU&amp;psig=AFQjCNFsx3_KnE9nwfTocHDTH7ITPW6f_Q&amp;ust=1364330346402488" TargetMode="External"/><Relationship Id="rId9" Type="http://schemas.openxmlformats.org/officeDocument/2006/relationships/image" Target="../media/image4.jpeg"/><Relationship Id="rId14" Type="http://schemas.openxmlformats.org/officeDocument/2006/relationships/hyperlink" Target="http://www.google.com/url?sa=i&amp;rct=j&amp;q=selma+alabama+1965&amp;source=images&amp;cd=&amp;cad=rja&amp;docid=dCU64tvFe2rvaM&amp;tbnid=rBzAspO-hmB4cM:&amp;ved=0CAUQjRw&amp;url=http://pdnphotooftheday.com/2013/02/19359&amp;ei=ObhQUYqwNYPu9ATXjIHYDA&amp;psig=AFQjCNGbcWlLIOYrWheQiLKd3l2DlKGvUA&amp;ust=1364330898612129"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upload.wikimedia.org/wikipedia/commons/7/76/SDS-FBI.png" TargetMode="External"/><Relationship Id="rId7"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http://coursesa.matrix.msu.edu/~hst306/documents/huron.html" TargetMode="Externa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www.google.com/url?sa=i&amp;rct=j&amp;q=rachel+carson&amp;source=images&amp;cd=&amp;docid=JaDNlhLMrAdX_M&amp;tbnid=k35ftKzu41WCcM:&amp;ved=0CAUQjRw&amp;url=http://rachelcarsonstatue.org/&amp;ei=0CpnUc_6Hov69gSL_IGwCw&amp;bvm=bv.45107431,d.eWU&amp;psig=AFQjCNH4-w3JbkyCmd6LJu-_NLkrK9VKLA&amp;ust=1365802047940394" TargetMode="External"/><Relationship Id="rId7" Type="http://schemas.openxmlformats.org/officeDocument/2006/relationships/hyperlink" Target="http://www.google.com/url?sa=i&amp;rct=j&amp;q=unsafe+at+any+speed&amp;source=images&amp;cd=&amp;cad=rja&amp;docid=60O5Gg3F_1GhzM&amp;tbnid=RDhoBPID5HI7TM:&amp;ved=0CAUQjRw&amp;url=http://www.serenska.com/IdealGarage/html/corvair_book_detail.cfm?cfid=78656&amp;cftoken=683860&amp;BookID=20&amp;ei=XjNnUcTDF4uw8QToxIDYCw&amp;bvm=bv.45107431,d.eWU&amp;psig=AFQjCNH7-80F5dw_UAJ5r_Ckz7789WTOxw&amp;ust=136580420972499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www.google.com/url?sa=i&amp;rct=j&amp;q=rachel+carson&amp;source=images&amp;cd=&amp;cad=rja&amp;docid=MMQJQ6c20lVN5M&amp;tbnid=zH6u8Fx48jTNwM:&amp;ved=0CAUQjRw&amp;url=http://livinspoonful.com/2012/09/rachel-carson/&amp;ei=AytnUe-uM4m08QTRwIG4CA&amp;bvm=bv.45107431,d.eWU&amp;psig=AFQjCNH4-w3JbkyCmd6LJu-_NLkrK9VKLA&amp;ust=1365802047940394" TargetMode="External"/><Relationship Id="rId10" Type="http://schemas.openxmlformats.org/officeDocument/2006/relationships/image" Target="../media/image34.jpeg"/><Relationship Id="rId4" Type="http://schemas.openxmlformats.org/officeDocument/2006/relationships/image" Target="../media/image31.jpeg"/><Relationship Id="rId9" Type="http://schemas.openxmlformats.org/officeDocument/2006/relationships/hyperlink" Target="http://en.wikipedia.org/wiki/File:1960-63_Corvair.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google.com/url?sa=i&amp;rct=j&amp;q=Nixon+in+China&amp;source=images&amp;cd=&amp;cad=rja&amp;docid=LmaWCtIA4XqKFM&amp;tbnid=o6DDYa9AvqNwIM:&amp;ved=&amp;url=http://en.wikipedia.org/wiki/1972_Nixon_visit_to_China&amp;ei=CatqUfHwI4Ko8gSTvoHoAw&amp;bvm=bv.45175338,d.eWU&amp;psig=AFQjCNEob9QsgLrmf45knCXXglssILmCXg&amp;ust=1366031498028735" TargetMode="Externa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url?sa=i&amp;rct=j&amp;q=woodward+and+bernstein&amp;source=images&amp;cd=&amp;cad=rja&amp;docid=I5hvcTDC36WijM&amp;tbnid=XDNXd2NwejMTBM:&amp;ved=&amp;url=http://www.hrc.utexas.edu/exhibitions/web/woodstein/&amp;ei=9cNqUZWRBonC9QSboIGABg&amp;bvm=bv.45175338,d.eWU&amp;psig=AFQjCNGVTXPkN6zGIwTi13lnKlmd78Nx9g&amp;ust=136603787750916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url?sa=i&amp;rct=j&amp;q=betty+friedan+1963&amp;source=images&amp;cd=&amp;cad=rja&amp;docid=JRoTdWGj6cK_DM&amp;tbnid=6-vrBe96b2uB_M:&amp;ved=&amp;url=http://www.nwhm.org/blog/betty-friedan/&amp;ei=xsdqUaqSNYaG9QSXz4HoCg&amp;bvm=bv.45175338,d.eWU&amp;psig=AFQjCNFgu37HlbUV1yj6rkJMOZ2jcRRgiA&amp;ust=1366038855308616"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hyperlink" Target="http://www.google.com/url?sa=i&amp;rct=j&amp;q=stop+era&amp;source=images&amp;cd=&amp;cad=rja&amp;docid=SqbtNHwgu81hfM&amp;tbnid=hBspVDell_kMEM:&amp;ved=&amp;url=http://www.eagleforum.org/era/&amp;ei=lslqUbPSB4S-9QSVmYHgBg&amp;bvm=bv.45175338,d.eWU&amp;psig=AFQjCNEUBmRNuBjExhWyipIolSK_6OQ5tg&amp;ust=1366039318525870" TargetMode="External"/><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gif"/></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kennedy+&amp;+kruschov&amp;source=images&amp;cd=&amp;cad=rja&amp;docid=K4e900fdC3bb_M&amp;tbnid=4581yOLdQX509M:&amp;ved=0CAUQjRw&amp;url=http://rhetoricofcubanmissilecrisis.wikispaces.com/&amp;ei=AmtTUerzI4zW9QTgtYHQCw&amp;psig=AFQjCNFLhK9CRIaG2OdNOgKoTPX6UJzFEA&amp;ust=136450775454867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coha.org/wp-content/uploads/2012/07/ci-chiquita2.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jack+and+jackie+kennedy&amp;source=images&amp;cd=&amp;cad=rja&amp;docid=cjEqG1gfTshP_M&amp;tbnid=1y0kWrw4Jl9oEM:&amp;ved=0CAUQjRw&amp;url=http://letthetidepullyourdreamsashore.blogspot.com/2011/04/jackies-style.html&amp;ei=aGpTUbzsNJGu8QSGh4C4Bw&amp;bvm=bv.44342787,d.eWU&amp;psig=AFQjCNEgPydwQNLG2Knl_58gPHDILmC1WA&amp;ust=136450760098900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google.com/url?sa=i&amp;rct=j&amp;q=peace+corps&amp;source=images&amp;cd=&amp;cad=rja&amp;docid=C9TalwctIbP23M&amp;tbnid=Bze9GHo_fW-8fM:&amp;ved=0CAUQjRw&amp;url=http://www.jhsph.edu/departments/international-health/masters-degrees/msph/peace-corps/&amp;ei=n2xTUd-bBZGm8gTA94DgCQ&amp;psig=AFQjCNFTW5LdkzdrkEOITm4zosFTAf01xw&amp;ust=1364508184458770"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r>
              <a:rPr lang="en-US" b="1" dirty="0" smtClean="0">
                <a:solidFill>
                  <a:srgbClr val="FFC000"/>
                </a:solidFill>
              </a:rPr>
              <a:t>Warm Up</a:t>
            </a:r>
            <a:endParaRPr lang="en-US" b="1" dirty="0">
              <a:solidFill>
                <a:srgbClr val="FFC000"/>
              </a:solidFill>
            </a:endParaRPr>
          </a:p>
        </p:txBody>
      </p:sp>
      <p:sp>
        <p:nvSpPr>
          <p:cNvPr id="3" name="Content Placeholder 2"/>
          <p:cNvSpPr>
            <a:spLocks noGrp="1"/>
          </p:cNvSpPr>
          <p:nvPr>
            <p:ph idx="1"/>
          </p:nvPr>
        </p:nvSpPr>
        <p:spPr>
          <a:xfrm>
            <a:off x="0" y="1143000"/>
            <a:ext cx="8915400" cy="5715000"/>
          </a:xfrm>
        </p:spPr>
        <p:txBody>
          <a:bodyPr>
            <a:noAutofit/>
          </a:bodyPr>
          <a:lstStyle/>
          <a:p>
            <a:r>
              <a:rPr lang="en-US" sz="3600" dirty="0" smtClean="0"/>
              <a:t>Why does the term counterculture describe the behavior of many baby boomers during the late 1960’s?</a:t>
            </a:r>
          </a:p>
          <a:p>
            <a:r>
              <a:rPr lang="en-US" sz="3600" dirty="0" smtClean="0"/>
              <a:t>What was the relationship between American domestic affairs and the conduct of the Vietnam War?</a:t>
            </a:r>
          </a:p>
          <a:p>
            <a:r>
              <a:rPr lang="en-US" sz="3600" dirty="0" smtClean="0"/>
              <a:t>Compare &amp; contrast the ideals expressed in The Port Huron Statement &amp; LBJ’s “Great Society” speech.</a:t>
            </a:r>
            <a:endParaRPr lang="en-US" sz="3600" dirty="0"/>
          </a:p>
        </p:txBody>
      </p:sp>
    </p:spTree>
    <p:extLst>
      <p:ext uri="{BB962C8B-B14F-4D97-AF65-F5344CB8AC3E}">
        <p14:creationId xmlns:p14="http://schemas.microsoft.com/office/powerpoint/2010/main" xmlns="" val="1710542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 - Speech</a:t>
            </a:r>
            <a:endParaRPr lang="en-US" dirty="0"/>
          </a:p>
        </p:txBody>
      </p:sp>
      <p:sp>
        <p:nvSpPr>
          <p:cNvPr id="3" name="Content Placeholder 2"/>
          <p:cNvSpPr>
            <a:spLocks noGrp="1"/>
          </p:cNvSpPr>
          <p:nvPr>
            <p:ph idx="1"/>
          </p:nvPr>
        </p:nvSpPr>
        <p:spPr/>
        <p:txBody>
          <a:bodyPr/>
          <a:lstStyle/>
          <a:p>
            <a:r>
              <a:rPr lang="en-US" sz="3200" dirty="0">
                <a:hlinkClick r:id="rId2"/>
              </a:rPr>
              <a:t>https://www.youtube.com/watch?v=i2QS-zTWDxo</a:t>
            </a:r>
            <a:endParaRPr lang="en-US" dirty="0"/>
          </a:p>
        </p:txBody>
      </p:sp>
    </p:spTree>
    <p:extLst>
      <p:ext uri="{BB962C8B-B14F-4D97-AF65-F5344CB8AC3E}">
        <p14:creationId xmlns:p14="http://schemas.microsoft.com/office/powerpoint/2010/main" xmlns="" val="2860687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68362"/>
          </a:xfrm>
        </p:spPr>
        <p:txBody>
          <a:bodyPr/>
          <a:lstStyle/>
          <a:p>
            <a:r>
              <a:rPr lang="en-US" dirty="0" smtClean="0"/>
              <a:t>Containment Part II</a:t>
            </a:r>
            <a:endParaRPr lang="en-US" dirty="0"/>
          </a:p>
        </p:txBody>
      </p:sp>
      <p:sp>
        <p:nvSpPr>
          <p:cNvPr id="3" name="Content Placeholder 2"/>
          <p:cNvSpPr>
            <a:spLocks noGrp="1"/>
          </p:cNvSpPr>
          <p:nvPr>
            <p:ph idx="1"/>
          </p:nvPr>
        </p:nvSpPr>
        <p:spPr>
          <a:xfrm>
            <a:off x="0" y="1143000"/>
            <a:ext cx="7848600" cy="5715000"/>
          </a:xfrm>
        </p:spPr>
        <p:txBody>
          <a:bodyPr>
            <a:noAutofit/>
          </a:bodyPr>
          <a:lstStyle/>
          <a:p>
            <a:r>
              <a:rPr lang="en-US" sz="2400" dirty="0" smtClean="0"/>
              <a:t>Kennedy like his predecessors support </a:t>
            </a:r>
          </a:p>
          <a:p>
            <a:pPr>
              <a:buNone/>
            </a:pPr>
            <a:r>
              <a:rPr lang="en-US" sz="2400" dirty="0" smtClean="0"/>
              <a:t>	containment</a:t>
            </a:r>
          </a:p>
          <a:p>
            <a:r>
              <a:rPr lang="en-US" sz="2400" b="1" u="sng" dirty="0" smtClean="0"/>
              <a:t>Bay of Pigs invasion</a:t>
            </a:r>
            <a:r>
              <a:rPr lang="en-US" sz="2400" dirty="0" smtClean="0"/>
              <a:t>, April 1961</a:t>
            </a:r>
            <a:endParaRPr lang="en-US" sz="1600" dirty="0" smtClean="0"/>
          </a:p>
          <a:p>
            <a:pPr marL="704088" lvl="2" indent="-384048">
              <a:buSzPct val="80000"/>
              <a:buFont typeface="Wingdings 2"/>
              <a:buChar char=""/>
            </a:pPr>
            <a:r>
              <a:rPr lang="en-US" dirty="0" smtClean="0"/>
              <a:t>Failed CIA attempt to depose Castro </a:t>
            </a:r>
            <a:r>
              <a:rPr lang="en-US" dirty="0" err="1" smtClean="0"/>
              <a:t>gov’t</a:t>
            </a:r>
            <a:r>
              <a:rPr lang="en-US" dirty="0" smtClean="0"/>
              <a:t> of Cuba</a:t>
            </a:r>
          </a:p>
          <a:p>
            <a:pPr marL="420624" lvl="1" indent="-384048">
              <a:buSzPct val="80000"/>
              <a:buFont typeface="Wingdings 2"/>
              <a:buChar char=""/>
            </a:pPr>
            <a:r>
              <a:rPr lang="en-US" sz="2400" b="1" u="sng" dirty="0" smtClean="0"/>
              <a:t>Cuban Missile Crisis, </a:t>
            </a:r>
            <a:r>
              <a:rPr lang="en-US" sz="2400" dirty="0" smtClean="0"/>
              <a:t>October, 1962 -13 day crisis</a:t>
            </a:r>
            <a:endParaRPr lang="en-US" sz="2400" b="1" u="sng" dirty="0" smtClean="0"/>
          </a:p>
          <a:p>
            <a:pPr lvl="1"/>
            <a:r>
              <a:rPr lang="en-US" sz="2400" dirty="0" smtClean="0"/>
              <a:t>May 1962 –Khrushchev offers to place nuclear missile on Cuban soil to prevent US invasion attempts</a:t>
            </a:r>
          </a:p>
          <a:p>
            <a:pPr lvl="1"/>
            <a:r>
              <a:rPr lang="en-US" sz="2400" dirty="0" smtClean="0"/>
              <a:t>Oct. 15, US begins ‘quarantine’ of Soviet vessels</a:t>
            </a:r>
          </a:p>
          <a:p>
            <a:pPr lvl="1"/>
            <a:r>
              <a:rPr lang="en-US" sz="2400" dirty="0" smtClean="0"/>
              <a:t>Closest US &amp; USSR came to </a:t>
            </a:r>
            <a:r>
              <a:rPr lang="en-US" sz="2400" b="1" u="sng" dirty="0" smtClean="0"/>
              <a:t>M</a:t>
            </a:r>
            <a:r>
              <a:rPr lang="en-US" sz="2400" u="sng" dirty="0" smtClean="0"/>
              <a:t>utual </a:t>
            </a:r>
            <a:r>
              <a:rPr lang="en-US" sz="2400" b="1" u="sng" dirty="0" smtClean="0"/>
              <a:t>A</a:t>
            </a:r>
            <a:r>
              <a:rPr lang="en-US" sz="2400" u="sng" dirty="0" smtClean="0"/>
              <a:t>ssured </a:t>
            </a:r>
            <a:r>
              <a:rPr lang="en-US" sz="2400" b="1" u="sng" dirty="0" smtClean="0"/>
              <a:t>D</a:t>
            </a:r>
            <a:r>
              <a:rPr lang="en-US" sz="2400" u="sng" dirty="0" smtClean="0"/>
              <a:t>estruction (MAD)</a:t>
            </a:r>
          </a:p>
          <a:p>
            <a:pPr lvl="1"/>
            <a:r>
              <a:rPr lang="en-US" sz="2400" dirty="0" smtClean="0"/>
              <a:t>Oct. 28, USSR agrees to remove missiles from Cuba = US agrees to remove some missiles from Turkey &amp; Italy</a:t>
            </a:r>
          </a:p>
        </p:txBody>
      </p:sp>
      <p:pic>
        <p:nvPicPr>
          <p:cNvPr id="5" name="Picture 6" descr="http://farm3.staticflickr.com/2634/4114898025_c11ddbacb4.jpg">
            <a:hlinkClick r:id="rId3"/>
          </p:cNvPr>
          <p:cNvPicPr>
            <a:picLocks noChangeAspect="1" noChangeArrowheads="1"/>
          </p:cNvPicPr>
          <p:nvPr/>
        </p:nvPicPr>
        <p:blipFill>
          <a:blip r:embed="rId4" cstate="print"/>
          <a:srcRect/>
          <a:stretch>
            <a:fillRect/>
          </a:stretch>
        </p:blipFill>
        <p:spPr bwMode="auto">
          <a:xfrm>
            <a:off x="6213232" y="0"/>
            <a:ext cx="2930768" cy="1981200"/>
          </a:xfrm>
          <a:prstGeom prst="rect">
            <a:avLst/>
          </a:prstGeom>
          <a:noFill/>
        </p:spPr>
      </p:pic>
      <p:pic>
        <p:nvPicPr>
          <p:cNvPr id="25602" name="Picture 2" descr="Map of the Carribean  during the Cuba Missile Crisis in 1962"/>
          <p:cNvPicPr>
            <a:picLocks noChangeAspect="1" noChangeArrowheads="1"/>
          </p:cNvPicPr>
          <p:nvPr/>
        </p:nvPicPr>
        <p:blipFill>
          <a:blip r:embed="rId5" cstate="print"/>
          <a:srcRect/>
          <a:stretch>
            <a:fillRect/>
          </a:stretch>
        </p:blipFill>
        <p:spPr bwMode="auto">
          <a:xfrm>
            <a:off x="1475334" y="832267"/>
            <a:ext cx="6191250" cy="571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5602"/>
                                        </p:tgtEl>
                                        <p:attrNameLst>
                                          <p:attrName>style.visibility</p:attrName>
                                        </p:attrNameLst>
                                      </p:cBhvr>
                                      <p:to>
                                        <p:strVal val="visible"/>
                                      </p:to>
                                    </p:set>
                                    <p:animEffect transition="in" filter="blinds(horizontal)">
                                      <p:cBhvr>
                                        <p:cTn id="43" dur="500"/>
                                        <p:tgtEl>
                                          <p:spTgt spid="2560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nodeType="clickEffect">
                                  <p:stCondLst>
                                    <p:cond delay="0"/>
                                  </p:stCondLst>
                                  <p:childTnLst>
                                    <p:animEffect transition="out" filter="blinds(horizontal)">
                                      <p:cBhvr>
                                        <p:cTn id="47" dur="500"/>
                                        <p:tgtEl>
                                          <p:spTgt spid="25602"/>
                                        </p:tgtEl>
                                      </p:cBhvr>
                                    </p:animEffect>
                                    <p:set>
                                      <p:cBhvr>
                                        <p:cTn id="48" dur="1" fill="hold">
                                          <p:stCondLst>
                                            <p:cond delay="499"/>
                                          </p:stCondLst>
                                        </p:cTn>
                                        <p:tgtEl>
                                          <p:spTgt spid="2560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 calcmode="lin" valueType="num">
                                      <p:cBhvr additive="base">
                                        <p:cTn id="6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hs.tolland.k12.ct.us/common/pages/DisplayFile.aspx?itemId=540055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155910"/>
            <a:ext cx="4829175" cy="698182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i.infopls.com/images/mapasia.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663" y="0"/>
            <a:ext cx="9089337" cy="68259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187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6934200" cy="6172200"/>
          </a:xfrm>
        </p:spPr>
        <p:txBody>
          <a:bodyPr>
            <a:normAutofit lnSpcReduction="10000"/>
          </a:bodyPr>
          <a:lstStyle/>
          <a:p>
            <a:r>
              <a:rPr lang="en-US" dirty="0" smtClean="0"/>
              <a:t>‘</a:t>
            </a:r>
            <a:r>
              <a:rPr lang="en-US" sz="2600" b="1" i="1" dirty="0" err="1" smtClean="0"/>
              <a:t>Ich</a:t>
            </a:r>
            <a:r>
              <a:rPr lang="en-US" sz="2600" b="1" i="1" dirty="0" smtClean="0"/>
              <a:t> bin </a:t>
            </a:r>
            <a:r>
              <a:rPr lang="en-US" sz="2600" b="1" i="1" dirty="0" err="1" smtClean="0"/>
              <a:t>ein</a:t>
            </a:r>
            <a:r>
              <a:rPr lang="en-US" sz="2600" b="1" i="1" dirty="0" smtClean="0"/>
              <a:t> Berliner</a:t>
            </a:r>
            <a:r>
              <a:rPr lang="en-US" sz="2600" dirty="0" smtClean="0"/>
              <a:t>’ –I am a Berliner</a:t>
            </a:r>
          </a:p>
          <a:p>
            <a:pPr lvl="1"/>
            <a:r>
              <a:rPr lang="en-US" dirty="0" smtClean="0"/>
              <a:t>June, 1963 visits </a:t>
            </a:r>
            <a:r>
              <a:rPr lang="en-US" b="1" u="sng" dirty="0" smtClean="0"/>
              <a:t>Berlin Wall </a:t>
            </a:r>
            <a:r>
              <a:rPr lang="en-US" dirty="0" smtClean="0"/>
              <a:t>to confront Soviet support of building the wall</a:t>
            </a:r>
          </a:p>
          <a:p>
            <a:pPr lvl="1">
              <a:buNone/>
            </a:pPr>
            <a:endParaRPr lang="en-US" dirty="0" smtClean="0"/>
          </a:p>
          <a:p>
            <a:r>
              <a:rPr lang="en-US" sz="2600" b="1" u="sng" dirty="0" smtClean="0"/>
              <a:t>Nuclear Test Ban Treaty, </a:t>
            </a:r>
            <a:r>
              <a:rPr lang="en-US" sz="2600" dirty="0" smtClean="0"/>
              <a:t>Aug. 1963</a:t>
            </a:r>
          </a:p>
          <a:p>
            <a:pPr marL="704088" lvl="2" indent="-384048">
              <a:buSzPct val="80000"/>
              <a:buFont typeface="Wingdings 2"/>
              <a:buChar char=""/>
            </a:pPr>
            <a:r>
              <a:rPr lang="en-US" sz="2600" dirty="0" smtClean="0"/>
              <a:t>Agreement b/w US, Great Britain and USSR to halt nuclear testing within the atmosphere (only below ground)</a:t>
            </a:r>
          </a:p>
          <a:p>
            <a:r>
              <a:rPr lang="en-US" sz="2600" dirty="0" smtClean="0"/>
              <a:t>‘</a:t>
            </a:r>
            <a:r>
              <a:rPr lang="en-US" sz="2600" b="1" u="sng" dirty="0" smtClean="0"/>
              <a:t>Flexible Response</a:t>
            </a:r>
            <a:r>
              <a:rPr lang="en-US" sz="2600" dirty="0" smtClean="0"/>
              <a:t>’ –Sec. of Defense Robert McNamara strategy to increase funding on conventional military forces</a:t>
            </a:r>
          </a:p>
          <a:p>
            <a:pPr lvl="1"/>
            <a:r>
              <a:rPr lang="en-US" dirty="0" smtClean="0"/>
              <a:t>Threats against pro-American gov’t in </a:t>
            </a:r>
            <a:r>
              <a:rPr lang="en-US" b="1" u="sng" dirty="0" smtClean="0"/>
              <a:t>South Vietnam</a:t>
            </a:r>
          </a:p>
          <a:p>
            <a:pPr lvl="1"/>
            <a:r>
              <a:rPr lang="en-US" dirty="0" smtClean="0"/>
              <a:t>By the end of 1963, more than 15,000 troops sent </a:t>
            </a:r>
          </a:p>
          <a:p>
            <a:endParaRPr lang="en-US" dirty="0" smtClean="0"/>
          </a:p>
          <a:p>
            <a:endParaRPr lang="en-US" dirty="0"/>
          </a:p>
        </p:txBody>
      </p:sp>
      <p:pic>
        <p:nvPicPr>
          <p:cNvPr id="24578" name="Picture 2" descr="http://www2.needham.k12.ma.us/nhs/cur/Baker_00/2001_p4/Baker_dr_bd_mh_p4/jfk.gif">
            <a:hlinkClick r:id="rId3"/>
          </p:cNvPr>
          <p:cNvPicPr>
            <a:picLocks noChangeAspect="1" noChangeArrowheads="1"/>
          </p:cNvPicPr>
          <p:nvPr/>
        </p:nvPicPr>
        <p:blipFill>
          <a:blip r:embed="rId4" cstate="print"/>
          <a:srcRect/>
          <a:stretch>
            <a:fillRect/>
          </a:stretch>
        </p:blipFill>
        <p:spPr bwMode="auto">
          <a:xfrm>
            <a:off x="6553199" y="0"/>
            <a:ext cx="2590801" cy="2590800"/>
          </a:xfrm>
          <a:prstGeom prst="rect">
            <a:avLst/>
          </a:prstGeom>
          <a:noFill/>
        </p:spPr>
      </p:pic>
      <p:pic>
        <p:nvPicPr>
          <p:cNvPr id="24580" name="Picture 4" descr="http://www.bittenandbound.com/wp-content/uploads/2009/07/another-time-magazine-cover.jpg">
            <a:hlinkClick r:id="rId5"/>
          </p:cNvPr>
          <p:cNvPicPr>
            <a:picLocks noChangeAspect="1" noChangeArrowheads="1"/>
          </p:cNvPicPr>
          <p:nvPr/>
        </p:nvPicPr>
        <p:blipFill>
          <a:blip r:embed="rId6" cstate="print"/>
          <a:srcRect/>
          <a:stretch>
            <a:fillRect/>
          </a:stretch>
        </p:blipFill>
        <p:spPr bwMode="auto">
          <a:xfrm>
            <a:off x="6946836" y="3276600"/>
            <a:ext cx="2197164"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ache.boston.com/resize/bonzai-fba/Globe_Photo/2008/04/18/1208557647_4364/539w.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032" y="381000"/>
            <a:ext cx="8923678" cy="59436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www.indyweek.com/imager/b/magnum/3192029/8507/lho-mu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855" y="348916"/>
            <a:ext cx="8292032" cy="6136105"/>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brightcove04.o.brightcove.com/2442969288001/2442969288001_2852160775001_45th-anniversary-of-jfk-assassination-11.jpg?pubId=2442969288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28074"/>
            <a:ext cx="9693541" cy="76866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066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lang="en-US" sz="3600" dirty="0" smtClean="0"/>
              <a:t>The Great Society: Domestic Agenda </a:t>
            </a:r>
            <a:endParaRPr lang="en-US" sz="3600" dirty="0"/>
          </a:p>
        </p:txBody>
      </p:sp>
      <p:sp>
        <p:nvSpPr>
          <p:cNvPr id="3" name="Content Placeholder 2"/>
          <p:cNvSpPr>
            <a:spLocks noGrp="1"/>
          </p:cNvSpPr>
          <p:nvPr>
            <p:ph idx="1"/>
          </p:nvPr>
        </p:nvSpPr>
        <p:spPr>
          <a:xfrm>
            <a:off x="304800" y="914400"/>
            <a:ext cx="8458200" cy="5943600"/>
          </a:xfrm>
        </p:spPr>
        <p:txBody>
          <a:bodyPr>
            <a:normAutofit fontScale="92500"/>
          </a:bodyPr>
          <a:lstStyle/>
          <a:p>
            <a:r>
              <a:rPr lang="en-US" sz="2400" dirty="0" smtClean="0"/>
              <a:t>LBJ fulfilled and extended JFK’s </a:t>
            </a:r>
            <a:r>
              <a:rPr lang="en-US" sz="2400" b="1" u="sng" dirty="0" smtClean="0"/>
              <a:t>New Frontier </a:t>
            </a:r>
            <a:r>
              <a:rPr lang="en-US" sz="2400" dirty="0" smtClean="0"/>
              <a:t>programs</a:t>
            </a:r>
          </a:p>
          <a:p>
            <a:r>
              <a:rPr lang="en-US" sz="2400" b="1" u="sng" dirty="0" smtClean="0">
                <a:solidFill>
                  <a:srgbClr val="00B0F0"/>
                </a:solidFill>
              </a:rPr>
              <a:t>War on Poverty</a:t>
            </a:r>
          </a:p>
          <a:p>
            <a:pPr lvl="1"/>
            <a:r>
              <a:rPr lang="en-US" sz="2400" b="1" u="sng" dirty="0" smtClean="0">
                <a:solidFill>
                  <a:srgbClr val="00B0F0"/>
                </a:solidFill>
              </a:rPr>
              <a:t>Elementary &amp; Secondary Schools Act</a:t>
            </a:r>
            <a:r>
              <a:rPr lang="en-US" sz="2400" dirty="0" smtClean="0"/>
              <a:t>, 1965</a:t>
            </a:r>
          </a:p>
          <a:p>
            <a:pPr lvl="2"/>
            <a:r>
              <a:rPr lang="en-US" sz="2200" dirty="0" smtClean="0"/>
              <a:t>Aid to individual children, not school</a:t>
            </a:r>
          </a:p>
          <a:p>
            <a:pPr lvl="2"/>
            <a:r>
              <a:rPr lang="en-US" sz="2200" dirty="0" smtClean="0"/>
              <a:t>College loans</a:t>
            </a:r>
          </a:p>
          <a:p>
            <a:pPr lvl="1"/>
            <a:r>
              <a:rPr lang="en-US" sz="2400" b="1" u="sng" dirty="0" smtClean="0">
                <a:solidFill>
                  <a:srgbClr val="00B0F0"/>
                </a:solidFill>
              </a:rPr>
              <a:t>Medicare</a:t>
            </a:r>
            <a:r>
              <a:rPr lang="en-US" sz="2400" u="sng" dirty="0" smtClean="0">
                <a:solidFill>
                  <a:srgbClr val="00B0F0"/>
                </a:solidFill>
              </a:rPr>
              <a:t> </a:t>
            </a:r>
            <a:r>
              <a:rPr lang="en-US" sz="2400" dirty="0" smtClean="0"/>
              <a:t>(retired), 1965 &amp;</a:t>
            </a:r>
            <a:r>
              <a:rPr lang="en-US" sz="2400" b="1" dirty="0" smtClean="0">
                <a:solidFill>
                  <a:srgbClr val="00B0F0"/>
                </a:solidFill>
              </a:rPr>
              <a:t> </a:t>
            </a:r>
            <a:r>
              <a:rPr lang="en-US" sz="2400" b="1" u="sng" dirty="0" smtClean="0">
                <a:solidFill>
                  <a:srgbClr val="00B0F0"/>
                </a:solidFill>
              </a:rPr>
              <a:t>Medicaid </a:t>
            </a:r>
            <a:r>
              <a:rPr lang="en-US" sz="2400" dirty="0" smtClean="0"/>
              <a:t>(poor &amp; disabled), 1966</a:t>
            </a:r>
          </a:p>
          <a:p>
            <a:pPr lvl="1"/>
            <a:r>
              <a:rPr lang="en-US" sz="2400" b="1" u="sng" dirty="0" smtClean="0">
                <a:solidFill>
                  <a:srgbClr val="00B0F0"/>
                </a:solidFill>
              </a:rPr>
              <a:t>Office of Economic Opportunity </a:t>
            </a:r>
            <a:r>
              <a:rPr lang="en-US" sz="2400" dirty="0" smtClean="0"/>
              <a:t>(OEO)  -created </a:t>
            </a:r>
            <a:r>
              <a:rPr lang="en-US" sz="2400" dirty="0" smtClean="0">
                <a:solidFill>
                  <a:srgbClr val="00B0F0"/>
                </a:solidFill>
              </a:rPr>
              <a:t>‘Community Action’ </a:t>
            </a:r>
            <a:r>
              <a:rPr lang="en-US" sz="2400" dirty="0" smtClean="0"/>
              <a:t>committees </a:t>
            </a:r>
          </a:p>
          <a:p>
            <a:pPr lvl="2"/>
            <a:r>
              <a:rPr lang="en-US" sz="2200" dirty="0" smtClean="0"/>
              <a:t>Spent $3 billion in 1</a:t>
            </a:r>
            <a:r>
              <a:rPr lang="en-US" sz="2200" baseline="30000" dirty="0" smtClean="0"/>
              <a:t>st</a:t>
            </a:r>
            <a:r>
              <a:rPr lang="en-US" sz="2200" dirty="0" smtClean="0"/>
              <a:t> two years with little success, too expensive to fund</a:t>
            </a:r>
          </a:p>
          <a:p>
            <a:pPr lvl="1"/>
            <a:r>
              <a:rPr lang="en-US" sz="2400" dirty="0" err="1" smtClean="0"/>
              <a:t>Estab</a:t>
            </a:r>
            <a:r>
              <a:rPr lang="en-US" sz="2400" dirty="0" smtClean="0"/>
              <a:t>. </a:t>
            </a:r>
            <a:r>
              <a:rPr lang="en-US" sz="2400" b="1" u="sng" dirty="0" smtClean="0">
                <a:solidFill>
                  <a:srgbClr val="00B0F0"/>
                </a:solidFill>
              </a:rPr>
              <a:t>Housing &amp; Urban Development  (HUD) </a:t>
            </a:r>
            <a:r>
              <a:rPr lang="en-US" sz="2400" dirty="0" smtClean="0"/>
              <a:t>Cabinet position &amp; agency, 1966</a:t>
            </a:r>
          </a:p>
          <a:p>
            <a:r>
              <a:rPr lang="en-US" sz="2400" dirty="0" smtClean="0"/>
              <a:t>Civil Rights	  </a:t>
            </a:r>
            <a:r>
              <a:rPr lang="en-US" sz="2000" b="1" dirty="0" smtClean="0">
                <a:solidFill>
                  <a:srgbClr val="00B0F0"/>
                </a:solidFill>
              </a:rPr>
              <a:t>Civil rights Act of 1964 </a:t>
            </a:r>
            <a:r>
              <a:rPr lang="en-US" sz="2000" dirty="0" smtClean="0"/>
              <a:t> &amp; </a:t>
            </a:r>
            <a:r>
              <a:rPr lang="en-US" sz="2000" b="1" dirty="0" smtClean="0">
                <a:solidFill>
                  <a:srgbClr val="00B0F0"/>
                </a:solidFill>
              </a:rPr>
              <a:t>Voting Rights Act of 1965 </a:t>
            </a:r>
            <a:endParaRPr lang="en-US" sz="2000" dirty="0" smtClean="0"/>
          </a:p>
          <a:p>
            <a:pPr lvl="1"/>
            <a:r>
              <a:rPr lang="en-US" sz="2000" b="1" u="sng" dirty="0" smtClean="0">
                <a:solidFill>
                  <a:srgbClr val="00B0F0"/>
                </a:solidFill>
              </a:rPr>
              <a:t>Immigration Act of 1965 </a:t>
            </a:r>
            <a:r>
              <a:rPr lang="en-US" sz="2000" dirty="0" smtClean="0"/>
              <a:t>–removed national origin quotas from the 1920’s</a:t>
            </a:r>
          </a:p>
          <a:p>
            <a:pPr lvl="1"/>
            <a:endParaRPr lang="en-US" sz="2000" dirty="0" smtClean="0"/>
          </a:p>
          <a:p>
            <a:pPr lvl="1"/>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467600" cy="1143000"/>
          </a:xfrm>
        </p:spPr>
        <p:txBody>
          <a:bodyPr>
            <a:normAutofit fontScale="90000"/>
          </a:bodyPr>
          <a:lstStyle/>
          <a:p>
            <a:r>
              <a:rPr lang="en-US" dirty="0" smtClean="0"/>
              <a:t>Key Dates of the Vietnam Conflict</a:t>
            </a:r>
            <a:endParaRPr lang="en-US" dirty="0"/>
          </a:p>
        </p:txBody>
      </p:sp>
      <p:sp>
        <p:nvSpPr>
          <p:cNvPr id="3" name="Content Placeholder 2"/>
          <p:cNvSpPr>
            <a:spLocks noGrp="1"/>
          </p:cNvSpPr>
          <p:nvPr>
            <p:ph idx="1"/>
          </p:nvPr>
        </p:nvSpPr>
        <p:spPr>
          <a:xfrm>
            <a:off x="152400" y="762000"/>
            <a:ext cx="7467600" cy="4525963"/>
          </a:xfrm>
        </p:spPr>
        <p:txBody>
          <a:bodyPr>
            <a:normAutofit fontScale="77500" lnSpcReduction="20000"/>
          </a:bodyPr>
          <a:lstStyle/>
          <a:p>
            <a:r>
              <a:rPr lang="en-US" dirty="0" smtClean="0"/>
              <a:t>1954</a:t>
            </a:r>
          </a:p>
          <a:p>
            <a:r>
              <a:rPr lang="en-US" dirty="0" smtClean="0"/>
              <a:t>1955</a:t>
            </a:r>
          </a:p>
          <a:p>
            <a:r>
              <a:rPr lang="en-US" dirty="0" smtClean="0"/>
              <a:t>1956</a:t>
            </a:r>
          </a:p>
          <a:p>
            <a:r>
              <a:rPr lang="en-US" dirty="0" smtClean="0"/>
              <a:t>End of 1950s (what starts happening?)</a:t>
            </a:r>
          </a:p>
          <a:p>
            <a:r>
              <a:rPr lang="en-US" dirty="0" smtClean="0"/>
              <a:t>1963</a:t>
            </a:r>
          </a:p>
          <a:p>
            <a:r>
              <a:rPr lang="en-US" dirty="0" smtClean="0"/>
              <a:t>1964</a:t>
            </a:r>
          </a:p>
          <a:p>
            <a:r>
              <a:rPr lang="en-US" dirty="0" smtClean="0"/>
              <a:t>1965</a:t>
            </a:r>
          </a:p>
          <a:p>
            <a:r>
              <a:rPr lang="en-US" dirty="0" smtClean="0"/>
              <a:t>March 1965</a:t>
            </a:r>
          </a:p>
          <a:p>
            <a:r>
              <a:rPr lang="en-US" dirty="0" smtClean="0"/>
              <a:t>1968</a:t>
            </a:r>
          </a:p>
          <a:p>
            <a:r>
              <a:rPr lang="en-US" dirty="0" smtClean="0"/>
              <a:t>1969</a:t>
            </a:r>
          </a:p>
          <a:p>
            <a:r>
              <a:rPr lang="en-US" dirty="0" smtClean="0"/>
              <a:t>1973</a:t>
            </a:r>
          </a:p>
          <a:p>
            <a:r>
              <a:rPr lang="en-US" dirty="0" smtClean="0"/>
              <a:t>1975</a:t>
            </a:r>
            <a:endParaRPr lang="en-US" dirty="0"/>
          </a:p>
        </p:txBody>
      </p:sp>
      <p:sp>
        <p:nvSpPr>
          <p:cNvPr id="4" name="TextBox 3"/>
          <p:cNvSpPr txBox="1"/>
          <p:nvPr/>
        </p:nvSpPr>
        <p:spPr>
          <a:xfrm>
            <a:off x="152400" y="4876800"/>
            <a:ext cx="8595302" cy="1754326"/>
          </a:xfrm>
          <a:prstGeom prst="rect">
            <a:avLst/>
          </a:prstGeom>
          <a:noFill/>
        </p:spPr>
        <p:txBody>
          <a:bodyPr wrap="none" rtlCol="0">
            <a:spAutoFit/>
          </a:bodyPr>
          <a:lstStyle/>
          <a:p>
            <a:pPr marL="285750" indent="-285750">
              <a:buFont typeface="Arial" panose="020B0604020202020204" pitchFamily="34" charset="0"/>
              <a:buChar char="•"/>
            </a:pPr>
            <a:r>
              <a:rPr lang="en-US" sz="3600" dirty="0" smtClean="0"/>
              <a:t>What was “Operation Rolling Thunder?”</a:t>
            </a:r>
          </a:p>
          <a:p>
            <a:pPr marL="285750" indent="-285750">
              <a:buFont typeface="Arial" panose="020B0604020202020204" pitchFamily="34" charset="0"/>
              <a:buChar char="•"/>
            </a:pPr>
            <a:r>
              <a:rPr lang="en-US" sz="3600" dirty="0" smtClean="0"/>
              <a:t>What is “</a:t>
            </a:r>
            <a:r>
              <a:rPr lang="en-US" sz="3600" dirty="0" err="1" smtClean="0"/>
              <a:t>Vietnamization</a:t>
            </a:r>
            <a:r>
              <a:rPr lang="en-US" sz="3600" dirty="0" smtClean="0"/>
              <a:t>”?</a:t>
            </a:r>
          </a:p>
          <a:p>
            <a:pPr marL="285750" indent="-285750">
              <a:buFont typeface="Arial" panose="020B0604020202020204" pitchFamily="34" charset="0"/>
              <a:buChar char="•"/>
            </a:pPr>
            <a:r>
              <a:rPr lang="en-US" sz="3600" dirty="0" smtClean="0"/>
              <a:t>What happened at Kent State?</a:t>
            </a:r>
            <a:endParaRPr lang="en-US" sz="3600" dirty="0"/>
          </a:p>
        </p:txBody>
      </p:sp>
    </p:spTree>
    <p:extLst>
      <p:ext uri="{BB962C8B-B14F-4D97-AF65-F5344CB8AC3E}">
        <p14:creationId xmlns:p14="http://schemas.microsoft.com/office/powerpoint/2010/main" xmlns="" val="2464944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lang="en-US" sz="3600" dirty="0" smtClean="0"/>
              <a:t>From Aid to Intervention</a:t>
            </a:r>
            <a:endParaRPr lang="en-US" sz="3600" dirty="0"/>
          </a:p>
        </p:txBody>
      </p:sp>
      <p:sp>
        <p:nvSpPr>
          <p:cNvPr id="3" name="Content Placeholder 2"/>
          <p:cNvSpPr>
            <a:spLocks noGrp="1"/>
          </p:cNvSpPr>
          <p:nvPr>
            <p:ph idx="1"/>
          </p:nvPr>
        </p:nvSpPr>
        <p:spPr>
          <a:xfrm>
            <a:off x="0" y="838200"/>
            <a:ext cx="9144000" cy="5638800"/>
          </a:xfrm>
        </p:spPr>
        <p:txBody>
          <a:bodyPr>
            <a:normAutofit/>
          </a:bodyPr>
          <a:lstStyle/>
          <a:p>
            <a:r>
              <a:rPr lang="en-US" sz="2400" dirty="0" smtClean="0"/>
              <a:t>1946 -1954 US contributed 1 billion in aid to France to regain  control of Vietnam from Ho Chi Minh </a:t>
            </a:r>
            <a:r>
              <a:rPr lang="en-US" sz="2400" dirty="0" err="1" smtClean="0"/>
              <a:t>gov’t</a:t>
            </a:r>
            <a:endParaRPr lang="en-US" sz="2400" dirty="0" smtClean="0"/>
          </a:p>
          <a:p>
            <a:r>
              <a:rPr lang="en-US" sz="2400" dirty="0" smtClean="0"/>
              <a:t>1954, </a:t>
            </a:r>
            <a:r>
              <a:rPr lang="en-US" sz="2400" b="1" u="sng" dirty="0" smtClean="0">
                <a:solidFill>
                  <a:srgbClr val="00B0F0"/>
                </a:solidFill>
              </a:rPr>
              <a:t>Geneva Agreements </a:t>
            </a:r>
            <a:r>
              <a:rPr lang="en-US" sz="2400" dirty="0" smtClean="0"/>
              <a:t>–Indochina divided into 4 states</a:t>
            </a:r>
          </a:p>
          <a:p>
            <a:pPr lvl="1"/>
            <a:r>
              <a:rPr lang="en-US" sz="2000" dirty="0" smtClean="0"/>
              <a:t> </a:t>
            </a:r>
            <a:r>
              <a:rPr lang="en-US" sz="2000" u="sng" dirty="0" smtClean="0"/>
              <a:t>Laos, Cambodia, N. Vietnam, S. Vietnam </a:t>
            </a:r>
            <a:r>
              <a:rPr lang="en-US" sz="2000" dirty="0" smtClean="0"/>
              <a:t>(at 17</a:t>
            </a:r>
            <a:r>
              <a:rPr lang="en-US" sz="2000" baseline="30000" dirty="0" smtClean="0"/>
              <a:t>th</a:t>
            </a:r>
            <a:r>
              <a:rPr lang="en-US" sz="2000" dirty="0" smtClean="0"/>
              <a:t> parallel)</a:t>
            </a:r>
          </a:p>
          <a:p>
            <a:r>
              <a:rPr lang="en-US" sz="2400" dirty="0" smtClean="0"/>
              <a:t>Over the period,1962 – 1968, US sent 500,000 troops</a:t>
            </a:r>
          </a:p>
          <a:p>
            <a:pPr marL="420624" lvl="1" indent="-384048">
              <a:buSzPct val="80000"/>
              <a:buFont typeface="Wingdings 2"/>
              <a:buChar char=""/>
            </a:pPr>
            <a:r>
              <a:rPr lang="en-US" sz="2400" dirty="0" smtClean="0"/>
              <a:t>1964, </a:t>
            </a:r>
            <a:r>
              <a:rPr lang="en-US" sz="2400" b="1" u="sng" dirty="0" smtClean="0">
                <a:solidFill>
                  <a:srgbClr val="00B0F0"/>
                </a:solidFill>
              </a:rPr>
              <a:t>Gulf of Tonkin Resolution</a:t>
            </a:r>
            <a:r>
              <a:rPr lang="en-US" sz="2400" dirty="0" smtClean="0">
                <a:solidFill>
                  <a:srgbClr val="00B0F0"/>
                </a:solidFill>
              </a:rPr>
              <a:t> </a:t>
            </a:r>
            <a:r>
              <a:rPr lang="en-US" sz="2400" dirty="0" smtClean="0"/>
              <a:t>–Congress gave LBJ </a:t>
            </a:r>
            <a:r>
              <a:rPr lang="en-US" sz="2000" dirty="0">
                <a:solidFill>
                  <a:srgbClr val="00B0F0"/>
                </a:solidFill>
              </a:rPr>
              <a:t>‘</a:t>
            </a:r>
            <a:r>
              <a:rPr lang="en-US" sz="2000" i="1" dirty="0">
                <a:solidFill>
                  <a:srgbClr val="00B0F0"/>
                </a:solidFill>
              </a:rPr>
              <a:t>take all necessary measures to prevent further aggression</a:t>
            </a:r>
            <a:r>
              <a:rPr lang="en-US" sz="2000" dirty="0">
                <a:solidFill>
                  <a:srgbClr val="00B0F0"/>
                </a:solidFill>
              </a:rPr>
              <a:t>’</a:t>
            </a:r>
          </a:p>
          <a:p>
            <a:r>
              <a:rPr lang="en-US" sz="2400" dirty="0" smtClean="0"/>
              <a:t>American destroyers in international waters</a:t>
            </a:r>
          </a:p>
          <a:p>
            <a:pPr lvl="1"/>
            <a:r>
              <a:rPr lang="en-US" sz="2000" dirty="0" smtClean="0"/>
              <a:t>Helped LBJ win his 1964 presidential bid against a overly bellicose Barry Goldwater</a:t>
            </a:r>
          </a:p>
          <a:p>
            <a:r>
              <a:rPr lang="en-US" sz="2400" dirty="0" smtClean="0"/>
              <a:t>1968, </a:t>
            </a:r>
            <a:r>
              <a:rPr lang="en-US" sz="2400" b="1" u="sng" dirty="0" smtClean="0">
                <a:solidFill>
                  <a:srgbClr val="00B0F0"/>
                </a:solidFill>
              </a:rPr>
              <a:t>Tet Offensive </a:t>
            </a:r>
            <a:r>
              <a:rPr lang="en-US" sz="2400" dirty="0" smtClean="0"/>
              <a:t>–</a:t>
            </a:r>
            <a:r>
              <a:rPr lang="en-US" sz="2400" b="1" dirty="0" smtClean="0"/>
              <a:t>Viet Cong </a:t>
            </a:r>
            <a:r>
              <a:rPr lang="en-US" sz="2400" dirty="0" smtClean="0"/>
              <a:t>offensive against US troops</a:t>
            </a:r>
          </a:p>
          <a:p>
            <a:pPr lvl="1"/>
            <a:r>
              <a:rPr lang="en-US" sz="2000" dirty="0" smtClean="0"/>
              <a:t>Shock to American public who had been told by high ranking officials that the US was finally ‘winning’ the war</a:t>
            </a:r>
            <a:endParaRPr lang="en-US" sz="2000" dirty="0"/>
          </a:p>
        </p:txBody>
      </p:sp>
      <p:pic>
        <p:nvPicPr>
          <p:cNvPr id="1026" name="Picture 2" descr="http://cla.calpoly.edu/~lcall/111/vietnam_map.jpg"/>
          <p:cNvPicPr>
            <a:picLocks noChangeAspect="1" noChangeArrowheads="1"/>
          </p:cNvPicPr>
          <p:nvPr/>
        </p:nvPicPr>
        <p:blipFill>
          <a:blip r:embed="rId3" cstate="print"/>
          <a:srcRect/>
          <a:stretch>
            <a:fillRect/>
          </a:stretch>
        </p:blipFill>
        <p:spPr bwMode="auto">
          <a:xfrm>
            <a:off x="1295400" y="304800"/>
            <a:ext cx="6248400" cy="59086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ppt_x"/>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C00000"/>
                </a:solidFill>
              </a:rPr>
              <a:t>US Population by age 1950 -1970</a:t>
            </a:r>
            <a:endParaRPr lang="en-US" sz="3600" dirty="0"/>
          </a:p>
        </p:txBody>
      </p:sp>
      <p:sp>
        <p:nvSpPr>
          <p:cNvPr id="1026" name="Rectangle 2"/>
          <p:cNvSpPr>
            <a:spLocks noChangeArrowheads="1"/>
          </p:cNvSpPr>
          <p:nvPr/>
        </p:nvSpPr>
        <p:spPr bwMode="auto">
          <a:xfrm>
            <a:off x="0" y="0"/>
            <a:ext cx="9144000" cy="0"/>
          </a:xfrm>
          <a:prstGeom prst="rect">
            <a:avLst/>
          </a:prstGeom>
          <a:solidFill>
            <a:srgbClr val="FF6600"/>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graphicFrame>
        <p:nvGraphicFramePr>
          <p:cNvPr id="7" name="Content Placeholder 6"/>
          <p:cNvGraphicFramePr>
            <a:graphicFrameLocks noGrp="1"/>
          </p:cNvGraphicFramePr>
          <p:nvPr>
            <p:ph idx="1"/>
          </p:nvPr>
        </p:nvGraphicFramePr>
        <p:xfrm>
          <a:off x="457200" y="1371600"/>
          <a:ext cx="8001000" cy="3276604"/>
        </p:xfrm>
        <a:graphic>
          <a:graphicData uri="http://schemas.openxmlformats.org/drawingml/2006/table">
            <a:tbl>
              <a:tblPr firstRow="1" bandRow="1">
                <a:tableStyleId>{5C22544A-7EE6-4342-B048-85BDC9FD1C3A}</a:tableStyleId>
              </a:tblPr>
              <a:tblGrid>
                <a:gridCol w="1333500"/>
                <a:gridCol w="1333500"/>
                <a:gridCol w="1333500"/>
                <a:gridCol w="1333500"/>
                <a:gridCol w="1333500"/>
                <a:gridCol w="1333500"/>
              </a:tblGrid>
              <a:tr h="810706">
                <a:tc>
                  <a:txBody>
                    <a:bodyPr/>
                    <a:lstStyle/>
                    <a:p>
                      <a:endParaRPr lang="en-US" dirty="0"/>
                    </a:p>
                  </a:txBody>
                  <a:tcPr/>
                </a:tc>
                <a:tc>
                  <a:txBody>
                    <a:bodyPr/>
                    <a:lstStyle/>
                    <a:p>
                      <a:r>
                        <a:rPr lang="en-US" dirty="0" smtClean="0"/>
                        <a:t>Under 20</a:t>
                      </a:r>
                      <a:endParaRPr lang="en-US" dirty="0"/>
                    </a:p>
                  </a:txBody>
                  <a:tcPr/>
                </a:tc>
                <a:tc>
                  <a:txBody>
                    <a:bodyPr/>
                    <a:lstStyle/>
                    <a:p>
                      <a:r>
                        <a:rPr lang="en-US" dirty="0" smtClean="0"/>
                        <a:t>21-44</a:t>
                      </a:r>
                      <a:endParaRPr lang="en-US" dirty="0"/>
                    </a:p>
                  </a:txBody>
                  <a:tcPr/>
                </a:tc>
                <a:tc>
                  <a:txBody>
                    <a:bodyPr/>
                    <a:lstStyle/>
                    <a:p>
                      <a:r>
                        <a:rPr lang="en-US" dirty="0" smtClean="0"/>
                        <a:t>45-64</a:t>
                      </a:r>
                      <a:endParaRPr lang="en-US" dirty="0"/>
                    </a:p>
                  </a:txBody>
                  <a:tcPr/>
                </a:tc>
                <a:tc>
                  <a:txBody>
                    <a:bodyPr/>
                    <a:lstStyle/>
                    <a:p>
                      <a:r>
                        <a:rPr lang="en-US" dirty="0" smtClean="0"/>
                        <a:t>65+</a:t>
                      </a:r>
                      <a:endParaRPr lang="en-US" dirty="0"/>
                    </a:p>
                  </a:txBody>
                  <a:tcPr/>
                </a:tc>
                <a:tc>
                  <a:txBody>
                    <a:bodyPr/>
                    <a:lstStyle/>
                    <a:p>
                      <a:r>
                        <a:rPr lang="en-US" dirty="0" smtClean="0"/>
                        <a:t>Total</a:t>
                      </a:r>
                      <a:endParaRPr lang="en-US" dirty="0"/>
                    </a:p>
                  </a:txBody>
                  <a:tcPr/>
                </a:tc>
              </a:tr>
              <a:tr h="821966">
                <a:tc>
                  <a:txBody>
                    <a:bodyPr/>
                    <a:lstStyle/>
                    <a:p>
                      <a:r>
                        <a:rPr lang="en-US" dirty="0" smtClean="0"/>
                        <a:t>1950</a:t>
                      </a:r>
                      <a:endParaRPr lang="en-US" dirty="0"/>
                    </a:p>
                  </a:txBody>
                  <a:tcPr/>
                </a:tc>
                <a:tc>
                  <a:txBody>
                    <a:bodyPr/>
                    <a:lstStyle/>
                    <a:p>
                      <a:r>
                        <a:rPr lang="en-US" dirty="0" smtClean="0"/>
                        <a:t>33.9</a:t>
                      </a:r>
                      <a:endParaRPr lang="en-US" dirty="0"/>
                    </a:p>
                  </a:txBody>
                  <a:tcPr/>
                </a:tc>
                <a:tc>
                  <a:txBody>
                    <a:bodyPr/>
                    <a:lstStyle/>
                    <a:p>
                      <a:r>
                        <a:rPr lang="en-US" dirty="0" smtClean="0"/>
                        <a:t>37.6</a:t>
                      </a:r>
                      <a:endParaRPr lang="en-US" dirty="0"/>
                    </a:p>
                  </a:txBody>
                  <a:tcPr/>
                </a:tc>
                <a:tc>
                  <a:txBody>
                    <a:bodyPr/>
                    <a:lstStyle/>
                    <a:p>
                      <a:r>
                        <a:rPr lang="en-US" dirty="0" smtClean="0"/>
                        <a:t>20.3</a:t>
                      </a:r>
                      <a:endParaRPr lang="en-US" dirty="0"/>
                    </a:p>
                  </a:txBody>
                  <a:tcPr/>
                </a:tc>
                <a:tc>
                  <a:txBody>
                    <a:bodyPr/>
                    <a:lstStyle/>
                    <a:p>
                      <a:r>
                        <a:rPr lang="en-US" dirty="0" smtClean="0"/>
                        <a:t>8.1</a:t>
                      </a:r>
                      <a:endParaRPr lang="en-US" dirty="0"/>
                    </a:p>
                  </a:txBody>
                  <a:tcPr/>
                </a:tc>
                <a:tc>
                  <a:txBody>
                    <a:bodyPr/>
                    <a:lstStyle/>
                    <a:p>
                      <a:r>
                        <a:rPr lang="en-US" dirty="0" smtClean="0"/>
                        <a:t>152+ mil</a:t>
                      </a:r>
                      <a:endParaRPr lang="en-US" dirty="0"/>
                    </a:p>
                  </a:txBody>
                  <a:tcPr/>
                </a:tc>
              </a:tr>
              <a:tr h="821966">
                <a:tc>
                  <a:txBody>
                    <a:bodyPr/>
                    <a:lstStyle/>
                    <a:p>
                      <a:r>
                        <a:rPr lang="en-US" dirty="0" smtClean="0"/>
                        <a:t>1960</a:t>
                      </a:r>
                      <a:endParaRPr lang="en-US" dirty="0"/>
                    </a:p>
                  </a:txBody>
                  <a:tcPr/>
                </a:tc>
                <a:tc>
                  <a:txBody>
                    <a:bodyPr/>
                    <a:lstStyle/>
                    <a:p>
                      <a:r>
                        <a:rPr lang="en-US" dirty="0" smtClean="0"/>
                        <a:t>38.4</a:t>
                      </a:r>
                      <a:endParaRPr lang="en-US" dirty="0"/>
                    </a:p>
                  </a:txBody>
                  <a:tcPr/>
                </a:tc>
                <a:tc>
                  <a:txBody>
                    <a:bodyPr/>
                    <a:lstStyle/>
                    <a:p>
                      <a:r>
                        <a:rPr lang="en-US" dirty="0" smtClean="0"/>
                        <a:t>32.2</a:t>
                      </a:r>
                      <a:endParaRPr lang="en-US" dirty="0"/>
                    </a:p>
                  </a:txBody>
                  <a:tcPr/>
                </a:tc>
                <a:tc>
                  <a:txBody>
                    <a:bodyPr/>
                    <a:lstStyle/>
                    <a:p>
                      <a:r>
                        <a:rPr lang="en-US" dirty="0" smtClean="0"/>
                        <a:t>20.1</a:t>
                      </a:r>
                      <a:endParaRPr lang="en-US" dirty="0"/>
                    </a:p>
                  </a:txBody>
                  <a:tcPr/>
                </a:tc>
                <a:tc>
                  <a:txBody>
                    <a:bodyPr/>
                    <a:lstStyle/>
                    <a:p>
                      <a:r>
                        <a:rPr lang="en-US" dirty="0" smtClean="0"/>
                        <a:t>9.2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179+</a:t>
                      </a:r>
                      <a:r>
                        <a:rPr lang="en-US" baseline="0" dirty="0" smtClean="0"/>
                        <a:t> mil</a:t>
                      </a:r>
                      <a:endParaRPr lang="en-US" dirty="0" smtClean="0"/>
                    </a:p>
                  </a:txBody>
                  <a:tcPr/>
                </a:tc>
              </a:tr>
              <a:tr h="821966">
                <a:tc>
                  <a:txBody>
                    <a:bodyPr/>
                    <a:lstStyle/>
                    <a:p>
                      <a:r>
                        <a:rPr lang="en-US" dirty="0" smtClean="0"/>
                        <a:t>1970</a:t>
                      </a:r>
                      <a:endParaRPr lang="en-US" dirty="0"/>
                    </a:p>
                  </a:txBody>
                  <a:tcPr/>
                </a:tc>
                <a:tc>
                  <a:txBody>
                    <a:bodyPr/>
                    <a:lstStyle/>
                    <a:p>
                      <a:r>
                        <a:rPr lang="en-US" dirty="0" smtClean="0"/>
                        <a:t>37.9</a:t>
                      </a:r>
                      <a:endParaRPr lang="en-US" dirty="0"/>
                    </a:p>
                  </a:txBody>
                  <a:tcPr/>
                </a:tc>
                <a:tc>
                  <a:txBody>
                    <a:bodyPr/>
                    <a:lstStyle/>
                    <a:p>
                      <a:r>
                        <a:rPr lang="en-US" dirty="0" smtClean="0"/>
                        <a:t>31.7</a:t>
                      </a:r>
                      <a:endParaRPr lang="en-US" dirty="0"/>
                    </a:p>
                  </a:txBody>
                  <a:tcPr/>
                </a:tc>
                <a:tc>
                  <a:txBody>
                    <a:bodyPr/>
                    <a:lstStyle/>
                    <a:p>
                      <a:r>
                        <a:rPr lang="en-US" dirty="0" smtClean="0"/>
                        <a:t>20.6</a:t>
                      </a:r>
                      <a:endParaRPr lang="en-US" dirty="0"/>
                    </a:p>
                  </a:txBody>
                  <a:tcPr/>
                </a:tc>
                <a:tc>
                  <a:txBody>
                    <a:bodyPr/>
                    <a:lstStyle/>
                    <a:p>
                      <a:r>
                        <a:rPr lang="en-US" dirty="0" smtClean="0"/>
                        <a:t>9.8</a:t>
                      </a:r>
                      <a:endParaRPr lang="en-US" dirty="0"/>
                    </a:p>
                  </a:txBody>
                  <a:tcPr/>
                </a:tc>
                <a:tc>
                  <a:txBody>
                    <a:bodyPr/>
                    <a:lstStyle/>
                    <a:p>
                      <a:r>
                        <a:rPr lang="en-US" dirty="0" smtClean="0"/>
                        <a:t>203+</a:t>
                      </a:r>
                      <a:r>
                        <a:rPr lang="en-US" baseline="0" dirty="0" smtClean="0"/>
                        <a:t> mil</a:t>
                      </a:r>
                      <a:endParaRPr lang="en-US" dirty="0"/>
                    </a:p>
                  </a:txBody>
                  <a:tcPr/>
                </a:tc>
              </a:tr>
            </a:tbl>
          </a:graphicData>
        </a:graphic>
      </p:graphicFrame>
      <p:sp>
        <p:nvSpPr>
          <p:cNvPr id="8" name="TextBox 7"/>
          <p:cNvSpPr txBox="1"/>
          <p:nvPr/>
        </p:nvSpPr>
        <p:spPr>
          <a:xfrm>
            <a:off x="533400" y="4876800"/>
            <a:ext cx="7848600" cy="1569660"/>
          </a:xfrm>
          <a:prstGeom prst="rect">
            <a:avLst/>
          </a:prstGeom>
          <a:noFill/>
        </p:spPr>
        <p:txBody>
          <a:bodyPr wrap="square" rtlCol="0">
            <a:spAutoFit/>
          </a:bodyPr>
          <a:lstStyle/>
          <a:p>
            <a:pPr marL="342900" indent="-342900">
              <a:buAutoNum type="arabicPeriod"/>
            </a:pPr>
            <a:r>
              <a:rPr lang="en-US" sz="2400" dirty="0" smtClean="0">
                <a:solidFill>
                  <a:schemeClr val="bg1"/>
                </a:solidFill>
              </a:rPr>
              <a:t>What demographic shift do you see between 1950 – 1970?</a:t>
            </a:r>
          </a:p>
          <a:p>
            <a:pPr marL="342900" indent="-342900">
              <a:buAutoNum type="arabicPeriod"/>
            </a:pPr>
            <a:r>
              <a:rPr lang="en-US" sz="2400" dirty="0" smtClean="0">
                <a:solidFill>
                  <a:schemeClr val="bg1"/>
                </a:solidFill>
              </a:rPr>
              <a:t>What factors do you think caused these changes? </a:t>
            </a:r>
          </a:p>
          <a:p>
            <a:pPr marL="342900" indent="-342900">
              <a:buAutoNum type="arabicPeriod"/>
            </a:pPr>
            <a:r>
              <a:rPr lang="en-US" sz="2400" dirty="0" smtClean="0">
                <a:solidFill>
                  <a:schemeClr val="bg1"/>
                </a:solidFill>
              </a:rPr>
              <a:t>What potential social conflicts might arise?</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come in…</a:t>
            </a:r>
            <a:endParaRPr lang="en-US" dirty="0"/>
          </a:p>
        </p:txBody>
      </p:sp>
      <p:sp>
        <p:nvSpPr>
          <p:cNvPr id="3" name="Content Placeholder 2"/>
          <p:cNvSpPr>
            <a:spLocks noGrp="1"/>
          </p:cNvSpPr>
          <p:nvPr>
            <p:ph idx="1"/>
          </p:nvPr>
        </p:nvSpPr>
        <p:spPr/>
        <p:txBody>
          <a:bodyPr/>
          <a:lstStyle/>
          <a:p>
            <a:r>
              <a:rPr lang="en-US" dirty="0" smtClean="0"/>
              <a:t>Sign the AP exam sheet on the front table!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6" name="Picture 12" descr="http://www.onthisdeity.com/wp-content/uploads/2011/01/TetOffensive.jpg">
            <a:hlinkClick r:id="rId2"/>
          </p:cNvPr>
          <p:cNvPicPr>
            <a:picLocks noChangeAspect="1" noChangeArrowheads="1"/>
          </p:cNvPicPr>
          <p:nvPr/>
        </p:nvPicPr>
        <p:blipFill>
          <a:blip r:embed="rId3" cstate="print"/>
          <a:srcRect/>
          <a:stretch>
            <a:fillRect/>
          </a:stretch>
        </p:blipFill>
        <p:spPr bwMode="auto">
          <a:xfrm>
            <a:off x="5334000" y="1"/>
            <a:ext cx="3809999" cy="2743200"/>
          </a:xfrm>
          <a:prstGeom prst="rect">
            <a:avLst/>
          </a:prstGeom>
          <a:noFill/>
        </p:spPr>
      </p:pic>
      <p:sp>
        <p:nvSpPr>
          <p:cNvPr id="2" name="Title 1"/>
          <p:cNvSpPr>
            <a:spLocks noGrp="1"/>
          </p:cNvSpPr>
          <p:nvPr>
            <p:ph type="ctrTitle"/>
          </p:nvPr>
        </p:nvSpPr>
        <p:spPr>
          <a:xfrm>
            <a:off x="6248400" y="3429000"/>
            <a:ext cx="2718112" cy="2301240"/>
          </a:xfrm>
        </p:spPr>
        <p:txBody>
          <a:bodyPr/>
          <a:lstStyle/>
          <a:p>
            <a:r>
              <a:rPr lang="en-US" dirty="0" smtClean="0"/>
              <a:t>The 60s</a:t>
            </a:r>
            <a:endParaRPr lang="en-US" dirty="0"/>
          </a:p>
        </p:txBody>
      </p:sp>
      <p:pic>
        <p:nvPicPr>
          <p:cNvPr id="21506" name="Picture 2" descr="http://www.phillipscollection.org/research/over_the_line/img_teach/brownstones.jpg">
            <a:hlinkClick r:id="rId4"/>
          </p:cNvPr>
          <p:cNvPicPr>
            <a:picLocks noChangeAspect="1" noChangeArrowheads="1"/>
          </p:cNvPicPr>
          <p:nvPr/>
        </p:nvPicPr>
        <p:blipFill>
          <a:blip r:embed="rId5" cstate="print"/>
          <a:srcRect/>
          <a:stretch>
            <a:fillRect/>
          </a:stretch>
        </p:blipFill>
        <p:spPr bwMode="auto">
          <a:xfrm>
            <a:off x="0" y="228600"/>
            <a:ext cx="3276600" cy="2537622"/>
          </a:xfrm>
          <a:prstGeom prst="rect">
            <a:avLst/>
          </a:prstGeom>
          <a:noFill/>
        </p:spPr>
      </p:pic>
      <p:pic>
        <p:nvPicPr>
          <p:cNvPr id="21508" name="Picture 4" descr="http://upload.wikimedia.org/wikipedia/commons/thumb/a/a4/Bayard_Rustin_NYWTS_3.jpg/220px-Bayard_Rustin_NYWTS_3.jpg">
            <a:hlinkClick r:id="rId6"/>
          </p:cNvPr>
          <p:cNvPicPr>
            <a:picLocks noChangeAspect="1" noChangeArrowheads="1"/>
          </p:cNvPicPr>
          <p:nvPr/>
        </p:nvPicPr>
        <p:blipFill>
          <a:blip r:embed="rId7" cstate="print"/>
          <a:srcRect/>
          <a:stretch>
            <a:fillRect/>
          </a:stretch>
        </p:blipFill>
        <p:spPr bwMode="auto">
          <a:xfrm>
            <a:off x="3048000" y="0"/>
            <a:ext cx="2095500" cy="2686051"/>
          </a:xfrm>
          <a:prstGeom prst="rect">
            <a:avLst/>
          </a:prstGeom>
          <a:noFill/>
        </p:spPr>
      </p:pic>
      <p:pic>
        <p:nvPicPr>
          <p:cNvPr id="21510" name="Picture 6" descr="http://www.informationliberation.com/files/300806jfk.jpg">
            <a:hlinkClick r:id="rId8"/>
          </p:cNvPr>
          <p:cNvPicPr>
            <a:picLocks noChangeAspect="1" noChangeArrowheads="1"/>
          </p:cNvPicPr>
          <p:nvPr/>
        </p:nvPicPr>
        <p:blipFill>
          <a:blip r:embed="rId9" cstate="print"/>
          <a:srcRect/>
          <a:stretch>
            <a:fillRect/>
          </a:stretch>
        </p:blipFill>
        <p:spPr bwMode="auto">
          <a:xfrm>
            <a:off x="5419725" y="4314825"/>
            <a:ext cx="3724275" cy="2543175"/>
          </a:xfrm>
          <a:prstGeom prst="rect">
            <a:avLst/>
          </a:prstGeom>
          <a:noFill/>
        </p:spPr>
      </p:pic>
      <p:pic>
        <p:nvPicPr>
          <p:cNvPr id="21512" name="Picture 8" descr="http://whalen.files.wordpress.com/2010/09/wattsriots.jpg">
            <a:hlinkClick r:id="rId10"/>
          </p:cNvPr>
          <p:cNvPicPr>
            <a:picLocks noChangeAspect="1" noChangeArrowheads="1"/>
          </p:cNvPicPr>
          <p:nvPr/>
        </p:nvPicPr>
        <p:blipFill>
          <a:blip r:embed="rId11" cstate="print"/>
          <a:srcRect/>
          <a:stretch>
            <a:fillRect/>
          </a:stretch>
        </p:blipFill>
        <p:spPr bwMode="auto">
          <a:xfrm>
            <a:off x="2438400" y="2590800"/>
            <a:ext cx="2971800" cy="1838325"/>
          </a:xfrm>
          <a:prstGeom prst="rect">
            <a:avLst/>
          </a:prstGeom>
          <a:noFill/>
        </p:spPr>
      </p:pic>
      <p:pic>
        <p:nvPicPr>
          <p:cNvPr id="21514" name="Picture 10" descr="http://upload.wikimedia.org/wikipedia/en/thumb/b/b7/Woodstock_poster.jpg/250px-Woodstock_poster.jpg">
            <a:hlinkClick r:id="rId12"/>
          </p:cNvPr>
          <p:cNvPicPr>
            <a:picLocks noChangeAspect="1" noChangeArrowheads="1"/>
          </p:cNvPicPr>
          <p:nvPr/>
        </p:nvPicPr>
        <p:blipFill>
          <a:blip r:embed="rId13" cstate="print"/>
          <a:srcRect/>
          <a:stretch>
            <a:fillRect/>
          </a:stretch>
        </p:blipFill>
        <p:spPr bwMode="auto">
          <a:xfrm>
            <a:off x="0" y="3512515"/>
            <a:ext cx="2438400" cy="3345485"/>
          </a:xfrm>
          <a:prstGeom prst="rect">
            <a:avLst/>
          </a:prstGeom>
          <a:noFill/>
        </p:spPr>
      </p:pic>
      <p:pic>
        <p:nvPicPr>
          <p:cNvPr id="21518" name="Picture 14" descr="http://pdnphotooftheday.com/wp-content/uploads/2013/02/tlo_hecklers.jpg">
            <a:hlinkClick r:id="rId14"/>
          </p:cNvPr>
          <p:cNvPicPr>
            <a:picLocks noChangeAspect="1" noChangeArrowheads="1"/>
          </p:cNvPicPr>
          <p:nvPr/>
        </p:nvPicPr>
        <p:blipFill>
          <a:blip r:embed="rId15" cstate="print"/>
          <a:srcRect/>
          <a:stretch>
            <a:fillRect/>
          </a:stretch>
        </p:blipFill>
        <p:spPr bwMode="auto">
          <a:xfrm>
            <a:off x="2438400" y="4590987"/>
            <a:ext cx="3429000" cy="226701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21" y="154322"/>
            <a:ext cx="7467600" cy="792162"/>
          </a:xfrm>
        </p:spPr>
        <p:txBody>
          <a:bodyPr>
            <a:normAutofit/>
          </a:bodyPr>
          <a:lstStyle/>
          <a:p>
            <a:r>
              <a:rPr lang="en-US" sz="3600" dirty="0" smtClean="0"/>
              <a:t>What do you think?</a:t>
            </a:r>
            <a:endParaRPr lang="en-US" sz="3600" dirty="0"/>
          </a:p>
        </p:txBody>
      </p:sp>
      <p:sp>
        <p:nvSpPr>
          <p:cNvPr id="3" name="Content Placeholder 2"/>
          <p:cNvSpPr>
            <a:spLocks noGrp="1"/>
          </p:cNvSpPr>
          <p:nvPr>
            <p:ph idx="1"/>
          </p:nvPr>
        </p:nvSpPr>
        <p:spPr/>
        <p:txBody>
          <a:bodyPr/>
          <a:lstStyle/>
          <a:p>
            <a:endParaRPr lang="en-US"/>
          </a:p>
        </p:txBody>
      </p:sp>
      <p:pic>
        <p:nvPicPr>
          <p:cNvPr id="1026" name="Picture 2" descr="http://economicscourageous.files.wordpress.com/2010/04/spending-comparison.jpg?w=480&amp;h=327"/>
          <p:cNvPicPr>
            <a:picLocks noChangeAspect="1" noChangeArrowheads="1"/>
          </p:cNvPicPr>
          <p:nvPr/>
        </p:nvPicPr>
        <p:blipFill>
          <a:blip r:embed="rId2" cstate="print"/>
          <a:srcRect/>
          <a:stretch>
            <a:fillRect/>
          </a:stretch>
        </p:blipFill>
        <p:spPr bwMode="auto">
          <a:xfrm>
            <a:off x="457200" y="914400"/>
            <a:ext cx="8229600" cy="560641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Warm Up: Successors to the New Deal</a:t>
            </a:r>
            <a:endParaRPr lang="en-US" sz="3600" dirty="0"/>
          </a:p>
        </p:txBody>
      </p:sp>
      <p:graphicFrame>
        <p:nvGraphicFramePr>
          <p:cNvPr id="4" name="Content Placeholder 3"/>
          <p:cNvGraphicFramePr>
            <a:graphicFrameLocks noGrp="1"/>
          </p:cNvGraphicFramePr>
          <p:nvPr>
            <p:ph idx="1"/>
          </p:nvPr>
        </p:nvGraphicFramePr>
        <p:xfrm>
          <a:off x="457200" y="1600200"/>
          <a:ext cx="8077200" cy="4800600"/>
        </p:xfrm>
        <a:graphic>
          <a:graphicData uri="http://schemas.openxmlformats.org/drawingml/2006/table">
            <a:tbl>
              <a:tblPr firstRow="1" bandRow="1">
                <a:tableStyleId>{5C22544A-7EE6-4342-B048-85BDC9FD1C3A}</a:tableStyleId>
              </a:tblPr>
              <a:tblGrid>
                <a:gridCol w="1483567"/>
                <a:gridCol w="3377711"/>
                <a:gridCol w="3215922"/>
              </a:tblGrid>
              <a:tr h="457200">
                <a:tc>
                  <a:txBody>
                    <a:bodyPr/>
                    <a:lstStyle/>
                    <a:p>
                      <a:pPr algn="ctr"/>
                      <a:endParaRPr lang="en-US" dirty="0"/>
                    </a:p>
                  </a:txBody>
                  <a:tcPr marL="82973" marR="82973"/>
                </a:tc>
                <a:tc>
                  <a:txBody>
                    <a:bodyPr/>
                    <a:lstStyle/>
                    <a:p>
                      <a:pPr algn="ctr"/>
                      <a:r>
                        <a:rPr lang="en-US" dirty="0" smtClean="0"/>
                        <a:t>New Frontier</a:t>
                      </a:r>
                      <a:endParaRPr lang="en-US" dirty="0"/>
                    </a:p>
                  </a:txBody>
                  <a:tcPr marL="82973" marR="82973"/>
                </a:tc>
                <a:tc>
                  <a:txBody>
                    <a:bodyPr/>
                    <a:lstStyle/>
                    <a:p>
                      <a:pPr algn="ctr"/>
                      <a:r>
                        <a:rPr lang="en-US" dirty="0" smtClean="0"/>
                        <a:t>Great Society</a:t>
                      </a:r>
                      <a:endParaRPr lang="en-US" dirty="0"/>
                    </a:p>
                  </a:txBody>
                  <a:tcPr marL="82973" marR="82973"/>
                </a:tc>
              </a:tr>
              <a:tr h="868680">
                <a:tc>
                  <a:txBody>
                    <a:bodyPr/>
                    <a:lstStyle/>
                    <a:p>
                      <a:r>
                        <a:rPr lang="en-US" b="1" i="1" dirty="0" smtClean="0"/>
                        <a:t>President</a:t>
                      </a:r>
                      <a:endParaRPr lang="en-US" b="1" i="1" dirty="0"/>
                    </a:p>
                  </a:txBody>
                  <a:tcPr marL="82973" marR="82973"/>
                </a:tc>
                <a:tc>
                  <a:txBody>
                    <a:bodyPr/>
                    <a:lstStyle/>
                    <a:p>
                      <a:endParaRPr lang="en-US" dirty="0"/>
                    </a:p>
                  </a:txBody>
                  <a:tcPr marL="82973" marR="82973"/>
                </a:tc>
                <a:tc>
                  <a:txBody>
                    <a:bodyPr/>
                    <a:lstStyle/>
                    <a:p>
                      <a:endParaRPr lang="en-US"/>
                    </a:p>
                  </a:txBody>
                  <a:tcPr marL="82973" marR="82973"/>
                </a:tc>
              </a:tr>
              <a:tr h="868680">
                <a:tc>
                  <a:txBody>
                    <a:bodyPr/>
                    <a:lstStyle/>
                    <a:p>
                      <a:r>
                        <a:rPr lang="en-US" b="1" i="1" dirty="0" smtClean="0"/>
                        <a:t>Mission</a:t>
                      </a:r>
                      <a:endParaRPr lang="en-US" b="1" i="1" dirty="0"/>
                    </a:p>
                  </a:txBody>
                  <a:tcPr marL="82973" marR="82973"/>
                </a:tc>
                <a:tc>
                  <a:txBody>
                    <a:bodyPr/>
                    <a:lstStyle/>
                    <a:p>
                      <a:endParaRPr lang="en-US" dirty="0"/>
                    </a:p>
                  </a:txBody>
                  <a:tcPr marL="82973" marR="82973"/>
                </a:tc>
                <a:tc>
                  <a:txBody>
                    <a:bodyPr/>
                    <a:lstStyle/>
                    <a:p>
                      <a:endParaRPr lang="en-US" dirty="0"/>
                    </a:p>
                  </a:txBody>
                  <a:tcPr marL="82973" marR="82973"/>
                </a:tc>
              </a:tr>
              <a:tr h="868680">
                <a:tc>
                  <a:txBody>
                    <a:bodyPr/>
                    <a:lstStyle/>
                    <a:p>
                      <a:r>
                        <a:rPr lang="en-US" b="1" i="1" dirty="0" smtClean="0"/>
                        <a:t>Economic Policies</a:t>
                      </a:r>
                      <a:endParaRPr lang="en-US" b="1" i="1" dirty="0"/>
                    </a:p>
                  </a:txBody>
                  <a:tcPr marL="82973" marR="82973"/>
                </a:tc>
                <a:tc>
                  <a:txBody>
                    <a:bodyPr/>
                    <a:lstStyle/>
                    <a:p>
                      <a:endParaRPr lang="en-US" dirty="0"/>
                    </a:p>
                  </a:txBody>
                  <a:tcPr marL="82973" marR="82973"/>
                </a:tc>
                <a:tc>
                  <a:txBody>
                    <a:bodyPr/>
                    <a:lstStyle/>
                    <a:p>
                      <a:endParaRPr lang="en-US" dirty="0"/>
                    </a:p>
                  </a:txBody>
                  <a:tcPr marL="82973" marR="82973"/>
                </a:tc>
              </a:tr>
              <a:tr h="868680">
                <a:tc>
                  <a:txBody>
                    <a:bodyPr/>
                    <a:lstStyle/>
                    <a:p>
                      <a:r>
                        <a:rPr lang="en-US" b="1" i="1" dirty="0" smtClean="0"/>
                        <a:t>Programs</a:t>
                      </a:r>
                      <a:endParaRPr lang="en-US" b="1" i="1" dirty="0"/>
                    </a:p>
                  </a:txBody>
                  <a:tcPr marL="82973" marR="82973"/>
                </a:tc>
                <a:tc>
                  <a:txBody>
                    <a:bodyPr/>
                    <a:lstStyle/>
                    <a:p>
                      <a:endParaRPr lang="en-US" dirty="0"/>
                    </a:p>
                  </a:txBody>
                  <a:tcPr marL="82973" marR="82973"/>
                </a:tc>
                <a:tc>
                  <a:txBody>
                    <a:bodyPr/>
                    <a:lstStyle/>
                    <a:p>
                      <a:endParaRPr lang="en-US" dirty="0"/>
                    </a:p>
                  </a:txBody>
                  <a:tcPr marL="82973" marR="82973"/>
                </a:tc>
              </a:tr>
              <a:tr h="868680">
                <a:tc>
                  <a:txBody>
                    <a:bodyPr/>
                    <a:lstStyle/>
                    <a:p>
                      <a:r>
                        <a:rPr lang="en-US" b="1" i="1" smtClean="0"/>
                        <a:t>Effective-ness</a:t>
                      </a:r>
                      <a:endParaRPr lang="en-US" b="1" i="1" dirty="0"/>
                    </a:p>
                  </a:txBody>
                  <a:tcPr marL="82973" marR="82973"/>
                </a:tc>
                <a:tc>
                  <a:txBody>
                    <a:bodyPr/>
                    <a:lstStyle/>
                    <a:p>
                      <a:endParaRPr lang="en-US" dirty="0"/>
                    </a:p>
                  </a:txBody>
                  <a:tcPr marL="82973" marR="82973"/>
                </a:tc>
                <a:tc>
                  <a:txBody>
                    <a:bodyPr/>
                    <a:lstStyle/>
                    <a:p>
                      <a:endParaRPr lang="en-US" dirty="0"/>
                    </a:p>
                  </a:txBody>
                  <a:tcPr marL="82973" marR="82973"/>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 y="-228600"/>
            <a:ext cx="7467600" cy="1143000"/>
          </a:xfrm>
        </p:spPr>
        <p:txBody>
          <a:bodyPr/>
          <a:lstStyle/>
          <a:p>
            <a:r>
              <a:rPr lang="en-US" dirty="0" smtClean="0"/>
              <a:t>Vietnam at home</a:t>
            </a:r>
            <a:endParaRPr lang="en-US" dirty="0"/>
          </a:p>
        </p:txBody>
      </p:sp>
      <p:sp>
        <p:nvSpPr>
          <p:cNvPr id="3" name="Content Placeholder 2"/>
          <p:cNvSpPr>
            <a:spLocks noGrp="1"/>
          </p:cNvSpPr>
          <p:nvPr>
            <p:ph idx="1"/>
          </p:nvPr>
        </p:nvSpPr>
        <p:spPr>
          <a:xfrm>
            <a:off x="20052" y="609600"/>
            <a:ext cx="8666747" cy="6248400"/>
          </a:xfrm>
        </p:spPr>
        <p:txBody>
          <a:bodyPr>
            <a:noAutofit/>
          </a:bodyPr>
          <a:lstStyle/>
          <a:p>
            <a:r>
              <a:rPr lang="en-US" sz="2400" dirty="0" smtClean="0"/>
              <a:t>Formation of the </a:t>
            </a:r>
            <a:r>
              <a:rPr lang="en-US" sz="2400" b="1" u="sng" dirty="0" smtClean="0"/>
              <a:t>New Left</a:t>
            </a:r>
          </a:p>
          <a:p>
            <a:pPr lvl="1"/>
            <a:r>
              <a:rPr lang="en-US" sz="2400" dirty="0" smtClean="0"/>
              <a:t>Protest as a result of demographic changes –by 1970 over half of the US population was under 30</a:t>
            </a:r>
          </a:p>
          <a:p>
            <a:pPr lvl="2"/>
            <a:r>
              <a:rPr lang="en-US" dirty="0" smtClean="0"/>
              <a:t>8 million Americans attended college; 8 times the number in 1950</a:t>
            </a:r>
          </a:p>
          <a:p>
            <a:pPr lvl="2"/>
            <a:r>
              <a:rPr lang="en-US" dirty="0" smtClean="0"/>
              <a:t>Overwhelmingly white &amp; affluent, but embraced minority causes; many unaware of the degree of injustice</a:t>
            </a:r>
          </a:p>
          <a:p>
            <a:pPr lvl="2"/>
            <a:r>
              <a:rPr lang="en-US" dirty="0" smtClean="0"/>
              <a:t>Not usually communist, but supportive of 3</a:t>
            </a:r>
            <a:r>
              <a:rPr lang="en-US" baseline="30000" dirty="0" smtClean="0"/>
              <a:t>rd</a:t>
            </a:r>
            <a:r>
              <a:rPr lang="en-US" dirty="0" smtClean="0"/>
              <a:t> World Marxist leadership</a:t>
            </a:r>
          </a:p>
          <a:p>
            <a:pPr lvl="2"/>
            <a:r>
              <a:rPr lang="en-US" dirty="0" smtClean="0"/>
              <a:t>Opposition to the military draft</a:t>
            </a:r>
          </a:p>
          <a:p>
            <a:pPr lvl="3"/>
            <a:r>
              <a:rPr lang="en-US" sz="2400" dirty="0" smtClean="0"/>
              <a:t>Anti-deferment for college students, teachers, fathers</a:t>
            </a:r>
          </a:p>
          <a:p>
            <a:pPr lvl="3"/>
            <a:r>
              <a:rPr lang="en-US" sz="2400" dirty="0" smtClean="0"/>
              <a:t>Draft card burning common at anti-war rallies</a:t>
            </a:r>
          </a:p>
          <a:p>
            <a:pPr lvl="3"/>
            <a:r>
              <a:rPr lang="en-US" sz="2400" dirty="0" smtClean="0"/>
              <a:t>Draft evaders, pardoned in 1977 (Ford and Carter)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305800" cy="4525963"/>
          </a:xfrm>
        </p:spPr>
        <p:txBody>
          <a:bodyPr>
            <a:normAutofit fontScale="92500" lnSpcReduction="10000"/>
          </a:bodyPr>
          <a:lstStyle/>
          <a:p>
            <a:r>
              <a:rPr lang="en-US" sz="2600" b="1" u="sng" dirty="0" smtClean="0"/>
              <a:t>Students for a Democratic Society </a:t>
            </a:r>
            <a:r>
              <a:rPr lang="en-US" sz="2600" dirty="0" smtClean="0"/>
              <a:t>–</a:t>
            </a:r>
            <a:r>
              <a:rPr lang="en-US" sz="2600" i="1" dirty="0" smtClean="0"/>
              <a:t>Port Huron Statement</a:t>
            </a:r>
            <a:r>
              <a:rPr lang="en-US" sz="2600" dirty="0" smtClean="0"/>
              <a:t>, 1962</a:t>
            </a:r>
          </a:p>
          <a:p>
            <a:pPr lvl="1"/>
            <a:r>
              <a:rPr lang="en-US" b="1" u="sng" dirty="0" smtClean="0"/>
              <a:t>Weathermen</a:t>
            </a:r>
            <a:r>
              <a:rPr lang="en-US" dirty="0" smtClean="0"/>
              <a:t> –violent offshoot of SDS -Formed in 1967</a:t>
            </a:r>
          </a:p>
          <a:p>
            <a:r>
              <a:rPr lang="en-US" sz="2600" b="1" u="sng" dirty="0" smtClean="0"/>
              <a:t>Free Speech Movement </a:t>
            </a:r>
            <a:r>
              <a:rPr lang="en-US" sz="2600" dirty="0" smtClean="0"/>
              <a:t>begins at UC Berkeley, 1964</a:t>
            </a:r>
          </a:p>
          <a:p>
            <a:r>
              <a:rPr lang="en-US" sz="2600" dirty="0" smtClean="0"/>
              <a:t>Student Riots &amp; occupation of campus buildings, Columbia Univ. 1968; UC Berkley, 1969</a:t>
            </a:r>
          </a:p>
          <a:p>
            <a:r>
              <a:rPr lang="en-US" sz="2600" dirty="0" smtClean="0"/>
              <a:t>Counterculture</a:t>
            </a:r>
          </a:p>
          <a:p>
            <a:pPr lvl="1"/>
            <a:r>
              <a:rPr lang="en-US" sz="2200" dirty="0" smtClean="0"/>
              <a:t>Hippies were related to New Left, but more focused on flouting social conventions &amp; embracing sensual pleasure</a:t>
            </a:r>
          </a:p>
          <a:p>
            <a:pPr lvl="1"/>
            <a:r>
              <a:rPr lang="en-US" sz="2200" b="1" u="sng" dirty="0" err="1" smtClean="0"/>
              <a:t>Haight</a:t>
            </a:r>
            <a:r>
              <a:rPr lang="en-US" sz="2200" b="1" u="sng" dirty="0" smtClean="0"/>
              <a:t>-Asbury</a:t>
            </a:r>
            <a:r>
              <a:rPr lang="en-US" sz="2200" dirty="0" smtClean="0"/>
              <a:t> neighborhood of San Francisco</a:t>
            </a:r>
          </a:p>
          <a:p>
            <a:pPr lvl="1"/>
            <a:r>
              <a:rPr lang="en-US" sz="2200" b="1" u="sng" dirty="0" smtClean="0"/>
              <a:t>Woodstock </a:t>
            </a:r>
            <a:r>
              <a:rPr lang="en-US" sz="2200" dirty="0" smtClean="0"/>
              <a:t>music festival, July 1969</a:t>
            </a:r>
          </a:p>
        </p:txBody>
      </p:sp>
      <p:pic>
        <p:nvPicPr>
          <p:cNvPr id="1026" name="Picture 2" descr="File:SDS-FBI.png">
            <a:hlinkClick r:id="rId3"/>
          </p:cNvPr>
          <p:cNvPicPr>
            <a:picLocks noChangeAspect="1" noChangeArrowheads="1"/>
          </p:cNvPicPr>
          <p:nvPr/>
        </p:nvPicPr>
        <p:blipFill>
          <a:blip r:embed="rId4" cstate="print"/>
          <a:srcRect/>
          <a:stretch>
            <a:fillRect/>
          </a:stretch>
        </p:blipFill>
        <p:spPr bwMode="auto">
          <a:xfrm>
            <a:off x="2971800" y="4505325"/>
            <a:ext cx="3110903" cy="2352675"/>
          </a:xfrm>
          <a:prstGeom prst="rect">
            <a:avLst/>
          </a:prstGeom>
          <a:noFill/>
        </p:spPr>
      </p:pic>
      <p:pic>
        <p:nvPicPr>
          <p:cNvPr id="1028" name="Picture 4" descr="http://noebie.net/wp-content/uploads/port-huron-statement-cover.jpg">
            <a:hlinkClick r:id="rId5"/>
          </p:cNvPr>
          <p:cNvPicPr>
            <a:picLocks noChangeAspect="1" noChangeArrowheads="1"/>
          </p:cNvPicPr>
          <p:nvPr/>
        </p:nvPicPr>
        <p:blipFill>
          <a:blip r:embed="rId6" cstate="print"/>
          <a:srcRect/>
          <a:stretch>
            <a:fillRect/>
          </a:stretch>
        </p:blipFill>
        <p:spPr bwMode="auto">
          <a:xfrm>
            <a:off x="1143000" y="4705349"/>
            <a:ext cx="1537607" cy="2152651"/>
          </a:xfrm>
          <a:prstGeom prst="rect">
            <a:avLst/>
          </a:prstGeom>
          <a:noFill/>
        </p:spPr>
      </p:pic>
      <p:pic>
        <p:nvPicPr>
          <p:cNvPr id="1030" name="Picture 6" descr="Woodstock Photo of 1969 Festival, View from the helicopter by Woodstock Photographer Barry Z Levine, copyright Barry Z Levine, all rights reserved"/>
          <p:cNvPicPr>
            <a:picLocks noChangeAspect="1" noChangeArrowheads="1"/>
          </p:cNvPicPr>
          <p:nvPr/>
        </p:nvPicPr>
        <p:blipFill>
          <a:blip r:embed="rId7" cstate="print"/>
          <a:srcRect/>
          <a:stretch>
            <a:fillRect/>
          </a:stretch>
        </p:blipFill>
        <p:spPr bwMode="auto">
          <a:xfrm>
            <a:off x="6324600" y="4648200"/>
            <a:ext cx="2819400" cy="19937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4343400" cy="1143000"/>
          </a:xfrm>
        </p:spPr>
        <p:txBody>
          <a:bodyPr>
            <a:normAutofit/>
          </a:bodyPr>
          <a:lstStyle/>
          <a:p>
            <a:r>
              <a:rPr lang="en-US" sz="3600" b="1" dirty="0" smtClean="0"/>
              <a:t>Public Awareness</a:t>
            </a:r>
            <a:endParaRPr lang="en-US" sz="3600" b="1" dirty="0"/>
          </a:p>
        </p:txBody>
      </p:sp>
      <p:sp>
        <p:nvSpPr>
          <p:cNvPr id="3" name="Content Placeholder 2"/>
          <p:cNvSpPr>
            <a:spLocks noGrp="1"/>
          </p:cNvSpPr>
          <p:nvPr>
            <p:ph idx="1"/>
          </p:nvPr>
        </p:nvSpPr>
        <p:spPr>
          <a:xfrm>
            <a:off x="152400" y="1066800"/>
            <a:ext cx="7086600" cy="5791200"/>
          </a:xfrm>
        </p:spPr>
        <p:txBody>
          <a:bodyPr>
            <a:normAutofit/>
          </a:bodyPr>
          <a:lstStyle/>
          <a:p>
            <a:r>
              <a:rPr lang="en-US" sz="2200" dirty="0" smtClean="0"/>
              <a:t>Environmentalism</a:t>
            </a:r>
          </a:p>
          <a:p>
            <a:pPr lvl="1"/>
            <a:r>
              <a:rPr lang="en-US" sz="2200" b="1" u="sng" dirty="0" smtClean="0"/>
              <a:t>Rachel Carson’s ‘Silent Spring’ </a:t>
            </a:r>
            <a:r>
              <a:rPr lang="en-US" sz="2200" dirty="0" smtClean="0"/>
              <a:t>(1962) </a:t>
            </a:r>
          </a:p>
          <a:p>
            <a:pPr lvl="1"/>
            <a:r>
              <a:rPr lang="en-US" sz="2200" dirty="0" err="1" smtClean="0"/>
              <a:t>Gov’t</a:t>
            </a:r>
            <a:r>
              <a:rPr lang="en-US" sz="2200" dirty="0" smtClean="0"/>
              <a:t> sponsored pesticide usage killing wildlife, without public consent</a:t>
            </a:r>
          </a:p>
          <a:p>
            <a:pPr lvl="1"/>
            <a:r>
              <a:rPr lang="en-US" sz="2200" b="1" u="sng" dirty="0" smtClean="0"/>
              <a:t>Environmental Protection Agency </a:t>
            </a:r>
            <a:r>
              <a:rPr lang="en-US" sz="2200" dirty="0" smtClean="0"/>
              <a:t>founded by Richard Nixon in 1970</a:t>
            </a:r>
          </a:p>
          <a:p>
            <a:r>
              <a:rPr lang="en-US" sz="2200" dirty="0" smtClean="0"/>
              <a:t>Consumer safety &amp; rights</a:t>
            </a:r>
          </a:p>
          <a:p>
            <a:pPr lvl="1"/>
            <a:r>
              <a:rPr lang="en-US" sz="2200" b="1" u="sng" dirty="0" smtClean="0"/>
              <a:t>Ralph Nader’s ‘Unsafe at Any Speed’ </a:t>
            </a:r>
            <a:r>
              <a:rPr lang="en-US" sz="2200" dirty="0" smtClean="0"/>
              <a:t>(1965)</a:t>
            </a:r>
          </a:p>
          <a:p>
            <a:pPr lvl="1"/>
            <a:r>
              <a:rPr lang="en-US" sz="2200" dirty="0" smtClean="0"/>
              <a:t>Indictment of US automakers for not making vehicles safer, when they possessed the know-how to stop injuries &amp; fatalities</a:t>
            </a:r>
          </a:p>
          <a:p>
            <a:pPr lvl="1"/>
            <a:r>
              <a:rPr lang="en-US" sz="2200" dirty="0" smtClean="0"/>
              <a:t>Seat belts &amp; redesigned steering column, bumpers &amp; dashboards became federally mandated features</a:t>
            </a:r>
          </a:p>
        </p:txBody>
      </p:sp>
      <p:pic>
        <p:nvPicPr>
          <p:cNvPr id="1026" name="Picture 2" descr="http://rachelcarsonstatue.org/wp-content/uploads/2012/07/carson-silent-spring.jpg">
            <a:hlinkClick r:id="rId3"/>
          </p:cNvPr>
          <p:cNvPicPr>
            <a:picLocks noChangeAspect="1" noChangeArrowheads="1"/>
          </p:cNvPicPr>
          <p:nvPr/>
        </p:nvPicPr>
        <p:blipFill>
          <a:blip r:embed="rId4" cstate="print"/>
          <a:srcRect/>
          <a:stretch>
            <a:fillRect/>
          </a:stretch>
        </p:blipFill>
        <p:spPr bwMode="auto">
          <a:xfrm>
            <a:off x="6553200" y="228600"/>
            <a:ext cx="2286000" cy="1508385"/>
          </a:xfrm>
          <a:prstGeom prst="rect">
            <a:avLst/>
          </a:prstGeom>
          <a:noFill/>
        </p:spPr>
      </p:pic>
      <p:pic>
        <p:nvPicPr>
          <p:cNvPr id="1028" name="Picture 4" descr="http://livinspoonful.com/wp-content/uploads/2012/09/Rachel-Carson_Newspaper-Headline.jpg">
            <a:hlinkClick r:id="rId5"/>
          </p:cNvPr>
          <p:cNvPicPr>
            <a:picLocks noChangeAspect="1" noChangeArrowheads="1"/>
          </p:cNvPicPr>
          <p:nvPr/>
        </p:nvPicPr>
        <p:blipFill>
          <a:blip r:embed="rId6" cstate="print"/>
          <a:srcRect/>
          <a:stretch>
            <a:fillRect/>
          </a:stretch>
        </p:blipFill>
        <p:spPr bwMode="auto">
          <a:xfrm>
            <a:off x="3733800" y="0"/>
            <a:ext cx="2819400" cy="1500231"/>
          </a:xfrm>
          <a:prstGeom prst="rect">
            <a:avLst/>
          </a:prstGeom>
          <a:noFill/>
        </p:spPr>
      </p:pic>
      <p:pic>
        <p:nvPicPr>
          <p:cNvPr id="4" name="Picture 2" descr="http://www.serenska.com/IdealGarage/assets/images/books/UnsafeAtAnySpeedLarge.jpg">
            <a:hlinkClick r:id="rId7"/>
          </p:cNvPr>
          <p:cNvPicPr>
            <a:picLocks noChangeAspect="1" noChangeArrowheads="1"/>
          </p:cNvPicPr>
          <p:nvPr/>
        </p:nvPicPr>
        <p:blipFill>
          <a:blip r:embed="rId8" cstate="print"/>
          <a:srcRect/>
          <a:stretch>
            <a:fillRect/>
          </a:stretch>
        </p:blipFill>
        <p:spPr bwMode="auto">
          <a:xfrm>
            <a:off x="7162800" y="3926707"/>
            <a:ext cx="1981200" cy="2931293"/>
          </a:xfrm>
          <a:prstGeom prst="rect">
            <a:avLst/>
          </a:prstGeom>
          <a:noFill/>
        </p:spPr>
      </p:pic>
      <p:pic>
        <p:nvPicPr>
          <p:cNvPr id="5" name="Picture 4" descr="http://upload.wikimedia.org/wikipedia/commons/6/6c/1960-63_Corvair.jpg">
            <a:hlinkClick r:id="rId9"/>
          </p:cNvPr>
          <p:cNvPicPr>
            <a:picLocks noChangeAspect="1" noChangeArrowheads="1"/>
          </p:cNvPicPr>
          <p:nvPr/>
        </p:nvPicPr>
        <p:blipFill>
          <a:blip r:embed="rId10" cstate="print"/>
          <a:srcRect/>
          <a:stretch>
            <a:fillRect/>
          </a:stretch>
        </p:blipFill>
        <p:spPr bwMode="auto">
          <a:xfrm>
            <a:off x="7050505" y="2084383"/>
            <a:ext cx="2057400" cy="15430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7200" cy="1066800"/>
          </a:xfrm>
        </p:spPr>
        <p:txBody>
          <a:bodyPr/>
          <a:lstStyle/>
          <a:p>
            <a:r>
              <a:rPr lang="en-US" dirty="0" err="1" smtClean="0"/>
              <a:t>Vietnamization</a:t>
            </a:r>
            <a:endParaRPr lang="en-US" dirty="0"/>
          </a:p>
        </p:txBody>
      </p:sp>
      <p:sp>
        <p:nvSpPr>
          <p:cNvPr id="3" name="Content Placeholder 2"/>
          <p:cNvSpPr>
            <a:spLocks noGrp="1"/>
          </p:cNvSpPr>
          <p:nvPr>
            <p:ph idx="1"/>
          </p:nvPr>
        </p:nvSpPr>
        <p:spPr>
          <a:xfrm>
            <a:off x="-152400" y="553453"/>
            <a:ext cx="6781800" cy="5943600"/>
          </a:xfrm>
        </p:spPr>
        <p:txBody>
          <a:bodyPr>
            <a:normAutofit/>
          </a:bodyPr>
          <a:lstStyle/>
          <a:p>
            <a:pPr>
              <a:buNone/>
            </a:pPr>
            <a:endParaRPr lang="en-US" sz="2400" dirty="0" smtClean="0"/>
          </a:p>
          <a:p>
            <a:r>
              <a:rPr lang="en-US" sz="2400" dirty="0" smtClean="0"/>
              <a:t>(1969) After the </a:t>
            </a:r>
            <a:r>
              <a:rPr lang="en-US" sz="2400" b="1" u="sng" dirty="0" smtClean="0">
                <a:solidFill>
                  <a:srgbClr val="00B0F0"/>
                </a:solidFill>
              </a:rPr>
              <a:t>My Lai Massacre &amp; Tet Offensive </a:t>
            </a:r>
            <a:r>
              <a:rPr lang="en-US" sz="2400" dirty="0" smtClean="0"/>
              <a:t>of 1968, Nixon’s first agenda is to remove combat troops &amp; train South Vietnamese to defend themselves</a:t>
            </a:r>
          </a:p>
          <a:p>
            <a:pPr lvl="1"/>
            <a:r>
              <a:rPr lang="en-US" sz="2000" dirty="0" smtClean="0"/>
              <a:t>Known as the Nixon Doctrine</a:t>
            </a:r>
          </a:p>
          <a:p>
            <a:r>
              <a:rPr lang="en-US" sz="2400" dirty="0" smtClean="0"/>
              <a:t>Nixon publically defends </a:t>
            </a:r>
            <a:r>
              <a:rPr lang="en-US" sz="2400" b="1" u="sng" dirty="0" smtClean="0">
                <a:solidFill>
                  <a:srgbClr val="00B0F0"/>
                </a:solidFill>
              </a:rPr>
              <a:t>invasion of Cambodia </a:t>
            </a:r>
            <a:r>
              <a:rPr lang="en-US" sz="2400" dirty="0" smtClean="0"/>
              <a:t>by US &amp; S. Vietnamese forces1970</a:t>
            </a:r>
          </a:p>
          <a:p>
            <a:pPr lvl="1"/>
            <a:r>
              <a:rPr lang="en-US" sz="2000" dirty="0" smtClean="0"/>
              <a:t>New rallying point for college protest</a:t>
            </a:r>
          </a:p>
          <a:p>
            <a:pPr lvl="1"/>
            <a:r>
              <a:rPr lang="en-US" sz="2000" b="1" u="sng" dirty="0" smtClean="0">
                <a:solidFill>
                  <a:srgbClr val="00B0F0"/>
                </a:solidFill>
              </a:rPr>
              <a:t>Kent State Univ. &amp; Jackson State Univ. riots </a:t>
            </a:r>
            <a:r>
              <a:rPr lang="en-US" sz="2000" dirty="0" smtClean="0"/>
              <a:t>result in student deaths</a:t>
            </a:r>
          </a:p>
          <a:p>
            <a:pPr lvl="1"/>
            <a:r>
              <a:rPr lang="en-US" sz="2000" dirty="0" smtClean="0"/>
              <a:t>Congress will pass </a:t>
            </a:r>
            <a:r>
              <a:rPr lang="en-US" sz="2000" b="1" u="sng" dirty="0" smtClean="0">
                <a:solidFill>
                  <a:srgbClr val="00B0F0"/>
                </a:solidFill>
              </a:rPr>
              <a:t>Cooper-Church bill </a:t>
            </a:r>
            <a:r>
              <a:rPr lang="en-US" sz="2000" dirty="0" smtClean="0"/>
              <a:t>to limit Executive war powers forbidding invasion of Laos &amp; Thailand</a:t>
            </a:r>
            <a:endParaRPr lang="en-US" sz="2000" dirty="0"/>
          </a:p>
        </p:txBody>
      </p:sp>
      <p:pic>
        <p:nvPicPr>
          <p:cNvPr id="2050" name="Picture 2" descr="http://www.lib.iastate.edu/spcl/exhibits/timesachangin/images/VietnamNixonMap1.jpg"/>
          <p:cNvPicPr>
            <a:picLocks noChangeAspect="1" noChangeArrowheads="1"/>
          </p:cNvPicPr>
          <p:nvPr/>
        </p:nvPicPr>
        <p:blipFill>
          <a:blip r:embed="rId2" cstate="print"/>
          <a:srcRect/>
          <a:stretch>
            <a:fillRect/>
          </a:stretch>
        </p:blipFill>
        <p:spPr bwMode="auto">
          <a:xfrm>
            <a:off x="6553200" y="228600"/>
            <a:ext cx="2590800" cy="2377958"/>
          </a:xfrm>
          <a:prstGeom prst="rect">
            <a:avLst/>
          </a:prstGeom>
          <a:noFill/>
        </p:spPr>
      </p:pic>
      <p:pic>
        <p:nvPicPr>
          <p:cNvPr id="5" name="Picture 2" descr="http://media.npr.org/assets/news/2010/05/03/kentstate-07716f656eca21c8b97bf21c496d965d0945965f-s6-c10.jpg"/>
          <p:cNvPicPr>
            <a:picLocks noChangeAspect="1" noChangeArrowheads="1"/>
          </p:cNvPicPr>
          <p:nvPr/>
        </p:nvPicPr>
        <p:blipFill>
          <a:blip r:embed="rId3" cstate="print"/>
          <a:srcRect/>
          <a:stretch>
            <a:fillRect/>
          </a:stretch>
        </p:blipFill>
        <p:spPr bwMode="auto">
          <a:xfrm>
            <a:off x="6832742" y="2667000"/>
            <a:ext cx="2311258" cy="2134389"/>
          </a:xfrm>
          <a:prstGeom prst="rect">
            <a:avLst/>
          </a:prstGeom>
          <a:noFill/>
        </p:spPr>
      </p:pic>
      <p:pic>
        <p:nvPicPr>
          <p:cNvPr id="6" name="Picture 4" descr="http://media.npr.org/assets/news/2010/05/03/kentstate2-2ae5a9244736406f2a2b3892624d0773eade5819-s6-c10.jpg"/>
          <p:cNvPicPr>
            <a:picLocks noChangeAspect="1" noChangeArrowheads="1"/>
          </p:cNvPicPr>
          <p:nvPr/>
        </p:nvPicPr>
        <p:blipFill>
          <a:blip r:embed="rId4" cstate="print"/>
          <a:srcRect/>
          <a:stretch>
            <a:fillRect/>
          </a:stretch>
        </p:blipFill>
        <p:spPr bwMode="auto">
          <a:xfrm>
            <a:off x="6858000" y="4800600"/>
            <a:ext cx="2514600" cy="18867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endParaRPr lang="en-US" dirty="0"/>
          </a:p>
        </p:txBody>
      </p:sp>
      <p:sp>
        <p:nvSpPr>
          <p:cNvPr id="3" name="Content Placeholder 2"/>
          <p:cNvSpPr>
            <a:spLocks noGrp="1"/>
          </p:cNvSpPr>
          <p:nvPr>
            <p:ph idx="1"/>
          </p:nvPr>
        </p:nvSpPr>
        <p:spPr>
          <a:xfrm>
            <a:off x="228600" y="914400"/>
            <a:ext cx="8915400" cy="5943600"/>
          </a:xfrm>
        </p:spPr>
        <p:txBody>
          <a:bodyPr/>
          <a:lstStyle/>
          <a:p>
            <a:r>
              <a:rPr lang="en-US" dirty="0" smtClean="0"/>
              <a:t>Compare &amp; contrast Richard Nixon’s use of executive power with that of Jackson/T.R.</a:t>
            </a:r>
          </a:p>
          <a:p>
            <a:endParaRPr lang="en-US" dirty="0"/>
          </a:p>
        </p:txBody>
      </p:sp>
      <p:graphicFrame>
        <p:nvGraphicFramePr>
          <p:cNvPr id="4" name="Table 3"/>
          <p:cNvGraphicFramePr>
            <a:graphicFrameLocks noGrp="1"/>
          </p:cNvGraphicFramePr>
          <p:nvPr/>
        </p:nvGraphicFramePr>
        <p:xfrm>
          <a:off x="0" y="2286000"/>
          <a:ext cx="9144000" cy="4572000"/>
        </p:xfrm>
        <a:graphic>
          <a:graphicData uri="http://schemas.openxmlformats.org/drawingml/2006/table">
            <a:tbl>
              <a:tblPr firstRow="1" bandRow="1">
                <a:tableStyleId>{5C22544A-7EE6-4342-B048-85BDC9FD1C3A}</a:tableStyleId>
              </a:tblPr>
              <a:tblGrid>
                <a:gridCol w="3048000"/>
                <a:gridCol w="3048000"/>
                <a:gridCol w="3048000"/>
              </a:tblGrid>
              <a:tr h="571500">
                <a:tc>
                  <a:txBody>
                    <a:bodyPr/>
                    <a:lstStyle/>
                    <a:p>
                      <a:pPr algn="ctr"/>
                      <a:r>
                        <a:rPr lang="en-US" dirty="0" smtClean="0">
                          <a:solidFill>
                            <a:srgbClr val="C00000"/>
                          </a:solidFill>
                        </a:rPr>
                        <a:t>Nixon</a:t>
                      </a:r>
                      <a:endParaRPr lang="en-US" dirty="0">
                        <a:solidFill>
                          <a:srgbClr val="C00000"/>
                        </a:solidFill>
                      </a:endParaRPr>
                    </a:p>
                  </a:txBody>
                  <a:tcPr/>
                </a:tc>
                <a:tc>
                  <a:txBody>
                    <a:bodyPr/>
                    <a:lstStyle/>
                    <a:p>
                      <a:pPr algn="ctr"/>
                      <a:r>
                        <a:rPr lang="en-US" dirty="0" smtClean="0">
                          <a:solidFill>
                            <a:srgbClr val="C00000"/>
                          </a:solidFill>
                        </a:rPr>
                        <a:t>SIMILARITIES</a:t>
                      </a:r>
                      <a:endParaRPr lang="en-US" dirty="0">
                        <a:solidFill>
                          <a:srgbClr val="C00000"/>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C00000"/>
                          </a:solidFill>
                        </a:rPr>
                        <a:t>Jackson / T. Roosevelt</a:t>
                      </a:r>
                      <a:endParaRPr lang="en-US" dirty="0">
                        <a:solidFill>
                          <a:srgbClr val="C00000"/>
                        </a:solidFill>
                      </a:endParaRPr>
                    </a:p>
                  </a:txBody>
                  <a:tcPr/>
                </a:tc>
              </a:tr>
              <a:tr h="571500">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tcPr>
                </a:tc>
              </a:tr>
              <a:tr h="571500">
                <a:tc>
                  <a:txBody>
                    <a:bodyPr/>
                    <a:lstStyle/>
                    <a:p>
                      <a:endParaRPr lang="en-US"/>
                    </a:p>
                  </a:txBody>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tc>
              </a:tr>
              <a:tr h="571500">
                <a:tc>
                  <a:txBody>
                    <a:bodyPr/>
                    <a:lstStyle/>
                    <a:p>
                      <a:endParaRPr lang="en-US"/>
                    </a:p>
                  </a:txBody>
                  <a:tcPr/>
                </a:tc>
                <a:tc>
                  <a:txBody>
                    <a:bodyPr/>
                    <a:lstStyle/>
                    <a:p>
                      <a:endParaRPr lang="en-US"/>
                    </a:p>
                  </a:txBody>
                  <a:tcPr/>
                </a:tc>
                <a:tc>
                  <a:txBody>
                    <a:bodyPr/>
                    <a:lstStyle/>
                    <a:p>
                      <a:endParaRPr lang="en-US"/>
                    </a:p>
                  </a:txBody>
                  <a:tcPr/>
                </a:tc>
              </a:tr>
              <a:tr h="571500">
                <a:tc>
                  <a:txBody>
                    <a:bodyPr/>
                    <a:lstStyle/>
                    <a:p>
                      <a:endParaRPr lang="en-US"/>
                    </a:p>
                  </a:txBody>
                  <a:tcPr/>
                </a:tc>
                <a:tc>
                  <a:txBody>
                    <a:bodyPr/>
                    <a:lstStyle/>
                    <a:p>
                      <a:endParaRPr lang="en-US"/>
                    </a:p>
                  </a:txBody>
                  <a:tcPr/>
                </a:tc>
                <a:tc>
                  <a:txBody>
                    <a:bodyPr/>
                    <a:lstStyle/>
                    <a:p>
                      <a:endParaRPr lang="en-US"/>
                    </a:p>
                  </a:txBody>
                  <a:tcPr/>
                </a:tc>
              </a:tr>
              <a:tr h="571500">
                <a:tc>
                  <a:txBody>
                    <a:bodyPr/>
                    <a:lstStyle/>
                    <a:p>
                      <a:endParaRPr lang="en-US"/>
                    </a:p>
                  </a:txBody>
                  <a:tcPr/>
                </a:tc>
                <a:tc>
                  <a:txBody>
                    <a:bodyPr/>
                    <a:lstStyle/>
                    <a:p>
                      <a:endParaRPr lang="en-US"/>
                    </a:p>
                  </a:txBody>
                  <a:tcPr/>
                </a:tc>
                <a:tc>
                  <a:txBody>
                    <a:bodyPr/>
                    <a:lstStyle/>
                    <a:p>
                      <a:endParaRPr lang="en-US"/>
                    </a:p>
                  </a:txBody>
                  <a:tcPr/>
                </a:tc>
              </a:tr>
              <a:tr h="571500">
                <a:tc>
                  <a:txBody>
                    <a:bodyPr/>
                    <a:lstStyle/>
                    <a:p>
                      <a:endParaRPr lang="en-US"/>
                    </a:p>
                  </a:txBody>
                  <a:tcPr/>
                </a:tc>
                <a:tc>
                  <a:txBody>
                    <a:bodyPr/>
                    <a:lstStyle/>
                    <a:p>
                      <a:endParaRPr lang="en-US"/>
                    </a:p>
                  </a:txBody>
                  <a:tcPr/>
                </a:tc>
                <a:tc>
                  <a:txBody>
                    <a:bodyPr/>
                    <a:lstStyle/>
                    <a:p>
                      <a:endParaRPr lang="en-US"/>
                    </a:p>
                  </a:txBody>
                  <a:tcPr/>
                </a:tc>
              </a:tr>
              <a:tr h="57150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792162"/>
          </a:xfrm>
        </p:spPr>
        <p:txBody>
          <a:bodyPr>
            <a:noAutofit/>
          </a:bodyPr>
          <a:lstStyle/>
          <a:p>
            <a:r>
              <a:rPr lang="en-US" sz="4000" dirty="0" smtClean="0"/>
              <a:t>Successes of the Nixon Administration</a:t>
            </a:r>
            <a:endParaRPr lang="en-US" sz="4000" dirty="0"/>
          </a:p>
        </p:txBody>
      </p:sp>
      <p:sp>
        <p:nvSpPr>
          <p:cNvPr id="3" name="Content Placeholder 2"/>
          <p:cNvSpPr>
            <a:spLocks noGrp="1"/>
          </p:cNvSpPr>
          <p:nvPr>
            <p:ph idx="1"/>
          </p:nvPr>
        </p:nvSpPr>
        <p:spPr>
          <a:xfrm>
            <a:off x="0" y="838200"/>
            <a:ext cx="7010400" cy="5791200"/>
          </a:xfrm>
        </p:spPr>
        <p:txBody>
          <a:bodyPr>
            <a:normAutofit/>
          </a:bodyPr>
          <a:lstStyle/>
          <a:p>
            <a:r>
              <a:rPr lang="en-US" sz="2400" dirty="0" smtClean="0"/>
              <a:t>Founding of the </a:t>
            </a:r>
            <a:r>
              <a:rPr lang="en-US" sz="2400" b="1" u="sng" dirty="0" smtClean="0"/>
              <a:t>EPA &amp; OSHA</a:t>
            </a:r>
          </a:p>
          <a:p>
            <a:r>
              <a:rPr lang="en-US" sz="2400" dirty="0" smtClean="0"/>
              <a:t>Expansion  Food Stamps, Medicaid, </a:t>
            </a:r>
            <a:r>
              <a:rPr lang="en-US" sz="2400" b="1" u="sng" dirty="0" smtClean="0"/>
              <a:t>AFDC </a:t>
            </a:r>
            <a:r>
              <a:rPr lang="en-US" sz="2400" dirty="0" smtClean="0"/>
              <a:t>&amp; automatic cost of living increases for Social Security</a:t>
            </a:r>
          </a:p>
          <a:p>
            <a:r>
              <a:rPr lang="en-US" sz="2400" b="1" u="sng" dirty="0" smtClean="0"/>
              <a:t>‘Philadelphia Plan’ </a:t>
            </a:r>
            <a:r>
              <a:rPr lang="en-US" sz="2400" dirty="0" smtClean="0"/>
              <a:t>to stop employment discrimination </a:t>
            </a:r>
          </a:p>
          <a:p>
            <a:r>
              <a:rPr lang="en-US" sz="2400" b="1" u="sng" dirty="0" smtClean="0"/>
              <a:t>Détente</a:t>
            </a:r>
            <a:r>
              <a:rPr lang="en-US" sz="2400" dirty="0" smtClean="0"/>
              <a:t> w/the USSR (DE-TAUNT </a:t>
            </a:r>
            <a:r>
              <a:rPr lang="en-US" sz="2400" dirty="0" smtClean="0">
                <a:sym typeface="Wingdings" pitchFamily="2" charset="2"/>
              </a:rPr>
              <a:t>)</a:t>
            </a:r>
            <a:endParaRPr lang="en-US" sz="2400" dirty="0" smtClean="0"/>
          </a:p>
          <a:p>
            <a:pPr lvl="1"/>
            <a:r>
              <a:rPr lang="en-US" sz="2400" dirty="0" smtClean="0"/>
              <a:t>Strategic Arms Limitation Treaty </a:t>
            </a:r>
            <a:r>
              <a:rPr lang="en-US" sz="2400" dirty="0" smtClean="0">
                <a:latin typeface="Times New Roman" pitchFamily="18" charset="0"/>
                <a:cs typeface="Times New Roman" pitchFamily="18" charset="0"/>
              </a:rPr>
              <a:t>(SALT I)</a:t>
            </a:r>
          </a:p>
          <a:p>
            <a:r>
              <a:rPr lang="en-US" sz="2400" dirty="0" smtClean="0"/>
              <a:t>Won a 2</a:t>
            </a:r>
            <a:r>
              <a:rPr lang="en-US" sz="2400" baseline="30000" dirty="0" smtClean="0"/>
              <a:t>nd</a:t>
            </a:r>
            <a:r>
              <a:rPr lang="en-US" sz="2400" dirty="0" smtClean="0"/>
              <a:t> term w/ 61% of the vote over </a:t>
            </a:r>
            <a:r>
              <a:rPr lang="en-US" sz="2400" b="1" u="sng" dirty="0" smtClean="0"/>
              <a:t>George McGovern</a:t>
            </a:r>
          </a:p>
          <a:p>
            <a:r>
              <a:rPr lang="en-US" sz="2400" b="1" u="sng" dirty="0" smtClean="0"/>
              <a:t>Henry Kissinger's </a:t>
            </a:r>
            <a:r>
              <a:rPr lang="en-US" sz="2400" dirty="0" smtClean="0"/>
              <a:t>negotiations of armistice with North Vietnam</a:t>
            </a:r>
          </a:p>
          <a:p>
            <a:r>
              <a:rPr lang="en-US" sz="2400" dirty="0" smtClean="0"/>
              <a:t>‘normalized’ US relations w/China, and accepted ‘one-China’ policy</a:t>
            </a:r>
            <a:endParaRPr lang="en-US" sz="2400" dirty="0"/>
          </a:p>
        </p:txBody>
      </p:sp>
      <p:pic>
        <p:nvPicPr>
          <p:cNvPr id="5122" name="Picture 2" descr="http://upload.wikimedia.org/wikipedia/commons/thumb/c/cb/Nixon_Mao_1972-02-29.png/300px-Nixon_Mao_1972-02-29.png">
            <a:hlinkClick r:id="rId2"/>
          </p:cNvPr>
          <p:cNvPicPr>
            <a:picLocks noChangeAspect="1" noChangeArrowheads="1"/>
          </p:cNvPicPr>
          <p:nvPr/>
        </p:nvPicPr>
        <p:blipFill>
          <a:blip r:embed="rId3" cstate="print"/>
          <a:srcRect/>
          <a:stretch>
            <a:fillRect/>
          </a:stretch>
        </p:blipFill>
        <p:spPr bwMode="auto">
          <a:xfrm>
            <a:off x="6629400" y="3733800"/>
            <a:ext cx="2857500" cy="2209801"/>
          </a:xfrm>
          <a:prstGeom prst="rect">
            <a:avLst/>
          </a:prstGeom>
          <a:noFill/>
        </p:spPr>
      </p:pic>
      <p:pic>
        <p:nvPicPr>
          <p:cNvPr id="5124" name="Picture 4" descr="http://www.iancfriedman.com/wp-content/uploads/2010/09/21046-004-85FAD0A4.jpg"/>
          <p:cNvPicPr>
            <a:picLocks noChangeAspect="1" noChangeArrowheads="1"/>
          </p:cNvPicPr>
          <p:nvPr/>
        </p:nvPicPr>
        <p:blipFill>
          <a:blip r:embed="rId4" cstate="print"/>
          <a:srcRect/>
          <a:stretch>
            <a:fillRect/>
          </a:stretch>
        </p:blipFill>
        <p:spPr bwMode="auto">
          <a:xfrm>
            <a:off x="6781800" y="1676400"/>
            <a:ext cx="2362200" cy="18839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68362"/>
          </a:xfrm>
        </p:spPr>
        <p:txBody>
          <a:bodyPr/>
          <a:lstStyle/>
          <a:p>
            <a:r>
              <a:rPr lang="en-US" dirty="0" smtClean="0"/>
              <a:t>Failures of the Nixon Era</a:t>
            </a:r>
            <a:endParaRPr lang="en-US" dirty="0"/>
          </a:p>
        </p:txBody>
      </p:sp>
      <p:sp>
        <p:nvSpPr>
          <p:cNvPr id="3" name="Content Placeholder 2"/>
          <p:cNvSpPr>
            <a:spLocks noGrp="1"/>
          </p:cNvSpPr>
          <p:nvPr>
            <p:ph idx="1"/>
          </p:nvPr>
        </p:nvSpPr>
        <p:spPr>
          <a:xfrm>
            <a:off x="152400" y="838200"/>
            <a:ext cx="8763000" cy="5638800"/>
          </a:xfrm>
        </p:spPr>
        <p:txBody>
          <a:bodyPr>
            <a:normAutofit fontScale="77500" lnSpcReduction="20000"/>
          </a:bodyPr>
          <a:lstStyle/>
          <a:p>
            <a:r>
              <a:rPr lang="en-US" dirty="0" smtClean="0"/>
              <a:t>Undisclosed bombing of Cambodia, 1970</a:t>
            </a:r>
          </a:p>
          <a:p>
            <a:r>
              <a:rPr lang="en-US" dirty="0" smtClean="0"/>
              <a:t>‘Christmas Bombing’ of North Vietnam, 1972</a:t>
            </a:r>
          </a:p>
          <a:p>
            <a:pPr lvl="1"/>
            <a:r>
              <a:rPr lang="en-US" dirty="0" smtClean="0"/>
              <a:t>100,000 bombs dropped in a 2 week period</a:t>
            </a:r>
          </a:p>
          <a:p>
            <a:r>
              <a:rPr lang="en-US" b="1" u="sng" dirty="0" smtClean="0"/>
              <a:t>Pentagon Papers </a:t>
            </a:r>
            <a:r>
              <a:rPr lang="en-US" dirty="0" smtClean="0"/>
              <a:t>–</a:t>
            </a:r>
          </a:p>
          <a:p>
            <a:pPr lvl="1"/>
            <a:r>
              <a:rPr lang="en-US" i="1" u="sng" dirty="0" smtClean="0"/>
              <a:t>NY Times v. Nixon</a:t>
            </a:r>
          </a:p>
          <a:p>
            <a:r>
              <a:rPr lang="en-US" b="1" u="sng" dirty="0" smtClean="0"/>
              <a:t>VP Spiro Agnew </a:t>
            </a:r>
            <a:r>
              <a:rPr lang="en-US" dirty="0" smtClean="0"/>
              <a:t>resigns due to corruption &amp; tax evasion indictments</a:t>
            </a:r>
          </a:p>
          <a:p>
            <a:r>
              <a:rPr lang="en-US" b="1" u="sng" dirty="0" smtClean="0"/>
              <a:t>Watergate</a:t>
            </a:r>
            <a:r>
              <a:rPr lang="en-US" dirty="0" smtClean="0"/>
              <a:t> break-in (July, 1972)</a:t>
            </a:r>
          </a:p>
          <a:p>
            <a:r>
              <a:rPr lang="en-US" b="1" u="sng" dirty="0" smtClean="0"/>
              <a:t>CREEP</a:t>
            </a:r>
            <a:r>
              <a:rPr lang="en-US" dirty="0" smtClean="0"/>
              <a:t> –</a:t>
            </a:r>
            <a:r>
              <a:rPr lang="en-US" b="1" dirty="0" smtClean="0"/>
              <a:t>		</a:t>
            </a:r>
          </a:p>
          <a:p>
            <a:pPr lvl="1"/>
            <a:r>
              <a:rPr lang="en-US" b="1" u="sng" dirty="0" smtClean="0"/>
              <a:t>Woodward &amp; Bernstein</a:t>
            </a:r>
            <a:r>
              <a:rPr lang="en-US" dirty="0" smtClean="0"/>
              <a:t>, </a:t>
            </a:r>
            <a:r>
              <a:rPr lang="en-US" i="1" dirty="0" smtClean="0"/>
              <a:t>Deep Throat </a:t>
            </a:r>
            <a:r>
              <a:rPr lang="en-US" dirty="0" smtClean="0"/>
              <a:t>informant</a:t>
            </a:r>
          </a:p>
          <a:p>
            <a:pPr lvl="1"/>
            <a:r>
              <a:rPr lang="en-US" b="1" u="sng" dirty="0" smtClean="0"/>
              <a:t>John Dean</a:t>
            </a:r>
            <a:r>
              <a:rPr lang="en-US" dirty="0" smtClean="0"/>
              <a:t>, WH counsel revealed ‘secret tapes’</a:t>
            </a:r>
          </a:p>
          <a:p>
            <a:pPr lvl="1"/>
            <a:r>
              <a:rPr lang="en-US" i="1" u="sng" dirty="0"/>
              <a:t>US v. Nixon </a:t>
            </a:r>
            <a:r>
              <a:rPr lang="en-US" i="1" dirty="0"/>
              <a:t>–</a:t>
            </a:r>
            <a:r>
              <a:rPr lang="en-US" dirty="0"/>
              <a:t>limits on executive </a:t>
            </a:r>
            <a:r>
              <a:rPr lang="en-US" dirty="0" smtClean="0"/>
              <a:t>privilege</a:t>
            </a:r>
          </a:p>
          <a:p>
            <a:r>
              <a:rPr lang="en-US" dirty="0" smtClean="0"/>
              <a:t>Forced Nixon’s resignation </a:t>
            </a:r>
          </a:p>
          <a:p>
            <a:r>
              <a:rPr lang="en-US" b="1" u="sng" dirty="0" smtClean="0"/>
              <a:t>Presidency of Gerald Ford</a:t>
            </a:r>
          </a:p>
          <a:p>
            <a:pPr lvl="1"/>
            <a:r>
              <a:rPr lang="en-US" dirty="0" smtClean="0"/>
              <a:t>1</a:t>
            </a:r>
            <a:r>
              <a:rPr lang="en-US" baseline="30000" dirty="0" smtClean="0"/>
              <a:t>st</a:t>
            </a:r>
            <a:r>
              <a:rPr lang="en-US" dirty="0" smtClean="0"/>
              <a:t> non-elected president</a:t>
            </a:r>
          </a:p>
          <a:p>
            <a:pPr lvl="1"/>
            <a:r>
              <a:rPr lang="en-US" dirty="0" smtClean="0"/>
              <a:t>Pardoned Nixon</a:t>
            </a:r>
          </a:p>
        </p:txBody>
      </p:sp>
      <p:pic>
        <p:nvPicPr>
          <p:cNvPr id="4098" name="Picture 2" descr="http://www.hrc.utexas.edu/exhibitions/web/woodstein/images/title_home.gif">
            <a:hlinkClick r:id="rId3"/>
          </p:cNvPr>
          <p:cNvPicPr>
            <a:picLocks noChangeAspect="1" noChangeArrowheads="1"/>
          </p:cNvPicPr>
          <p:nvPr/>
        </p:nvPicPr>
        <p:blipFill>
          <a:blip r:embed="rId4" cstate="print"/>
          <a:srcRect/>
          <a:stretch>
            <a:fillRect/>
          </a:stretch>
        </p:blipFill>
        <p:spPr bwMode="auto">
          <a:xfrm>
            <a:off x="4505826" y="5715000"/>
            <a:ext cx="4800599" cy="18458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Could </a:t>
            </a:r>
            <a:r>
              <a:rPr lang="en-US" smtClean="0"/>
              <a:t>you answer these?</a:t>
            </a:r>
            <a:endParaRPr lang="en-US" dirty="0"/>
          </a:p>
        </p:txBody>
      </p:sp>
      <p:sp>
        <p:nvSpPr>
          <p:cNvPr id="3" name="Content Placeholder 2"/>
          <p:cNvSpPr>
            <a:spLocks noGrp="1"/>
          </p:cNvSpPr>
          <p:nvPr>
            <p:ph idx="1"/>
          </p:nvPr>
        </p:nvSpPr>
        <p:spPr/>
        <p:txBody>
          <a:bodyPr>
            <a:normAutofit lnSpcReduction="10000"/>
          </a:bodyPr>
          <a:lstStyle/>
          <a:p>
            <a:r>
              <a:rPr lang="en-US" dirty="0" smtClean="0"/>
              <a:t>To what extent did Nixon’s illegal actions change the American peoples view of and trust in the President?</a:t>
            </a:r>
          </a:p>
          <a:p>
            <a:r>
              <a:rPr lang="en-US" dirty="0" smtClean="0"/>
              <a:t>Analyze the election of 1972, examining the events leading to the Watergate scandal that changed the American people’s view of government?</a:t>
            </a:r>
          </a:p>
          <a:p>
            <a:r>
              <a:rPr lang="en-US" dirty="0" smtClean="0"/>
              <a:t>To what extent did Richard Nixon go beyond the boundaries of executive power granted by the Constitution?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600" dirty="0" smtClean="0"/>
              <a:t>“We stand today on the edge of a new frontier –the frontier of the 1960s, a frontier of unknown opportunities and paths, a frontier of unfulfilled hopes &amp; threats. The new frontier I speak is not a set of promises –it is a set of challenges”</a:t>
            </a:r>
            <a:endParaRPr 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705600"/>
          </a:xfrm>
        </p:spPr>
        <p:txBody>
          <a:bodyPr>
            <a:normAutofit fontScale="40000" lnSpcReduction="20000"/>
          </a:bodyPr>
          <a:lstStyle/>
          <a:p>
            <a:r>
              <a:rPr lang="en-US" sz="5000" dirty="0" smtClean="0">
                <a:solidFill>
                  <a:schemeClr val="accent3">
                    <a:lumMod val="60000"/>
                    <a:lumOff val="40000"/>
                  </a:schemeClr>
                </a:solidFill>
              </a:rPr>
              <a:t>“The feminine mystique has succeeded in burying millions of American women alive.”</a:t>
            </a:r>
          </a:p>
          <a:p>
            <a:pPr lvl="1"/>
            <a:r>
              <a:rPr lang="en-US" sz="5000" dirty="0" smtClean="0"/>
              <a:t>Betty </a:t>
            </a:r>
            <a:r>
              <a:rPr lang="en-US" sz="5000" dirty="0"/>
              <a:t>Friedan</a:t>
            </a:r>
          </a:p>
          <a:p>
            <a:endParaRPr lang="en-US" sz="5000" dirty="0">
              <a:solidFill>
                <a:schemeClr val="accent3">
                  <a:lumMod val="60000"/>
                  <a:lumOff val="40000"/>
                </a:schemeClr>
              </a:solidFill>
            </a:endParaRPr>
          </a:p>
          <a:p>
            <a:r>
              <a:rPr lang="en-US" sz="5000" dirty="0" smtClean="0">
                <a:solidFill>
                  <a:srgbClr val="FFFF00"/>
                </a:solidFill>
              </a:rPr>
              <a:t>“the problem lay buried, unspoken, for many years in the minds of American women. It was a strong sense of dissatisfaction... Each suburban wife struggled with it alone. –she was afraid to even ask herself the silent question –’Is this all?”</a:t>
            </a:r>
          </a:p>
          <a:p>
            <a:pPr lvl="1"/>
            <a:r>
              <a:rPr lang="en-US" sz="5000" dirty="0" smtClean="0"/>
              <a:t>Betty Friedan</a:t>
            </a:r>
          </a:p>
          <a:p>
            <a:pPr lvl="1">
              <a:buNone/>
            </a:pPr>
            <a:endParaRPr lang="en-US" sz="5000" dirty="0" smtClean="0"/>
          </a:p>
          <a:p>
            <a:r>
              <a:rPr lang="en-US" sz="5000" dirty="0" smtClean="0">
                <a:solidFill>
                  <a:srgbClr val="00B0F0"/>
                </a:solidFill>
              </a:rPr>
              <a:t>“I've yet to be on a campus where most women weren't worrying about some aspect of combining marriage, children, and a career. I've yet to find one where many men were worrying about the same thing.” </a:t>
            </a:r>
          </a:p>
          <a:p>
            <a:pPr lvl="1"/>
            <a:r>
              <a:rPr lang="en-US" sz="5000" dirty="0" smtClean="0"/>
              <a:t>Gloria Steinem</a:t>
            </a:r>
            <a:br>
              <a:rPr lang="en-US" sz="5000" dirty="0" smtClean="0"/>
            </a:br>
            <a:endParaRPr lang="en-US" sz="5000" i="1" dirty="0" smtClean="0"/>
          </a:p>
          <a:p>
            <a:r>
              <a:rPr lang="en-US" sz="5000" dirty="0" smtClean="0">
                <a:solidFill>
                  <a:srgbClr val="92D050"/>
                </a:solidFill>
              </a:rPr>
              <a:t>“Feminism is doomed to failure because it is based on an attempt to repeal and restructure human nature.”</a:t>
            </a:r>
          </a:p>
          <a:p>
            <a:pPr lvl="1"/>
            <a:r>
              <a:rPr lang="en-US" sz="5000" dirty="0" smtClean="0"/>
              <a:t>Phyllis </a:t>
            </a:r>
            <a:r>
              <a:rPr lang="en-US" sz="5000" dirty="0" err="1" smtClean="0"/>
              <a:t>Schlafly</a:t>
            </a:r>
            <a:endParaRPr lang="en-US" sz="5000" dirty="0" smtClean="0"/>
          </a:p>
          <a:p>
            <a:pPr lvl="1"/>
            <a:endParaRPr lang="en-US" sz="5000" dirty="0"/>
          </a:p>
          <a:p>
            <a:pPr marL="448056" lvl="1" indent="0">
              <a:buNone/>
            </a:pPr>
            <a:r>
              <a:rPr lang="en-US" sz="5000" dirty="0" smtClean="0"/>
              <a:t>Who would agree with these statements? –Elizabeth Cady Stanton or Catherine Beecher</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253"/>
            <a:ext cx="7467600" cy="1143000"/>
          </a:xfrm>
        </p:spPr>
        <p:txBody>
          <a:bodyPr>
            <a:normAutofit/>
          </a:bodyPr>
          <a:lstStyle/>
          <a:p>
            <a:r>
              <a:rPr lang="en-US" sz="3200" dirty="0" smtClean="0">
                <a:latin typeface="+mn-lt"/>
                <a:cs typeface="Times New Roman" pitchFamily="18" charset="0"/>
              </a:rPr>
              <a:t>Women’s Liberation Movement</a:t>
            </a:r>
            <a:endParaRPr lang="en-US" sz="3200" dirty="0">
              <a:latin typeface="+mn-lt"/>
              <a:cs typeface="Times New Roman" pitchFamily="18" charset="0"/>
            </a:endParaRPr>
          </a:p>
        </p:txBody>
      </p:sp>
      <p:sp>
        <p:nvSpPr>
          <p:cNvPr id="3" name="Content Placeholder 2"/>
          <p:cNvSpPr>
            <a:spLocks noGrp="1"/>
          </p:cNvSpPr>
          <p:nvPr>
            <p:ph idx="1"/>
          </p:nvPr>
        </p:nvSpPr>
        <p:spPr>
          <a:xfrm>
            <a:off x="0" y="914400"/>
            <a:ext cx="6858000" cy="5943600"/>
          </a:xfrm>
        </p:spPr>
        <p:txBody>
          <a:bodyPr>
            <a:normAutofit/>
          </a:bodyPr>
          <a:lstStyle/>
          <a:p>
            <a:r>
              <a:rPr lang="en-US" sz="2400" dirty="0" smtClean="0">
                <a:latin typeface="Times New Roman" pitchFamily="18" charset="0"/>
                <a:cs typeface="Times New Roman" pitchFamily="18" charset="0"/>
              </a:rPr>
              <a:t>Origins</a:t>
            </a:r>
          </a:p>
          <a:p>
            <a:pPr lvl="1"/>
            <a:r>
              <a:rPr lang="en-US" sz="2000" b="1" u="sng" dirty="0" smtClean="0">
                <a:latin typeface="Times New Roman" pitchFamily="18" charset="0"/>
                <a:cs typeface="Times New Roman" pitchFamily="18" charset="0"/>
              </a:rPr>
              <a:t>Betty Friedan </a:t>
            </a:r>
            <a:r>
              <a:rPr lang="en-US" sz="2000" dirty="0" smtClean="0">
                <a:latin typeface="Times New Roman" pitchFamily="18" charset="0"/>
                <a:cs typeface="Times New Roman" pitchFamily="18" charset="0"/>
              </a:rPr>
              <a:t>(1963) </a:t>
            </a:r>
            <a:r>
              <a:rPr lang="en-US" sz="2000" i="1" u="sng" dirty="0" smtClean="0">
                <a:latin typeface="Times New Roman" pitchFamily="18" charset="0"/>
                <a:cs typeface="Times New Roman" pitchFamily="18" charset="0"/>
              </a:rPr>
              <a:t>The Feminine Mystique &amp; </a:t>
            </a:r>
            <a:r>
              <a:rPr lang="en-US" sz="2000" dirty="0" smtClean="0">
                <a:latin typeface="Times New Roman" pitchFamily="18" charset="0"/>
                <a:cs typeface="Times New Roman" pitchFamily="18" charset="0"/>
              </a:rPr>
              <a:t>founder of </a:t>
            </a:r>
            <a:r>
              <a:rPr lang="en-US" sz="2000" i="1" u="sng" dirty="0" smtClean="0">
                <a:latin typeface="Times New Roman" pitchFamily="18" charset="0"/>
                <a:cs typeface="Times New Roman" pitchFamily="18" charset="0"/>
              </a:rPr>
              <a:t>NOW </a:t>
            </a:r>
            <a:r>
              <a:rPr lang="en-US" sz="2000" b="1" u="sng" dirty="0" smtClean="0">
                <a:latin typeface="Times New Roman" pitchFamily="18" charset="0"/>
                <a:cs typeface="Times New Roman" pitchFamily="18" charset="0"/>
              </a:rPr>
              <a:t>–National Organization of Women (1966)</a:t>
            </a:r>
          </a:p>
          <a:p>
            <a:r>
              <a:rPr lang="en-US" sz="2400" dirty="0" smtClean="0">
                <a:latin typeface="Times New Roman" pitchFamily="18" charset="0"/>
                <a:cs typeface="Times New Roman" pitchFamily="18" charset="0"/>
              </a:rPr>
              <a:t>Purpose</a:t>
            </a:r>
          </a:p>
          <a:p>
            <a:pPr marL="704088" lvl="2" indent="-384048">
              <a:buSzPct val="80000"/>
              <a:buFont typeface="Wingdings 2"/>
              <a:buChar char=""/>
            </a:pPr>
            <a:r>
              <a:rPr lang="en-US" sz="1800" dirty="0" smtClean="0">
                <a:latin typeface="Times New Roman" pitchFamily="18" charset="0"/>
                <a:cs typeface="Times New Roman" pitchFamily="18" charset="0"/>
              </a:rPr>
              <a:t>End sexism &amp; male chauvinism</a:t>
            </a:r>
            <a:endParaRPr lang="en-US" sz="1400" b="1" u="sng" dirty="0" smtClean="0">
              <a:solidFill>
                <a:srgbClr val="FFFF00"/>
              </a:solidFill>
              <a:latin typeface="Times New Roman" pitchFamily="18" charset="0"/>
              <a:cs typeface="Times New Roman" pitchFamily="18" charset="0"/>
            </a:endParaRPr>
          </a:p>
          <a:p>
            <a:r>
              <a:rPr lang="en-US" sz="2400" b="1" u="sng" dirty="0" smtClean="0">
                <a:latin typeface="Times New Roman" pitchFamily="18" charset="0"/>
                <a:cs typeface="Times New Roman" pitchFamily="18" charset="0"/>
              </a:rPr>
              <a:t>Equal Rights Amendment </a:t>
            </a:r>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never ratified</a:t>
            </a:r>
            <a:r>
              <a:rPr lang="en-US" sz="2400" dirty="0" smtClean="0">
                <a:latin typeface="Times New Roman" pitchFamily="18" charset="0"/>
                <a:cs typeface="Times New Roman" pitchFamily="18" charset="0"/>
              </a:rPr>
              <a:t>; intro 1923 by Alice Paul, passed by Congress, 1972</a:t>
            </a:r>
          </a:p>
          <a:p>
            <a:r>
              <a:rPr lang="en-US" sz="2400" b="1" u="sng" dirty="0" smtClean="0">
                <a:latin typeface="Times New Roman" pitchFamily="18" charset="0"/>
                <a:cs typeface="Times New Roman" pitchFamily="18" charset="0"/>
              </a:rPr>
              <a:t>Gloria Steinem</a:t>
            </a:r>
            <a:r>
              <a:rPr lang="en-US" sz="2400" dirty="0" smtClean="0">
                <a:latin typeface="Times New Roman" pitchFamily="18" charset="0"/>
                <a:cs typeface="Times New Roman" pitchFamily="18" charset="0"/>
              </a:rPr>
              <a:t> – equality in work place</a:t>
            </a:r>
          </a:p>
          <a:p>
            <a:pPr lvl="1"/>
            <a:r>
              <a:rPr lang="en-US" sz="2000" dirty="0" smtClean="0">
                <a:latin typeface="Times New Roman" pitchFamily="18" charset="0"/>
                <a:cs typeface="Times New Roman" pitchFamily="18" charset="0"/>
              </a:rPr>
              <a:t> abortion rights, wrote </a:t>
            </a:r>
            <a:r>
              <a:rPr lang="en-US" sz="2000" i="1" dirty="0" smtClean="0">
                <a:latin typeface="Times New Roman" pitchFamily="18" charset="0"/>
                <a:cs typeface="Times New Roman" pitchFamily="18" charset="0"/>
              </a:rPr>
              <a:t>After Black Power, Women’s Liberation</a:t>
            </a:r>
          </a:p>
          <a:p>
            <a:r>
              <a:rPr lang="en-US" sz="2400" b="1" u="sng" dirty="0" smtClean="0">
                <a:latin typeface="Times New Roman" pitchFamily="18" charset="0"/>
                <a:cs typeface="Times New Roman" pitchFamily="18" charset="0"/>
              </a:rPr>
              <a:t>Phyllis </a:t>
            </a:r>
            <a:r>
              <a:rPr lang="en-US" sz="2400" b="1" u="sng" dirty="0" err="1" smtClean="0">
                <a:latin typeface="Times New Roman" pitchFamily="18" charset="0"/>
                <a:cs typeface="Times New Roman" pitchFamily="18" charset="0"/>
              </a:rPr>
              <a:t>Schlafly</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Stop ERA advocate; afraid that women would lose ‘gender-specific privileges’</a:t>
            </a:r>
          </a:p>
        </p:txBody>
      </p:sp>
      <p:pic>
        <p:nvPicPr>
          <p:cNvPr id="2050" name="Picture 2" descr="http://www.nwhm.org/blog/wp-content/uploads/2006/02/Betty-Friedan.jpg">
            <a:hlinkClick r:id="rId3"/>
          </p:cNvPr>
          <p:cNvPicPr>
            <a:picLocks noChangeAspect="1" noChangeArrowheads="1"/>
          </p:cNvPicPr>
          <p:nvPr/>
        </p:nvPicPr>
        <p:blipFill>
          <a:blip r:embed="rId4" cstate="print"/>
          <a:srcRect/>
          <a:stretch>
            <a:fillRect/>
          </a:stretch>
        </p:blipFill>
        <p:spPr bwMode="auto">
          <a:xfrm>
            <a:off x="7029450" y="0"/>
            <a:ext cx="2114550" cy="2219326"/>
          </a:xfrm>
          <a:prstGeom prst="rect">
            <a:avLst/>
          </a:prstGeom>
          <a:noFill/>
        </p:spPr>
      </p:pic>
      <p:pic>
        <p:nvPicPr>
          <p:cNvPr id="2052" name="Picture 4" descr="http://www.eagleforum.org/era/gif/phyllis-era405x267.jpg">
            <a:hlinkClick r:id="rId5"/>
          </p:cNvPr>
          <p:cNvPicPr>
            <a:picLocks noChangeAspect="1" noChangeArrowheads="1"/>
          </p:cNvPicPr>
          <p:nvPr/>
        </p:nvPicPr>
        <p:blipFill>
          <a:blip r:embed="rId6" cstate="print"/>
          <a:srcRect/>
          <a:stretch>
            <a:fillRect/>
          </a:stretch>
        </p:blipFill>
        <p:spPr bwMode="auto">
          <a:xfrm>
            <a:off x="6705600" y="3581400"/>
            <a:ext cx="2669569" cy="17599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029200" cy="715962"/>
          </a:xfrm>
        </p:spPr>
        <p:txBody>
          <a:bodyPr>
            <a:normAutofit fontScale="90000"/>
          </a:bodyPr>
          <a:lstStyle/>
          <a:p>
            <a:r>
              <a:rPr lang="en-US" dirty="0" smtClean="0"/>
              <a:t>Other minority protest </a:t>
            </a:r>
            <a:endParaRPr lang="en-US" dirty="0"/>
          </a:p>
        </p:txBody>
      </p:sp>
      <p:sp>
        <p:nvSpPr>
          <p:cNvPr id="3" name="Content Placeholder 2"/>
          <p:cNvSpPr>
            <a:spLocks noGrp="1"/>
          </p:cNvSpPr>
          <p:nvPr>
            <p:ph idx="1"/>
          </p:nvPr>
        </p:nvSpPr>
        <p:spPr>
          <a:xfrm>
            <a:off x="-10064" y="715962"/>
            <a:ext cx="6334664" cy="5943600"/>
          </a:xfrm>
        </p:spPr>
        <p:txBody>
          <a:bodyPr>
            <a:normAutofit/>
          </a:bodyPr>
          <a:lstStyle/>
          <a:p>
            <a:r>
              <a:rPr lang="en-US" sz="2400" dirty="0" smtClean="0"/>
              <a:t>American Indians </a:t>
            </a:r>
          </a:p>
          <a:p>
            <a:pPr lvl="1"/>
            <a:r>
              <a:rPr lang="en-US" sz="2400" dirty="0"/>
              <a:t>1953 Congress’ ‘termination policy’ of ending </a:t>
            </a:r>
            <a:r>
              <a:rPr lang="en-US" sz="2400" dirty="0" smtClean="0"/>
              <a:t>traditional Native culture and reservations; </a:t>
            </a:r>
            <a:r>
              <a:rPr lang="en-US" sz="2400" dirty="0" smtClean="0"/>
              <a:t>overturned </a:t>
            </a:r>
            <a:r>
              <a:rPr lang="en-US" sz="2400" b="1" u="sng" dirty="0" smtClean="0"/>
              <a:t>Indian Reorganization Act of 1934</a:t>
            </a:r>
            <a:endParaRPr lang="en-US" sz="2400" b="1" u="sng" dirty="0"/>
          </a:p>
          <a:p>
            <a:pPr lvl="1"/>
            <a:r>
              <a:rPr lang="en-US" sz="2400" b="1" u="sng" dirty="0"/>
              <a:t>American Indian Movement (AIM)</a:t>
            </a:r>
          </a:p>
          <a:p>
            <a:pPr lvl="2"/>
            <a:r>
              <a:rPr lang="en-US" dirty="0" smtClean="0"/>
              <a:t>2</a:t>
            </a:r>
            <a:r>
              <a:rPr lang="en-US" baseline="30000" dirty="0" smtClean="0"/>
              <a:t>nd</a:t>
            </a:r>
            <a:r>
              <a:rPr lang="en-US" dirty="0" smtClean="0"/>
              <a:t> massacre </a:t>
            </a:r>
            <a:r>
              <a:rPr lang="en-US" dirty="0"/>
              <a:t>@</a:t>
            </a:r>
            <a:r>
              <a:rPr lang="en-US" dirty="0" smtClean="0"/>
              <a:t>Wounded </a:t>
            </a:r>
            <a:r>
              <a:rPr lang="en-US" dirty="0"/>
              <a:t>Knee, </a:t>
            </a:r>
            <a:r>
              <a:rPr lang="en-US" dirty="0" smtClean="0"/>
              <a:t>1973</a:t>
            </a:r>
            <a:endParaRPr lang="en-US" dirty="0"/>
          </a:p>
          <a:p>
            <a:pPr lvl="1"/>
            <a:r>
              <a:rPr lang="en-US" sz="2400" b="1" u="sng" dirty="0" smtClean="0"/>
              <a:t>Indians </a:t>
            </a:r>
            <a:r>
              <a:rPr lang="en-US" sz="2400" b="1" u="sng" dirty="0"/>
              <a:t>of All Tribes (IAT)</a:t>
            </a:r>
          </a:p>
          <a:p>
            <a:pPr lvl="2"/>
            <a:r>
              <a:rPr lang="en-US" dirty="0"/>
              <a:t>Seizure of Alcatraz </a:t>
            </a:r>
            <a:r>
              <a:rPr lang="en-US" dirty="0" smtClean="0"/>
              <a:t>Island, 1969</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43600" y="4267200"/>
            <a:ext cx="2959947" cy="173831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5314" y="76200"/>
            <a:ext cx="2273508"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1" y="228600"/>
            <a:ext cx="5867400" cy="6629400"/>
          </a:xfrm>
        </p:spPr>
        <p:txBody>
          <a:bodyPr>
            <a:normAutofit fontScale="92500" lnSpcReduction="10000"/>
          </a:bodyPr>
          <a:lstStyle/>
          <a:p>
            <a:r>
              <a:rPr lang="en-US" b="1" u="sng" dirty="0"/>
              <a:t>Chicano</a:t>
            </a:r>
            <a:r>
              <a:rPr lang="en-US" dirty="0"/>
              <a:t> –Mexican Americans</a:t>
            </a:r>
          </a:p>
          <a:p>
            <a:pPr lvl="1"/>
            <a:r>
              <a:rPr lang="en-US" dirty="0"/>
              <a:t>Inspire by </a:t>
            </a:r>
            <a:r>
              <a:rPr lang="en-US" b="1" u="sng" dirty="0"/>
              <a:t>‘Operation Wetback’ </a:t>
            </a:r>
            <a:r>
              <a:rPr lang="en-US" dirty="0"/>
              <a:t>–1950s gov’t deportation practices</a:t>
            </a:r>
          </a:p>
          <a:p>
            <a:pPr lvl="1"/>
            <a:r>
              <a:rPr lang="en-US" dirty="0"/>
              <a:t>Often labor relations (migrant workers) &amp; education issues in the Southwest </a:t>
            </a:r>
          </a:p>
          <a:p>
            <a:pPr lvl="1"/>
            <a:r>
              <a:rPr lang="en-US" b="1" u="sng" dirty="0"/>
              <a:t>Caesar Chavez </a:t>
            </a:r>
            <a:r>
              <a:rPr lang="en-US" dirty="0"/>
              <a:t>–founded </a:t>
            </a:r>
            <a:r>
              <a:rPr lang="en-US" b="1" u="sng" dirty="0"/>
              <a:t>United Farm Workers union</a:t>
            </a:r>
          </a:p>
          <a:p>
            <a:endParaRPr lang="en-US" dirty="0" smtClean="0"/>
          </a:p>
          <a:p>
            <a:r>
              <a:rPr lang="en-US" dirty="0" smtClean="0"/>
              <a:t>Gay </a:t>
            </a:r>
            <a:r>
              <a:rPr lang="en-US" dirty="0"/>
              <a:t>&amp; Lesbian Rights</a:t>
            </a:r>
          </a:p>
          <a:p>
            <a:pPr lvl="1"/>
            <a:r>
              <a:rPr lang="en-US" b="1" u="sng" dirty="0"/>
              <a:t>Stonewall Inn Raid </a:t>
            </a:r>
            <a:r>
              <a:rPr lang="en-US" dirty="0"/>
              <a:t>and riots </a:t>
            </a:r>
          </a:p>
          <a:p>
            <a:pPr lvl="2"/>
            <a:r>
              <a:rPr lang="en-US" dirty="0"/>
              <a:t>NYC, Greenwich Village (1969) </a:t>
            </a:r>
          </a:p>
          <a:p>
            <a:pPr lvl="1"/>
            <a:r>
              <a:rPr lang="en-US" dirty="0"/>
              <a:t>National Gay Task Force (1975)</a:t>
            </a:r>
          </a:p>
          <a:p>
            <a:pPr lvl="2"/>
            <a:r>
              <a:rPr lang="en-US" dirty="0"/>
              <a:t>Pushed for Nondiscrimination ordinances</a:t>
            </a:r>
          </a:p>
          <a:p>
            <a:pPr lvl="2"/>
            <a:r>
              <a:rPr lang="en-US" dirty="0"/>
              <a:t>Repeal of same-sex relation </a:t>
            </a:r>
            <a:r>
              <a:rPr lang="en-US" dirty="0" smtClean="0"/>
              <a:t>statutes</a:t>
            </a: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97863" y="3171010"/>
            <a:ext cx="3369936" cy="292247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64224" y="609600"/>
            <a:ext cx="3303575" cy="2529780"/>
          </a:xfrm>
          <a:prstGeom prst="rect">
            <a:avLst/>
          </a:prstGeom>
        </p:spPr>
      </p:pic>
    </p:spTree>
    <p:extLst>
      <p:ext uri="{BB962C8B-B14F-4D97-AF65-F5344CB8AC3E}">
        <p14:creationId xmlns:p14="http://schemas.microsoft.com/office/powerpoint/2010/main" xmlns="" val="99712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a:t>
            </a:r>
            <a:endParaRPr lang="en-US" dirty="0"/>
          </a:p>
        </p:txBody>
      </p:sp>
      <p:pic>
        <p:nvPicPr>
          <p:cNvPr id="4" name="Picture 4" descr="http://rhetoricofcubanmissilecrisis.wikispaces.com/file/view/monster_in_box.jpg/69548193/monster_in_box.jpg">
            <a:hlinkClick r:id="rId2"/>
          </p:cNvPr>
          <p:cNvPicPr>
            <a:picLocks noChangeAspect="1" noChangeArrowheads="1"/>
          </p:cNvPicPr>
          <p:nvPr/>
        </p:nvPicPr>
        <p:blipFill>
          <a:blip r:embed="rId3" cstate="print"/>
          <a:srcRect/>
          <a:stretch>
            <a:fillRect/>
          </a:stretch>
        </p:blipFill>
        <p:spPr bwMode="auto">
          <a:xfrm>
            <a:off x="2209800" y="-228600"/>
            <a:ext cx="6324600" cy="811997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639762"/>
          </a:xfrm>
        </p:spPr>
        <p:txBody>
          <a:bodyPr>
            <a:normAutofit fontScale="90000"/>
          </a:bodyPr>
          <a:lstStyle/>
          <a:p>
            <a:r>
              <a:rPr lang="en-US" dirty="0" smtClean="0"/>
              <a:t>Communism in the West</a:t>
            </a:r>
            <a:endParaRPr lang="en-US" dirty="0"/>
          </a:p>
        </p:txBody>
      </p:sp>
      <p:sp>
        <p:nvSpPr>
          <p:cNvPr id="3" name="Content Placeholder 2"/>
          <p:cNvSpPr>
            <a:spLocks noGrp="1"/>
          </p:cNvSpPr>
          <p:nvPr>
            <p:ph idx="1"/>
          </p:nvPr>
        </p:nvSpPr>
        <p:spPr>
          <a:xfrm>
            <a:off x="0" y="685800"/>
            <a:ext cx="6781800" cy="6705600"/>
          </a:xfrm>
        </p:spPr>
        <p:txBody>
          <a:bodyPr>
            <a:normAutofit fontScale="92500" lnSpcReduction="10000"/>
          </a:bodyPr>
          <a:lstStyle/>
          <a:p>
            <a:r>
              <a:rPr lang="en-US" sz="3100" dirty="0" smtClean="0"/>
              <a:t>US presence in Latin America was more economic than militaristic from the 1929 onward</a:t>
            </a:r>
          </a:p>
          <a:p>
            <a:r>
              <a:rPr lang="en-US" sz="3100" u="sng" dirty="0" smtClean="0"/>
              <a:t>Guatemala</a:t>
            </a:r>
          </a:p>
          <a:p>
            <a:pPr lvl="1"/>
            <a:r>
              <a:rPr lang="en-US" sz="3100" dirty="0" smtClean="0"/>
              <a:t>US owned </a:t>
            </a:r>
            <a:r>
              <a:rPr lang="en-US" sz="3100" b="1" u="sng" dirty="0" smtClean="0"/>
              <a:t>United Fruit Company </a:t>
            </a:r>
            <a:r>
              <a:rPr lang="en-US" sz="3100" dirty="0" smtClean="0"/>
              <a:t>owned more than 40% of land</a:t>
            </a:r>
          </a:p>
          <a:p>
            <a:pPr lvl="1"/>
            <a:r>
              <a:rPr lang="en-US" sz="3100" b="1" dirty="0" smtClean="0"/>
              <a:t>CIA </a:t>
            </a:r>
            <a:r>
              <a:rPr lang="en-US" sz="3100" dirty="0" smtClean="0"/>
              <a:t>supported coup </a:t>
            </a:r>
            <a:r>
              <a:rPr lang="en-US" sz="3100" dirty="0" err="1" smtClean="0"/>
              <a:t>d’etat</a:t>
            </a:r>
            <a:r>
              <a:rPr lang="en-US" sz="3100" dirty="0" smtClean="0"/>
              <a:t> against socialist </a:t>
            </a:r>
            <a:r>
              <a:rPr lang="en-US" sz="3100" b="1" u="sng" dirty="0" smtClean="0"/>
              <a:t>President </a:t>
            </a:r>
            <a:r>
              <a:rPr lang="en-US" sz="3100" b="1" u="sng" dirty="0" err="1" smtClean="0"/>
              <a:t>Jacabo</a:t>
            </a:r>
            <a:r>
              <a:rPr lang="en-US" sz="3100" b="1" u="sng" dirty="0" smtClean="0"/>
              <a:t> Guzman</a:t>
            </a:r>
            <a:endParaRPr lang="en-US" sz="3100" dirty="0" smtClean="0"/>
          </a:p>
          <a:p>
            <a:r>
              <a:rPr lang="en-US" sz="3100" u="sng" dirty="0" smtClean="0"/>
              <a:t>Cuba</a:t>
            </a:r>
          </a:p>
          <a:p>
            <a:pPr lvl="1"/>
            <a:r>
              <a:rPr lang="en-US" sz="3100" b="1" u="sng" dirty="0" smtClean="0"/>
              <a:t>Fidel </a:t>
            </a:r>
            <a:r>
              <a:rPr lang="en-US" sz="3100" dirty="0" smtClean="0"/>
              <a:t>Castro takes over in 1959</a:t>
            </a:r>
          </a:p>
          <a:p>
            <a:pPr lvl="1"/>
            <a:r>
              <a:rPr lang="en-US" sz="3100" dirty="0" smtClean="0"/>
              <a:t>solidify Cuba’s relationship w/ the USSR</a:t>
            </a:r>
          </a:p>
          <a:p>
            <a:endParaRPr lang="en-US" sz="1400" dirty="0" smtClean="0"/>
          </a:p>
          <a:p>
            <a:pPr>
              <a:buNone/>
            </a:pPr>
            <a:r>
              <a:rPr lang="en-US" sz="1400" dirty="0" smtClean="0"/>
              <a:t>After Castro’s speech at UN</a:t>
            </a:r>
          </a:p>
          <a:p>
            <a:r>
              <a:rPr lang="en-US" sz="1400" dirty="0" smtClean="0"/>
              <a:t>http://www.youtube.com/watch?v=d_OQBEDgwOc</a:t>
            </a:r>
            <a:endParaRPr lang="en-US" sz="1400" dirty="0"/>
          </a:p>
        </p:txBody>
      </p:sp>
      <p:pic>
        <p:nvPicPr>
          <p:cNvPr id="3074" name="Picture 2" descr="Two years before the crisis , in 1960, Cuba's Fidel Castro, with his foreign minister, Raul Roa (left), spoke with Soviet Premier Nikita Khrushchev at the U.N. General Assembly. The Soviets had missiles in Cuba. Prensa Latina via AP Images"/>
          <p:cNvPicPr>
            <a:picLocks noChangeAspect="1" noChangeArrowheads="1"/>
          </p:cNvPicPr>
          <p:nvPr/>
        </p:nvPicPr>
        <p:blipFill>
          <a:blip r:embed="rId3" cstate="print"/>
          <a:srcRect/>
          <a:stretch>
            <a:fillRect/>
          </a:stretch>
        </p:blipFill>
        <p:spPr bwMode="auto">
          <a:xfrm>
            <a:off x="6597712" y="4876800"/>
            <a:ext cx="2546288" cy="1714501"/>
          </a:xfrm>
          <a:prstGeom prst="rect">
            <a:avLst/>
          </a:prstGeom>
          <a:noFill/>
        </p:spPr>
      </p:pic>
      <p:pic>
        <p:nvPicPr>
          <p:cNvPr id="3078" name="Picture 6" descr="http://www.coha.org/wp-content/uploads/2012/07/ci-chiquita2.jpg">
            <a:hlinkClick r:id="rId4"/>
          </p:cNvPr>
          <p:cNvPicPr>
            <a:picLocks noChangeAspect="1" noChangeArrowheads="1"/>
          </p:cNvPicPr>
          <p:nvPr/>
        </p:nvPicPr>
        <p:blipFill>
          <a:blip r:embed="rId5" cstate="print"/>
          <a:srcRect/>
          <a:stretch>
            <a:fillRect/>
          </a:stretch>
        </p:blipFill>
        <p:spPr bwMode="auto">
          <a:xfrm>
            <a:off x="6846711" y="838200"/>
            <a:ext cx="2297289" cy="20573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politiciannetworth.com/wp-content/uploads/2014/04/Fidel_Castro_PNW.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52400"/>
            <a:ext cx="5247861" cy="7543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i.ytimg.com/vi/S5sZ5ZBlv4M/hqdefaul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609600"/>
            <a:ext cx="7416798" cy="5562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www.nationsonline.org/maps/central_america_map.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5927" y="32084"/>
            <a:ext cx="9210944" cy="7077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284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additive="base">
                                        <p:cTn id="7" dur="500" fill="hold"/>
                                        <p:tgtEl>
                                          <p:spTgt spid="1032"/>
                                        </p:tgtEl>
                                        <p:attrNameLst>
                                          <p:attrName>ppt_x</p:attrName>
                                        </p:attrNameLst>
                                      </p:cBhvr>
                                      <p:tavLst>
                                        <p:tav tm="0">
                                          <p:val>
                                            <p:strVal val="#ppt_x"/>
                                          </p:val>
                                        </p:tav>
                                        <p:tav tm="100000">
                                          <p:val>
                                            <p:strVal val="#ppt_x"/>
                                          </p:val>
                                        </p:tav>
                                      </p:tavLst>
                                    </p:anim>
                                    <p:anim calcmode="lin" valueType="num">
                                      <p:cBhvr additive="base">
                                        <p:cTn id="8"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4"/>
                                        </p:tgtEl>
                                        <p:attrNameLst>
                                          <p:attrName>style.visibility</p:attrName>
                                        </p:attrNameLst>
                                      </p:cBhvr>
                                      <p:to>
                                        <p:strVal val="visible"/>
                                      </p:to>
                                    </p:set>
                                    <p:anim calcmode="lin" valueType="num">
                                      <p:cBhvr additive="base">
                                        <p:cTn id="13" dur="500" fill="hold"/>
                                        <p:tgtEl>
                                          <p:spTgt spid="1034"/>
                                        </p:tgtEl>
                                        <p:attrNameLst>
                                          <p:attrName>ppt_x</p:attrName>
                                        </p:attrNameLst>
                                      </p:cBhvr>
                                      <p:tavLst>
                                        <p:tav tm="0">
                                          <p:val>
                                            <p:strVal val="#ppt_x"/>
                                          </p:val>
                                        </p:tav>
                                        <p:tav tm="100000">
                                          <p:val>
                                            <p:strVal val="#ppt_x"/>
                                          </p:val>
                                        </p:tav>
                                      </p:tavLst>
                                    </p:anim>
                                    <p:anim calcmode="lin" valueType="num">
                                      <p:cBhvr additive="base">
                                        <p:cTn id="14"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1960</a:t>
            </a:r>
            <a:endParaRPr lang="en-US" dirty="0"/>
          </a:p>
        </p:txBody>
      </p:sp>
      <p:sp>
        <p:nvSpPr>
          <p:cNvPr id="3" name="Content Placeholder 2"/>
          <p:cNvSpPr>
            <a:spLocks noGrp="1"/>
          </p:cNvSpPr>
          <p:nvPr>
            <p:ph idx="1"/>
          </p:nvPr>
        </p:nvSpPr>
        <p:spPr/>
        <p:txBody>
          <a:bodyPr>
            <a:normAutofit/>
          </a:bodyPr>
          <a:lstStyle/>
          <a:p>
            <a:r>
              <a:rPr lang="en-US" sz="2800" dirty="0" smtClean="0"/>
              <a:t>Vice-President Richard Nixon vs. Senator John F. Kennedy</a:t>
            </a:r>
          </a:p>
          <a:p>
            <a:r>
              <a:rPr lang="en-US" sz="2800" dirty="0" smtClean="0"/>
              <a:t>Only 118,00 popular votes separated the two candidates, but a difference of 84 electoral votes</a:t>
            </a:r>
          </a:p>
          <a:p>
            <a:r>
              <a:rPr lang="en-US" sz="2800" u="sng" dirty="0" smtClean="0"/>
              <a:t>Debate:</a:t>
            </a:r>
          </a:p>
          <a:p>
            <a:pPr lvl="1"/>
            <a:r>
              <a:rPr lang="en-US" sz="2400" dirty="0" smtClean="0"/>
              <a:t>What do you think?  Who appears to have won the debate?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historycentral.com/elections/1960PresElect.jpg"/>
          <p:cNvPicPr>
            <a:picLocks noChangeAspect="1" noChangeArrowheads="1"/>
          </p:cNvPicPr>
          <p:nvPr/>
        </p:nvPicPr>
        <p:blipFill>
          <a:blip r:embed="rId2" cstate="print"/>
          <a:srcRect/>
          <a:stretch>
            <a:fillRect/>
          </a:stretch>
        </p:blipFill>
        <p:spPr bwMode="auto">
          <a:xfrm>
            <a:off x="333887" y="381000"/>
            <a:ext cx="8810113" cy="5257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Camelot</a:t>
            </a:r>
            <a:endParaRPr lang="en-US" b="1" dirty="0">
              <a:solidFill>
                <a:srgbClr val="FFC000"/>
              </a:solidFill>
            </a:endParaRPr>
          </a:p>
        </p:txBody>
      </p:sp>
      <p:sp>
        <p:nvSpPr>
          <p:cNvPr id="3" name="Content Placeholder 2"/>
          <p:cNvSpPr>
            <a:spLocks noGrp="1"/>
          </p:cNvSpPr>
          <p:nvPr>
            <p:ph idx="1"/>
          </p:nvPr>
        </p:nvSpPr>
        <p:spPr>
          <a:xfrm>
            <a:off x="0" y="2234666"/>
            <a:ext cx="8915400" cy="5410200"/>
          </a:xfrm>
        </p:spPr>
        <p:txBody>
          <a:bodyPr>
            <a:normAutofit/>
          </a:bodyPr>
          <a:lstStyle/>
          <a:p>
            <a:r>
              <a:rPr lang="en-US" dirty="0" smtClean="0"/>
              <a:t>Kennedy</a:t>
            </a:r>
          </a:p>
          <a:p>
            <a:pPr lvl="1"/>
            <a:r>
              <a:rPr lang="en-US" dirty="0" smtClean="0"/>
              <a:t>Youngest elected president w/ a young cabinet</a:t>
            </a:r>
          </a:p>
          <a:p>
            <a:pPr lvl="1"/>
            <a:r>
              <a:rPr lang="en-US" dirty="0" smtClean="0"/>
              <a:t>1</a:t>
            </a:r>
            <a:r>
              <a:rPr lang="en-US" baseline="30000" dirty="0" smtClean="0"/>
              <a:t>st</a:t>
            </a:r>
            <a:r>
              <a:rPr lang="en-US" dirty="0" smtClean="0"/>
              <a:t> Catholic president (only non-Protestant)</a:t>
            </a:r>
          </a:p>
          <a:p>
            <a:pPr lvl="1"/>
            <a:r>
              <a:rPr lang="en-US" dirty="0" smtClean="0"/>
              <a:t>WWII hero</a:t>
            </a:r>
          </a:p>
          <a:p>
            <a:pPr lvl="1"/>
            <a:r>
              <a:rPr lang="en-US" dirty="0" smtClean="0"/>
              <a:t>Family controlled the same Senate seat from 1953-2009</a:t>
            </a:r>
          </a:p>
          <a:p>
            <a:pPr lvl="1"/>
            <a:r>
              <a:rPr lang="en-US" dirty="0" smtClean="0"/>
              <a:t>“The New Frontier”: Domestic Agenda</a:t>
            </a:r>
          </a:p>
          <a:p>
            <a:pPr lvl="1"/>
            <a:r>
              <a:rPr lang="en-US" dirty="0" smtClean="0"/>
              <a:t>Created the </a:t>
            </a:r>
            <a:r>
              <a:rPr lang="en-US" u="sng" dirty="0" smtClean="0"/>
              <a:t>Peace Corps</a:t>
            </a:r>
          </a:p>
          <a:p>
            <a:pPr lvl="1"/>
            <a:r>
              <a:rPr lang="en-US" u="sng" dirty="0" smtClean="0"/>
              <a:t>Set goal of going to the moon; Championed NASA</a:t>
            </a:r>
          </a:p>
          <a:p>
            <a:pPr marL="448056" lvl="1" indent="0">
              <a:buNone/>
            </a:pPr>
            <a:endParaRPr lang="en-US" sz="2000" dirty="0" smtClean="0"/>
          </a:p>
        </p:txBody>
      </p:sp>
      <p:pic>
        <p:nvPicPr>
          <p:cNvPr id="1026" name="Picture 2" descr="http://1.bp.blogspot.com/-91K29gF6xao/TZT-ftDcWeI/AAAAAAAAI1M/l5Sfybr30_Y/s1600/Kennedys_JFK_Library.jpg">
            <a:hlinkClick r:id="rId3"/>
          </p:cNvPr>
          <p:cNvPicPr>
            <a:picLocks noChangeAspect="1" noChangeArrowheads="1"/>
          </p:cNvPicPr>
          <p:nvPr/>
        </p:nvPicPr>
        <p:blipFill>
          <a:blip r:embed="rId4" cstate="print"/>
          <a:srcRect/>
          <a:stretch>
            <a:fillRect/>
          </a:stretch>
        </p:blipFill>
        <p:spPr bwMode="auto">
          <a:xfrm>
            <a:off x="6151140" y="0"/>
            <a:ext cx="2688060" cy="2743200"/>
          </a:xfrm>
          <a:prstGeom prst="rect">
            <a:avLst/>
          </a:prstGeom>
          <a:noFill/>
        </p:spPr>
      </p:pic>
      <p:pic>
        <p:nvPicPr>
          <p:cNvPr id="1032" name="Picture 8" descr="http://www.jhsph.edu/sebin/v/n/peace_corps.jpg">
            <a:hlinkClick r:id="rId5"/>
          </p:cNvPr>
          <p:cNvPicPr>
            <a:picLocks noChangeAspect="1" noChangeArrowheads="1"/>
          </p:cNvPicPr>
          <p:nvPr/>
        </p:nvPicPr>
        <p:blipFill>
          <a:blip r:embed="rId6" cstate="print"/>
          <a:srcRect/>
          <a:stretch>
            <a:fillRect/>
          </a:stretch>
        </p:blipFill>
        <p:spPr bwMode="auto">
          <a:xfrm>
            <a:off x="3810000" y="0"/>
            <a:ext cx="2133600" cy="22346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2550</TotalTime>
  <Words>1766</Words>
  <Application>Microsoft Office PowerPoint</Application>
  <PresentationFormat>On-screen Show (4:3)</PresentationFormat>
  <Paragraphs>270</Paragraphs>
  <Slides>33</Slides>
  <Notes>14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Technic</vt:lpstr>
      <vt:lpstr>Warm Up</vt:lpstr>
      <vt:lpstr>The 60s</vt:lpstr>
      <vt:lpstr>Slide 3</vt:lpstr>
      <vt:lpstr>HAPP</vt:lpstr>
      <vt:lpstr>Communism in the West</vt:lpstr>
      <vt:lpstr>Slide 6</vt:lpstr>
      <vt:lpstr>Election 1960</vt:lpstr>
      <vt:lpstr>Slide 8</vt:lpstr>
      <vt:lpstr>Camelot</vt:lpstr>
      <vt:lpstr>HAPP - Speech</vt:lpstr>
      <vt:lpstr>Containment Part II</vt:lpstr>
      <vt:lpstr>Slide 12</vt:lpstr>
      <vt:lpstr>Slide 13</vt:lpstr>
      <vt:lpstr>Slide 14</vt:lpstr>
      <vt:lpstr>The Great Society: Domestic Agenda </vt:lpstr>
      <vt:lpstr>Key Dates of the Vietnam Conflict</vt:lpstr>
      <vt:lpstr>From Aid to Intervention</vt:lpstr>
      <vt:lpstr>US Population by age 1950 -1970</vt:lpstr>
      <vt:lpstr>When you come in…</vt:lpstr>
      <vt:lpstr>What do you think?</vt:lpstr>
      <vt:lpstr>Warm Up: Successors to the New Deal</vt:lpstr>
      <vt:lpstr>Vietnam at home</vt:lpstr>
      <vt:lpstr>Slide 23</vt:lpstr>
      <vt:lpstr>Public Awareness</vt:lpstr>
      <vt:lpstr>Vietnamization</vt:lpstr>
      <vt:lpstr>Slide 26</vt:lpstr>
      <vt:lpstr>Successes of the Nixon Administration</vt:lpstr>
      <vt:lpstr>Failures of the Nixon Era</vt:lpstr>
      <vt:lpstr>Could you answer these?</vt:lpstr>
      <vt:lpstr>Slide 30</vt:lpstr>
      <vt:lpstr>Women’s Liberation Movement</vt:lpstr>
      <vt:lpstr>Other minority protest </vt:lpstr>
      <vt:lpstr>Slide 33</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60s</dc:title>
  <dc:creator>pete</dc:creator>
  <cp:lastModifiedBy>dawnp.patterson</cp:lastModifiedBy>
  <cp:revision>234</cp:revision>
  <cp:lastPrinted>2014-04-19T15:53:08Z</cp:lastPrinted>
  <dcterms:created xsi:type="dcterms:W3CDTF">2013-03-21T16:28:25Z</dcterms:created>
  <dcterms:modified xsi:type="dcterms:W3CDTF">2015-04-24T18:03:55Z</dcterms:modified>
</cp:coreProperties>
</file>