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64" r:id="rId3"/>
    <p:sldId id="257" r:id="rId4"/>
    <p:sldId id="258" r:id="rId5"/>
    <p:sldId id="265" r:id="rId6"/>
    <p:sldId id="260" r:id="rId7"/>
    <p:sldId id="259"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8" y="-6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2735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98160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1986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66356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2301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pPr/>
              <a:t>4/30/2015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52987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pPr/>
              <a:t>4/30/2015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79594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pPr/>
              <a:t>4/30/2015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561082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pPr/>
              <a:t>4/30/2015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63295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pPr/>
              <a:t>4/30/2015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74208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pPr/>
              <a:t>4/30/2015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pPr/>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5279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4/30/2015</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64696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Long Essay Prompts</a:t>
            </a:r>
            <a:endParaRPr lang="en-US" dirty="0"/>
          </a:p>
        </p:txBody>
      </p:sp>
      <p:sp>
        <p:nvSpPr>
          <p:cNvPr id="3" name="Subtitle 2"/>
          <p:cNvSpPr>
            <a:spLocks noGrp="1"/>
          </p:cNvSpPr>
          <p:nvPr>
            <p:ph type="subTitle" idx="1"/>
          </p:nvPr>
        </p:nvSpPr>
        <p:spPr/>
        <p:txBody>
          <a:bodyPr/>
          <a:lstStyle/>
          <a:p>
            <a:r>
              <a:rPr lang="en-US" dirty="0" smtClean="0"/>
              <a:t>APUSH Practice</a:t>
            </a:r>
            <a:endParaRPr lang="en-US" dirty="0"/>
          </a:p>
        </p:txBody>
      </p:sp>
    </p:spTree>
    <p:extLst>
      <p:ext uri="{BB962C8B-B14F-4D97-AF65-F5344CB8AC3E}">
        <p14:creationId xmlns:p14="http://schemas.microsoft.com/office/powerpoint/2010/main" xmlns="" val="1906202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8</a:t>
            </a:r>
            <a:endParaRPr lang="en-US" dirty="0"/>
          </a:p>
        </p:txBody>
      </p:sp>
      <p:sp>
        <p:nvSpPr>
          <p:cNvPr id="3" name="Content Placeholder 2"/>
          <p:cNvSpPr>
            <a:spLocks noGrp="1"/>
          </p:cNvSpPr>
          <p:nvPr>
            <p:ph idx="1"/>
          </p:nvPr>
        </p:nvSpPr>
        <p:spPr>
          <a:xfrm>
            <a:off x="1024128" y="2084832"/>
            <a:ext cx="9720071" cy="4224528"/>
          </a:xfrm>
        </p:spPr>
        <p:txBody>
          <a:bodyPr/>
          <a:lstStyle/>
          <a:p>
            <a:r>
              <a:rPr lang="en-US" dirty="0" smtClean="0"/>
              <a:t>Some historians argue that the containment policies of the United States from 1945 – 1975 were ultimately a failure. Support, modify, or refute this interpretation, providing specific evidence to justify your answer.</a:t>
            </a:r>
          </a:p>
          <a:p>
            <a:pPr>
              <a:buFont typeface="Arial" panose="020B0604020202020204" pitchFamily="34" charset="0"/>
              <a:buChar char="•"/>
            </a:pPr>
            <a:r>
              <a:rPr lang="en-US" dirty="0"/>
              <a:t>Skills Assessed –Argumentation; Use of Evidence; Synthesis (connection to other time period or geographic location, additional category of analysis)</a:t>
            </a:r>
          </a:p>
          <a:p>
            <a:pPr>
              <a:buFont typeface="Arial" panose="020B0604020202020204" pitchFamily="34" charset="0"/>
              <a:buChar char="•"/>
            </a:pPr>
            <a:r>
              <a:rPr lang="en-US" dirty="0"/>
              <a:t>Historical Thinking Skill –Patterns of Continuity &amp; Change over time </a:t>
            </a:r>
          </a:p>
          <a:p>
            <a:endParaRPr lang="en-US" dirty="0"/>
          </a:p>
        </p:txBody>
      </p:sp>
    </p:spTree>
    <p:extLst>
      <p:ext uri="{BB962C8B-B14F-4D97-AF65-F5344CB8AC3E}">
        <p14:creationId xmlns:p14="http://schemas.microsoft.com/office/powerpoint/2010/main" xmlns="" val="664357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371366" cy="1499616"/>
          </a:xfrm>
        </p:spPr>
        <p:txBody>
          <a:bodyPr/>
          <a:lstStyle/>
          <a:p>
            <a:r>
              <a:rPr lang="en-US" dirty="0" smtClean="0"/>
              <a:t>What an Effect Long Essay Response Should do</a:t>
            </a:r>
            <a:endParaRPr lang="en-US" dirty="0"/>
          </a:p>
        </p:txBody>
      </p:sp>
      <p:sp>
        <p:nvSpPr>
          <p:cNvPr id="3" name="Content Placeholder 2"/>
          <p:cNvSpPr>
            <a:spLocks noGrp="1"/>
          </p:cNvSpPr>
          <p:nvPr>
            <p:ph idx="1"/>
          </p:nvPr>
        </p:nvSpPr>
        <p:spPr>
          <a:xfrm>
            <a:off x="1024128" y="2286000"/>
            <a:ext cx="10466257" cy="4023360"/>
          </a:xfrm>
        </p:spPr>
        <p:txBody>
          <a:bodyPr/>
          <a:lstStyle/>
          <a:p>
            <a:pPr>
              <a:buFont typeface="Wingdings" panose="05000000000000000000" pitchFamily="2" charset="2"/>
              <a:buChar char="Ø"/>
            </a:pPr>
            <a:r>
              <a:rPr lang="en-US" sz="2800" dirty="0" smtClean="0"/>
              <a:t>State </a:t>
            </a:r>
            <a:r>
              <a:rPr lang="en-US" sz="2800" dirty="0"/>
              <a:t>a relevant thesis that directly addresses all parts of the question.</a:t>
            </a:r>
          </a:p>
          <a:p>
            <a:pPr>
              <a:buFont typeface="Wingdings" panose="05000000000000000000" pitchFamily="2" charset="2"/>
              <a:buChar char="Ø"/>
            </a:pPr>
            <a:r>
              <a:rPr lang="en-US" sz="2800" dirty="0"/>
              <a:t>Support the argument with evidence, using specific examples.</a:t>
            </a:r>
          </a:p>
          <a:p>
            <a:pPr>
              <a:buFont typeface="Wingdings" panose="05000000000000000000" pitchFamily="2" charset="2"/>
              <a:buChar char="Ø"/>
            </a:pPr>
            <a:r>
              <a:rPr lang="en-US" sz="2800" dirty="0"/>
              <a:t>Apply historical thinking skills as directed by the question.</a:t>
            </a:r>
          </a:p>
          <a:p>
            <a:pPr>
              <a:buFont typeface="Wingdings" panose="05000000000000000000" pitchFamily="2" charset="2"/>
              <a:buChar char="Ø"/>
            </a:pPr>
            <a:r>
              <a:rPr lang="en-US" sz="2800" dirty="0"/>
              <a:t>Synthesize the elements above into a persuasive essay that extends the argument, connects it to a different historical context, or connects it to a different category of analysis.</a:t>
            </a:r>
          </a:p>
          <a:p>
            <a:endParaRPr lang="en-US" dirty="0"/>
          </a:p>
        </p:txBody>
      </p:sp>
    </p:spTree>
    <p:extLst>
      <p:ext uri="{BB962C8B-B14F-4D97-AF65-F5344CB8AC3E}">
        <p14:creationId xmlns:p14="http://schemas.microsoft.com/office/powerpoint/2010/main" xmlns="" val="2085990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&amp; 2</a:t>
            </a:r>
            <a:endParaRPr lang="en-US" dirty="0"/>
          </a:p>
        </p:txBody>
      </p:sp>
      <p:sp>
        <p:nvSpPr>
          <p:cNvPr id="3" name="Content Placeholder 2"/>
          <p:cNvSpPr>
            <a:spLocks noGrp="1"/>
          </p:cNvSpPr>
          <p:nvPr>
            <p:ph idx="1"/>
          </p:nvPr>
        </p:nvSpPr>
        <p:spPr>
          <a:xfrm>
            <a:off x="1024128" y="2084832"/>
            <a:ext cx="9720071" cy="4224528"/>
          </a:xfrm>
        </p:spPr>
        <p:txBody>
          <a:bodyPr/>
          <a:lstStyle/>
          <a:p>
            <a:pPr marL="0" indent="0">
              <a:buNone/>
            </a:pPr>
            <a:r>
              <a:rPr lang="en-US" dirty="0" smtClean="0"/>
              <a:t>Some historians have argued that encounters between European colonists and Indians in the Americas during the period 1492 – 1676 were overwhelming negative in shaping the future of indigenous peoples, but positive in shaping the future of those who migrated to the Americas. </a:t>
            </a:r>
            <a:r>
              <a:rPr lang="en-US" dirty="0"/>
              <a:t>Support, modify, or refute this interpretation, providing specific evidence to justify your answer. </a:t>
            </a:r>
          </a:p>
          <a:p>
            <a:pPr>
              <a:buFont typeface="Arial" panose="020B0604020202020204" pitchFamily="34" charset="0"/>
              <a:buChar char="•"/>
            </a:pPr>
            <a:r>
              <a:rPr lang="en-US" dirty="0"/>
              <a:t>Skills Assessed –Argumentation; Use of Evidence; Synthesis (connection to other time period or geographic location, additional category of analysis)</a:t>
            </a:r>
          </a:p>
          <a:p>
            <a:pPr>
              <a:buFont typeface="Arial" panose="020B0604020202020204" pitchFamily="34" charset="0"/>
              <a:buChar char="•"/>
            </a:pPr>
            <a:r>
              <a:rPr lang="en-US" dirty="0"/>
              <a:t>Historical Thinking Skill –Patterns of Continuity &amp; Change over time </a:t>
            </a:r>
          </a:p>
          <a:p>
            <a:endParaRPr lang="en-US" dirty="0"/>
          </a:p>
        </p:txBody>
      </p:sp>
    </p:spTree>
    <p:extLst>
      <p:ext uri="{BB962C8B-B14F-4D97-AF65-F5344CB8AC3E}">
        <p14:creationId xmlns:p14="http://schemas.microsoft.com/office/powerpoint/2010/main" xmlns="" val="240514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31533"/>
            <a:ext cx="9720072" cy="889901"/>
          </a:xfrm>
        </p:spPr>
        <p:txBody>
          <a:bodyPr/>
          <a:lstStyle/>
          <a:p>
            <a:r>
              <a:rPr lang="en-US" dirty="0" smtClean="0"/>
              <a:t>Unit 3</a:t>
            </a:r>
            <a:endParaRPr lang="en-US" dirty="0"/>
          </a:p>
        </p:txBody>
      </p:sp>
      <p:sp>
        <p:nvSpPr>
          <p:cNvPr id="3" name="Content Placeholder 2"/>
          <p:cNvSpPr>
            <a:spLocks noGrp="1"/>
          </p:cNvSpPr>
          <p:nvPr>
            <p:ph idx="1"/>
          </p:nvPr>
        </p:nvSpPr>
        <p:spPr>
          <a:xfrm>
            <a:off x="1024128" y="1181819"/>
            <a:ext cx="9720071" cy="5127541"/>
          </a:xfrm>
        </p:spPr>
        <p:txBody>
          <a:bodyPr>
            <a:normAutofit lnSpcReduction="10000"/>
          </a:bodyPr>
          <a:lstStyle/>
          <a:p>
            <a:r>
              <a:rPr lang="en-US" dirty="0" smtClean="0"/>
              <a:t>#1 </a:t>
            </a:r>
          </a:p>
          <a:p>
            <a:r>
              <a:rPr lang="en-US" dirty="0" smtClean="0"/>
              <a:t>Evaluate the extent to which the Declaration of Independence marked a turning point in American history, analyzing what changed and what stayed the same from the period immediately before the declaration to the period immediately following it.</a:t>
            </a:r>
          </a:p>
          <a:p>
            <a:pPr>
              <a:buFont typeface="Arial" panose="020B0604020202020204" pitchFamily="34" charset="0"/>
              <a:buChar char="•"/>
            </a:pPr>
            <a:r>
              <a:rPr lang="en-US" dirty="0" smtClean="0"/>
              <a:t>Skills Assessed –Argumentation; Use of Evidence; Synthesis (connection to other time period or geographic location, additional category of analysis)</a:t>
            </a:r>
          </a:p>
          <a:p>
            <a:pPr>
              <a:buFont typeface="Arial" panose="020B0604020202020204" pitchFamily="34" charset="0"/>
              <a:buChar char="•"/>
            </a:pPr>
            <a:r>
              <a:rPr lang="en-US" dirty="0" smtClean="0"/>
              <a:t>Historical Thinking Skill –Periodization</a:t>
            </a:r>
          </a:p>
          <a:p>
            <a:pPr marL="0" indent="0">
              <a:buNone/>
            </a:pPr>
            <a:r>
              <a:rPr lang="en-US" dirty="0" smtClean="0"/>
              <a:t>#2</a:t>
            </a:r>
          </a:p>
          <a:p>
            <a:pPr marL="0" indent="0">
              <a:buNone/>
            </a:pPr>
            <a:r>
              <a:rPr lang="en-US" dirty="0" smtClean="0"/>
              <a:t>Some </a:t>
            </a:r>
            <a:r>
              <a:rPr lang="en-US" dirty="0"/>
              <a:t>historians have argued that the American Revolution was not revolutionary in nature. Support, modify, or refute this interpretation, providing specific evidence to </a:t>
            </a:r>
            <a:r>
              <a:rPr lang="en-US" dirty="0" smtClean="0"/>
              <a:t>justify </a:t>
            </a:r>
            <a:r>
              <a:rPr lang="en-US" dirty="0"/>
              <a:t>your answer. </a:t>
            </a:r>
            <a:endParaRPr lang="en-US" dirty="0" smtClean="0"/>
          </a:p>
          <a:p>
            <a:pPr>
              <a:buFont typeface="Arial" panose="020B0604020202020204" pitchFamily="34" charset="0"/>
              <a:buChar char="•"/>
            </a:pPr>
            <a:r>
              <a:rPr lang="en-US" dirty="0"/>
              <a:t>Skills Assessed –Argumentation; Use of Evidence; Synthesis (connection to other time period or geographic location, additional category of analysis</a:t>
            </a:r>
            <a:r>
              <a:rPr lang="en-US" dirty="0" smtClean="0"/>
              <a:t>)</a:t>
            </a:r>
          </a:p>
          <a:p>
            <a:pPr>
              <a:buFont typeface="Arial" panose="020B0604020202020204" pitchFamily="34" charset="0"/>
              <a:buChar char="•"/>
            </a:pPr>
            <a:r>
              <a:rPr lang="en-US" dirty="0"/>
              <a:t>Historical Thinking Skill </a:t>
            </a:r>
            <a:r>
              <a:rPr lang="en-US" dirty="0" smtClean="0"/>
              <a:t>–Patterns of Continuity &amp; Change over time </a:t>
            </a: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xmlns="" val="427148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674557"/>
            <a:ext cx="9720071" cy="5634803"/>
          </a:xfrm>
        </p:spPr>
        <p:txBody>
          <a:bodyPr>
            <a:normAutofit fontScale="92500"/>
          </a:bodyPr>
          <a:lstStyle/>
          <a:p>
            <a:r>
              <a:rPr lang="en-US" sz="4000" dirty="0" smtClean="0"/>
              <a:t>Evaluate the extent to which the Declaration of Independence marked a turning point in American history, analyzing what changed and what stayed the same from the period immediately before the declaration to the period immediately following it.</a:t>
            </a:r>
          </a:p>
          <a:p>
            <a:pPr>
              <a:buFont typeface="Arial" panose="020B0604020202020204" pitchFamily="34" charset="0"/>
              <a:buChar char="•"/>
            </a:pPr>
            <a:r>
              <a:rPr lang="en-US" sz="4000" dirty="0" smtClean="0"/>
              <a:t>Skills Assessed –Argumentation; Use of Evidence; Synthesis (connection to other time period or geographic location, additional category of analysis)</a:t>
            </a:r>
          </a:p>
          <a:p>
            <a:pPr>
              <a:buFont typeface="Arial" panose="020B0604020202020204" pitchFamily="34" charset="0"/>
              <a:buChar char="•"/>
            </a:pPr>
            <a:r>
              <a:rPr lang="en-US" sz="4000" dirty="0" smtClean="0"/>
              <a:t>Historical Thinking Skill –</a:t>
            </a:r>
            <a:r>
              <a:rPr lang="en-US" sz="4000" dirty="0" err="1" smtClean="0"/>
              <a:t>Periodization</a:t>
            </a:r>
            <a:endParaRPr lang="en-US" sz="40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4</a:t>
            </a:r>
            <a:endParaRPr lang="en-US" dirty="0"/>
          </a:p>
        </p:txBody>
      </p:sp>
      <p:sp>
        <p:nvSpPr>
          <p:cNvPr id="3" name="Content Placeholder 2"/>
          <p:cNvSpPr>
            <a:spLocks noGrp="1"/>
          </p:cNvSpPr>
          <p:nvPr>
            <p:ph idx="1"/>
          </p:nvPr>
        </p:nvSpPr>
        <p:spPr/>
        <p:txBody>
          <a:bodyPr/>
          <a:lstStyle/>
          <a:p>
            <a:pPr marL="0" indent="0">
              <a:buNone/>
            </a:pPr>
            <a:r>
              <a:rPr lang="en-US" dirty="0" smtClean="0"/>
              <a:t>Some historians have argued that the economic expansion that took place during the first market revolution (1790 – 1850) was not truly laissez-faire in nature.</a:t>
            </a:r>
          </a:p>
          <a:p>
            <a:r>
              <a:rPr lang="en-US" dirty="0"/>
              <a:t>Support, modify, or refute this interpretation, providing specific evidence to justify your answer. </a:t>
            </a:r>
          </a:p>
          <a:p>
            <a:pPr>
              <a:buFont typeface="Arial" panose="020B0604020202020204" pitchFamily="34" charset="0"/>
              <a:buChar char="•"/>
            </a:pPr>
            <a:r>
              <a:rPr lang="en-US" dirty="0"/>
              <a:t>Skills Assessed –Argumentation; Use of Evidence; Synthesis (connection to other time period or geographic location, additional category of analysis)</a:t>
            </a:r>
          </a:p>
          <a:p>
            <a:pPr>
              <a:buFont typeface="Arial" panose="020B0604020202020204" pitchFamily="34" charset="0"/>
              <a:buChar char="•"/>
            </a:pPr>
            <a:r>
              <a:rPr lang="en-US" dirty="0"/>
              <a:t>Historical Thinking Skill –Patterns of Continuity &amp; Change over time </a:t>
            </a:r>
          </a:p>
          <a:p>
            <a:pPr marL="0" indent="0">
              <a:buNone/>
            </a:pPr>
            <a:endParaRPr lang="en-US" dirty="0"/>
          </a:p>
        </p:txBody>
      </p:sp>
    </p:spTree>
    <p:extLst>
      <p:ext uri="{BB962C8B-B14F-4D97-AF65-F5344CB8AC3E}">
        <p14:creationId xmlns:p14="http://schemas.microsoft.com/office/powerpoint/2010/main" xmlns="" val="3499247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4</a:t>
            </a:r>
            <a:endParaRPr lang="en-US" dirty="0"/>
          </a:p>
        </p:txBody>
      </p:sp>
      <p:sp>
        <p:nvSpPr>
          <p:cNvPr id="3" name="Content Placeholder 2"/>
          <p:cNvSpPr>
            <a:spLocks noGrp="1"/>
          </p:cNvSpPr>
          <p:nvPr>
            <p:ph idx="1"/>
          </p:nvPr>
        </p:nvSpPr>
        <p:spPr/>
        <p:txBody>
          <a:bodyPr/>
          <a:lstStyle/>
          <a:p>
            <a:r>
              <a:rPr lang="en-US" dirty="0" smtClean="0"/>
              <a:t>Evaluate the extent to which the Mexican-American War (1844 – 1846) marked a turning point in the slavery – anti-slavery debate during the </a:t>
            </a:r>
            <a:r>
              <a:rPr lang="en-US" dirty="0"/>
              <a:t>A</a:t>
            </a:r>
            <a:r>
              <a:rPr lang="en-US" dirty="0" smtClean="0"/>
              <a:t>ntebellum Era (1820 – 1861), analyzing what changed and what stayed the same from the period before the war and the period immediately following.</a:t>
            </a:r>
          </a:p>
          <a:p>
            <a:pPr>
              <a:buFont typeface="Arial" panose="020B0604020202020204" pitchFamily="34" charset="0"/>
              <a:buChar char="•"/>
            </a:pPr>
            <a:r>
              <a:rPr lang="en-US" dirty="0"/>
              <a:t>Skills Assessed –Argumentation; Use of Evidence; Synthesis (connection to other time period or geographic location, additional category of analysis)</a:t>
            </a:r>
          </a:p>
          <a:p>
            <a:pPr>
              <a:buFont typeface="Arial" panose="020B0604020202020204" pitchFamily="34" charset="0"/>
              <a:buChar char="•"/>
            </a:pPr>
            <a:r>
              <a:rPr lang="en-US" dirty="0"/>
              <a:t>Historical Thinking Skill –Periodization</a:t>
            </a:r>
          </a:p>
          <a:p>
            <a:endParaRPr lang="en-US" dirty="0"/>
          </a:p>
        </p:txBody>
      </p:sp>
    </p:spTree>
    <p:extLst>
      <p:ext uri="{BB962C8B-B14F-4D97-AF65-F5344CB8AC3E}">
        <p14:creationId xmlns:p14="http://schemas.microsoft.com/office/powerpoint/2010/main" xmlns="" val="2483793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5 &amp; 6</a:t>
            </a:r>
            <a:endParaRPr lang="en-US" dirty="0"/>
          </a:p>
        </p:txBody>
      </p:sp>
      <p:sp>
        <p:nvSpPr>
          <p:cNvPr id="3" name="Content Placeholder 2"/>
          <p:cNvSpPr>
            <a:spLocks noGrp="1"/>
          </p:cNvSpPr>
          <p:nvPr>
            <p:ph idx="1"/>
          </p:nvPr>
        </p:nvSpPr>
        <p:spPr/>
        <p:txBody>
          <a:bodyPr/>
          <a:lstStyle/>
          <a:p>
            <a:r>
              <a:rPr lang="en-US" dirty="0" smtClean="0"/>
              <a:t>Evaluate the extent to which </a:t>
            </a:r>
            <a:r>
              <a:rPr lang="en-US" dirty="0"/>
              <a:t>after </a:t>
            </a:r>
            <a:r>
              <a:rPr lang="en-US" dirty="0" smtClean="0"/>
              <a:t>the Reconstruction period (1877 – 1920) Southern leaders created a “New South” that marked a turning point, </a:t>
            </a:r>
            <a:r>
              <a:rPr lang="en-US" dirty="0"/>
              <a:t>analyzing what changed and what stayed the same from the period before </a:t>
            </a:r>
            <a:r>
              <a:rPr lang="en-US" dirty="0" smtClean="0"/>
              <a:t>and </a:t>
            </a:r>
            <a:r>
              <a:rPr lang="en-US" dirty="0"/>
              <a:t>the period immediately following.</a:t>
            </a:r>
          </a:p>
        </p:txBody>
      </p:sp>
    </p:spTree>
    <p:extLst>
      <p:ext uri="{BB962C8B-B14F-4D97-AF65-F5344CB8AC3E}">
        <p14:creationId xmlns:p14="http://schemas.microsoft.com/office/powerpoint/2010/main" xmlns="" val="539471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369555"/>
            <a:ext cx="9720072" cy="665614"/>
          </a:xfrm>
        </p:spPr>
        <p:txBody>
          <a:bodyPr>
            <a:normAutofit fontScale="90000"/>
          </a:bodyPr>
          <a:lstStyle/>
          <a:p>
            <a:r>
              <a:rPr lang="en-US" dirty="0" smtClean="0"/>
              <a:t>Unit 6&amp;7</a:t>
            </a:r>
            <a:endParaRPr lang="en-US" dirty="0"/>
          </a:p>
        </p:txBody>
      </p:sp>
      <p:sp>
        <p:nvSpPr>
          <p:cNvPr id="3" name="Content Placeholder 2"/>
          <p:cNvSpPr>
            <a:spLocks noGrp="1"/>
          </p:cNvSpPr>
          <p:nvPr>
            <p:ph idx="1"/>
          </p:nvPr>
        </p:nvSpPr>
        <p:spPr>
          <a:xfrm>
            <a:off x="1024128" y="1276709"/>
            <a:ext cx="9720071" cy="5032651"/>
          </a:xfrm>
        </p:spPr>
        <p:txBody>
          <a:bodyPr>
            <a:normAutofit fontScale="92500" lnSpcReduction="20000"/>
          </a:bodyPr>
          <a:lstStyle/>
          <a:p>
            <a:r>
              <a:rPr lang="en-US" dirty="0" smtClean="0"/>
              <a:t>#1</a:t>
            </a:r>
          </a:p>
          <a:p>
            <a:r>
              <a:rPr lang="en-US" dirty="0" smtClean="0"/>
              <a:t>Compare &amp; contrast the programs &amp; policies designed by reformers of the Progressive Era to those designed by reformers of the New Deal period. Confine your answers to those programs and policies that addressed the needs of those living in poverty.</a:t>
            </a:r>
          </a:p>
          <a:p>
            <a:pPr>
              <a:buFont typeface="Arial" panose="020B0604020202020204" pitchFamily="34" charset="0"/>
              <a:buChar char="•"/>
            </a:pPr>
            <a:r>
              <a:rPr lang="en-US" dirty="0"/>
              <a:t>Skills Assessed –Argumentation; Use of Evidence; Synthesis (connection to other time period or geographic location, additional category of analysis)</a:t>
            </a:r>
          </a:p>
          <a:p>
            <a:pPr>
              <a:buFont typeface="Arial" panose="020B0604020202020204" pitchFamily="34" charset="0"/>
              <a:buChar char="•"/>
            </a:pPr>
            <a:r>
              <a:rPr lang="en-US" dirty="0"/>
              <a:t>Historical Thinking Skill –Periodization</a:t>
            </a:r>
          </a:p>
          <a:p>
            <a:endParaRPr lang="en-US" dirty="0" smtClean="0"/>
          </a:p>
          <a:p>
            <a:r>
              <a:rPr lang="en-US" dirty="0" smtClean="0"/>
              <a:t>#2</a:t>
            </a:r>
          </a:p>
          <a:p>
            <a:r>
              <a:rPr lang="en-US" dirty="0" smtClean="0"/>
              <a:t>Some </a:t>
            </a:r>
            <a:r>
              <a:rPr lang="en-US" dirty="0"/>
              <a:t>historians have argued that the New Deal was ultimately conservative in nature. Support, modify, or refute this interpretation, providing specific evidence to justify your answer. </a:t>
            </a:r>
            <a:endParaRPr lang="en-US" dirty="0" smtClean="0"/>
          </a:p>
          <a:p>
            <a:pPr>
              <a:buFont typeface="Arial" panose="020B0604020202020204" pitchFamily="34" charset="0"/>
              <a:buChar char="•"/>
            </a:pPr>
            <a:r>
              <a:rPr lang="en-US" dirty="0"/>
              <a:t>Skills Assessed –Argumentation; Use of Evidence; Synthesis (connection to other time period or geographic location, additional category of analysis)</a:t>
            </a:r>
          </a:p>
          <a:p>
            <a:pPr>
              <a:buFont typeface="Arial" panose="020B0604020202020204" pitchFamily="34" charset="0"/>
              <a:buChar char="•"/>
            </a:pPr>
            <a:r>
              <a:rPr lang="en-US" dirty="0"/>
              <a:t>Historical Thinking Skill –Patterns of Continuity &amp; Change over time </a:t>
            </a:r>
          </a:p>
          <a:p>
            <a:endParaRPr lang="en-US" dirty="0" smtClean="0"/>
          </a:p>
          <a:p>
            <a:endParaRPr lang="en-US" dirty="0"/>
          </a:p>
        </p:txBody>
      </p:sp>
    </p:spTree>
    <p:extLst>
      <p:ext uri="{BB962C8B-B14F-4D97-AF65-F5344CB8AC3E}">
        <p14:creationId xmlns:p14="http://schemas.microsoft.com/office/powerpoint/2010/main" xmlns="" val="24767126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B4028482-F53A-4442-AB14-9B7A43F44F96}"/>
    </a:ext>
  </a:extLst>
</a:theme>
</file>

<file path=docProps/app.xml><?xml version="1.0" encoding="utf-8"?>
<Properties xmlns="http://schemas.openxmlformats.org/officeDocument/2006/extended-properties" xmlns:vt="http://schemas.openxmlformats.org/officeDocument/2006/docPropsVTypes">
  <Template>Integral</Template>
  <TotalTime>186</TotalTime>
  <Words>828</Words>
  <Application>Microsoft Office PowerPoint</Application>
  <PresentationFormat>Custom</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Integral</vt:lpstr>
      <vt:lpstr>Long Essay Prompts</vt:lpstr>
      <vt:lpstr>What an Effect Long Essay Response Should do</vt:lpstr>
      <vt:lpstr>Unit 1 &amp; 2</vt:lpstr>
      <vt:lpstr>Unit 3</vt:lpstr>
      <vt:lpstr>Slide 5</vt:lpstr>
      <vt:lpstr>Unit 4</vt:lpstr>
      <vt:lpstr>Unit 4</vt:lpstr>
      <vt:lpstr>Unit 5 &amp; 6</vt:lpstr>
      <vt:lpstr>Unit 6&amp;7</vt:lpstr>
      <vt:lpstr>Unit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Essay Prompts</dc:title>
  <dc:creator>Yvette Cerbone</dc:creator>
  <cp:lastModifiedBy>dawnp.patterson</cp:lastModifiedBy>
  <cp:revision>23</cp:revision>
  <dcterms:created xsi:type="dcterms:W3CDTF">2015-04-26T13:17:48Z</dcterms:created>
  <dcterms:modified xsi:type="dcterms:W3CDTF">2015-04-30T17:37:32Z</dcterms:modified>
</cp:coreProperties>
</file>