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7" r:id="rId3"/>
    <p:sldId id="257" r:id="rId4"/>
    <p:sldId id="258" r:id="rId5"/>
    <p:sldId id="271" r:id="rId6"/>
    <p:sldId id="259" r:id="rId7"/>
    <p:sldId id="272" r:id="rId8"/>
    <p:sldId id="260" r:id="rId9"/>
    <p:sldId id="273" r:id="rId10"/>
    <p:sldId id="261" r:id="rId11"/>
    <p:sldId id="262" r:id="rId12"/>
    <p:sldId id="274" r:id="rId13"/>
    <p:sldId id="263" r:id="rId14"/>
    <p:sldId id="275" r:id="rId15"/>
    <p:sldId id="264" r:id="rId16"/>
    <p:sldId id="265" r:id="rId17"/>
    <p:sldId id="266" r:id="rId18"/>
    <p:sldId id="267" r:id="rId19"/>
    <p:sldId id="268" r:id="rId20"/>
    <p:sldId id="269" r:id="rId21"/>
    <p:sldId id="276" r:id="rId22"/>
    <p:sldId id="270" r:id="rId23"/>
    <p:sldId id="278" r:id="rId24"/>
    <p:sldId id="279" r:id="rId25"/>
    <p:sldId id="288" r:id="rId26"/>
    <p:sldId id="280" r:id="rId27"/>
    <p:sldId id="294" r:id="rId28"/>
    <p:sldId id="289" r:id="rId29"/>
    <p:sldId id="281" r:id="rId30"/>
    <p:sldId id="290" r:id="rId31"/>
    <p:sldId id="282" r:id="rId32"/>
    <p:sldId id="283" r:id="rId33"/>
    <p:sldId id="291" r:id="rId34"/>
    <p:sldId id="284" r:id="rId35"/>
    <p:sldId id="292" r:id="rId36"/>
    <p:sldId id="285" r:id="rId37"/>
    <p:sldId id="293" r:id="rId38"/>
    <p:sldId id="286" r:id="rId39"/>
    <p:sldId id="28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405E3-28A0-4964-80A6-7180FAC6DD0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C1994-9144-48B4-BFD1-8C96E1949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985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https://www.youtube.com/watch?v=mpjEyBKSfJQ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C1994-9144-48B4-BFD1-8C96E1949C0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612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https://www.youtube.com/watch?v=h2iEulpX910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C1994-9144-48B4-BFD1-8C96E1949C0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490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346-69EA-4591-AB8D-5BF3260BFB1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AFED-C32C-49AE-8393-B601CAF89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0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346-69EA-4591-AB8D-5BF3260BFB1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AFED-C32C-49AE-8393-B601CAF89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216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346-69EA-4591-AB8D-5BF3260BFB1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AFED-C32C-49AE-8393-B601CAF89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55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346-69EA-4591-AB8D-5BF3260BFB1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AFED-C32C-49AE-8393-B601CAF89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068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346-69EA-4591-AB8D-5BF3260BFB1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AFED-C32C-49AE-8393-B601CAF89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504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346-69EA-4591-AB8D-5BF3260BFB1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AFED-C32C-49AE-8393-B601CAF89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433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346-69EA-4591-AB8D-5BF3260BFB1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AFED-C32C-49AE-8393-B601CAF89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824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346-69EA-4591-AB8D-5BF3260BFB1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AFED-C32C-49AE-8393-B601CAF89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458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346-69EA-4591-AB8D-5BF3260BFB1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AFED-C32C-49AE-8393-B601CAF89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7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346-69EA-4591-AB8D-5BF3260BFB1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AFED-C32C-49AE-8393-B601CAF89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56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346-69EA-4591-AB8D-5BF3260BFB1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AFED-C32C-49AE-8393-B601CAF89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878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54346-69EA-4591-AB8D-5BF3260BFB1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1AFED-C32C-49AE-8393-B601CAF89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74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Post-War Normalcy: The Roaring 20’s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f/f2/Normatalmadge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0592" y="2316163"/>
            <a:ext cx="2556316" cy="381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rketoracle.co.uk/images/2009/Sept/great-depression-unemployment-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4507" y="2967672"/>
            <a:ext cx="3982985" cy="292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en/b/b0/Gatsby_1925_jacke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496" y="2316163"/>
            <a:ext cx="2836911" cy="425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81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400" dirty="0"/>
              <a:t>Foreign Policy of the 1920s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2">
              <a:spcBef>
                <a:spcPts val="1000"/>
              </a:spcBef>
            </a:pPr>
            <a:r>
              <a:rPr lang="en-US" sz="4000" dirty="0"/>
              <a:t>Actively pursued pro-American arrangements while maintaining world peace, despite not joining the League of Nations</a:t>
            </a:r>
          </a:p>
          <a:p>
            <a:endParaRPr lang="en-US" dirty="0"/>
          </a:p>
        </p:txBody>
      </p:sp>
      <p:pic>
        <p:nvPicPr>
          <p:cNvPr id="9218" name="Picture 2" descr="http://www.kevincmurphy.com/disarmste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4695" y="2912269"/>
            <a:ext cx="3491019" cy="39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808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Washington Conference (1921)</a:t>
            </a:r>
          </a:p>
          <a:p>
            <a:pPr lvl="1"/>
            <a:r>
              <a:rPr lang="en-US" sz="3200" dirty="0"/>
              <a:t>Sec. of State initiated talks on Naval disarmament among the great powers of the world</a:t>
            </a:r>
          </a:p>
          <a:p>
            <a:r>
              <a:rPr lang="en-US" sz="3200" dirty="0"/>
              <a:t>Kellogg-Briand Pact (1928)</a:t>
            </a:r>
          </a:p>
          <a:p>
            <a:pPr lvl="1"/>
            <a:r>
              <a:rPr lang="en-US" sz="3200" dirty="0"/>
              <a:t>Don’t use force to achieve goals as a country</a:t>
            </a:r>
          </a:p>
          <a:p>
            <a:pPr lvl="1"/>
            <a:r>
              <a:rPr lang="en-US" sz="3200" dirty="0"/>
              <a:t>Many nations sign this agreement</a:t>
            </a:r>
          </a:p>
          <a:p>
            <a:pPr lvl="1"/>
            <a:r>
              <a:rPr lang="en-US" sz="3200" dirty="0"/>
              <a:t>Generally ineffective </a:t>
            </a:r>
          </a:p>
          <a:p>
            <a:endParaRPr lang="en-US" dirty="0"/>
          </a:p>
        </p:txBody>
      </p:sp>
      <p:pic>
        <p:nvPicPr>
          <p:cNvPr id="10242" name="Picture 2" descr="http://upload.wikimedia.org/wikipedia/commons/9/97/HMS_Repulse_1920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3166" y="-935991"/>
            <a:ext cx="4129714" cy="32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230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original-political-cartoon.com/media/gallery/artist_195-2579-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4974" y="30872"/>
            <a:ext cx="5757545" cy="682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86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sz="4400" dirty="0"/>
              <a:t>International Business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investment by American enterprise in the 20’s in Latin America</a:t>
            </a:r>
          </a:p>
          <a:p>
            <a:r>
              <a:rPr lang="en-US" dirty="0"/>
              <a:t>Oil drilling by Britain and America in the Middle East</a:t>
            </a:r>
          </a:p>
          <a:p>
            <a:r>
              <a:rPr lang="en-US" dirty="0" err="1"/>
              <a:t>Fordney-McCumber</a:t>
            </a:r>
            <a:r>
              <a:rPr lang="en-US" dirty="0"/>
              <a:t> Tariff (1922): increased duties on foreign manufactured goods by 25%</a:t>
            </a:r>
          </a:p>
          <a:p>
            <a:pPr lvl="1"/>
            <a:r>
              <a:rPr lang="en-US" dirty="0"/>
              <a:t>Slowed European nations abilities to recover from war, thus they also enacted protective tariffs</a:t>
            </a:r>
          </a:p>
          <a:p>
            <a:pPr lvl="1"/>
            <a:r>
              <a:rPr lang="en-US" dirty="0"/>
              <a:t>One reason for the Great Depression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483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i.wsj.net/public/resources/images/RV-AA311_Trade3_DV_201010080027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0489" y="139927"/>
            <a:ext cx="7174139" cy="717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135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sz="4000" dirty="0"/>
              <a:t>War Debts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Dawes Plan (cycle)</a:t>
            </a:r>
          </a:p>
          <a:p>
            <a:pPr lvl="1"/>
            <a:r>
              <a:rPr lang="en-US" sz="3200" dirty="0"/>
              <a:t>US banks to lend money to Germany to help rebuild infrastructure and economy</a:t>
            </a:r>
          </a:p>
          <a:p>
            <a:pPr lvl="1"/>
            <a:r>
              <a:rPr lang="en-US" sz="3200" dirty="0"/>
              <a:t>Germany would then pay off reparations to British and French, who in turn, </a:t>
            </a:r>
          </a:p>
          <a:p>
            <a:pPr lvl="1"/>
            <a:r>
              <a:rPr lang="en-US" sz="3200" dirty="0"/>
              <a:t>Would pay debts back to American banks</a:t>
            </a:r>
          </a:p>
          <a:p>
            <a:pPr lvl="1"/>
            <a:r>
              <a:rPr lang="en-US" sz="3200" dirty="0"/>
              <a:t>Failure: Great Depression halts the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826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Economic Development in the 1920s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sz="4400" dirty="0"/>
              <a:t>Postwar Recession (1921), Prosperity (1922-1928), Crash (1929)</a:t>
            </a:r>
          </a:p>
          <a:p>
            <a:endParaRPr lang="en-US" dirty="0"/>
          </a:p>
        </p:txBody>
      </p:sp>
      <p:pic>
        <p:nvPicPr>
          <p:cNvPr id="13314" name="Picture 2" descr="http://www.harpercollege.edu/mhealy/ecogif/uein/0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002" y="3038020"/>
            <a:ext cx="5287283" cy="40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639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3600" dirty="0"/>
              <a:t>Postwar Prosperity (1922-1928)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68" y="1375682"/>
            <a:ext cx="10515600" cy="4351338"/>
          </a:xfrm>
        </p:spPr>
        <p:txBody>
          <a:bodyPr/>
          <a:lstStyle/>
          <a:p>
            <a:r>
              <a:rPr lang="en-US" sz="3600" dirty="0"/>
              <a:t>Increased Productivity</a:t>
            </a:r>
          </a:p>
          <a:p>
            <a:pPr lvl="1"/>
            <a:r>
              <a:rPr lang="en-US" sz="3600" dirty="0"/>
              <a:t>Scientific Management (Frederick Taylor’s)</a:t>
            </a:r>
          </a:p>
          <a:p>
            <a:pPr lvl="1"/>
            <a:r>
              <a:rPr lang="en-US" sz="3600" dirty="0"/>
              <a:t>Improved methods of mass production</a:t>
            </a:r>
          </a:p>
          <a:p>
            <a:pPr lvl="2"/>
            <a:r>
              <a:rPr lang="en-US" sz="3600" dirty="0"/>
              <a:t>1914 Henry Ford: assembly line</a:t>
            </a:r>
          </a:p>
          <a:p>
            <a:endParaRPr lang="en-US" dirty="0"/>
          </a:p>
        </p:txBody>
      </p:sp>
      <p:pic>
        <p:nvPicPr>
          <p:cNvPr id="14338" name="Picture 2" descr="http://s3.amazonaws.com/media.wbur.org/wordpress/11/files/2013/10/1016_modelT_assemb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711" y="3771580"/>
            <a:ext cx="5598432" cy="31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michaelweatherburn.info/sites/default/files/KPD%20on%20scientific%20management_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0611" y="2491240"/>
            <a:ext cx="3085959" cy="442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472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sz="4400" dirty="0"/>
              <a:t>Energy Output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Oil becomes more prominent in American homes and industry (rather than coal)</a:t>
            </a:r>
          </a:p>
          <a:p>
            <a:r>
              <a:rPr lang="en-US" dirty="0"/>
              <a:t>Oil output: 3% in 1900 to 23% in 1930</a:t>
            </a:r>
          </a:p>
          <a:p>
            <a:r>
              <a:rPr lang="en-US" dirty="0"/>
              <a:t>Electrical generation increases 300% in the 20s</a:t>
            </a:r>
          </a:p>
          <a:p>
            <a:endParaRPr lang="en-US" dirty="0"/>
          </a:p>
        </p:txBody>
      </p:sp>
      <p:pic>
        <p:nvPicPr>
          <p:cNvPr id="15362" name="Picture 2" descr="http://www.oxfamblogs.org/fp2p/wp-content/uploads/oil-on-the-beach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4511" y="3780517"/>
            <a:ext cx="521017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614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Corporate tax cuts and little enforcement of progressive era anti-trust laws</a:t>
            </a:r>
          </a:p>
          <a:p>
            <a:r>
              <a:rPr lang="en-US" dirty="0"/>
              <a:t>Tax cuts for the richest Americans</a:t>
            </a:r>
          </a:p>
          <a:p>
            <a:r>
              <a:rPr lang="en-US" dirty="0"/>
              <a:t>Federal Reserve: low interest rates and relaxed regulation of banks (loose money policy)</a:t>
            </a:r>
          </a:p>
        </p:txBody>
      </p:sp>
    </p:spTree>
    <p:extLst>
      <p:ext uri="{BB962C8B-B14F-4D97-AF65-F5344CB8AC3E}">
        <p14:creationId xmlns:p14="http://schemas.microsoft.com/office/powerpoint/2010/main" xmlns="" val="187519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the Long Essay topic, please write a thesis and a brief outline addressing the main points you would make.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23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United States involvement in World War I resulted in significant economic, cultural, and political developments in the United States between 1919 and 1929. Support, modify, or refute this contention using specific evidence.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sz="4800" dirty="0"/>
              <a:t>Consumers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New Technologies/appliances</a:t>
            </a:r>
          </a:p>
          <a:p>
            <a:pPr lvl="1"/>
            <a:r>
              <a:rPr lang="en-US" sz="2800" dirty="0"/>
              <a:t>Automobiles, home refrigerators, home washing machines, vacuum’s </a:t>
            </a:r>
          </a:p>
          <a:p>
            <a:pPr lvl="1"/>
            <a:r>
              <a:rPr lang="en-US" sz="2800" dirty="0"/>
              <a:t>Automobiles</a:t>
            </a:r>
          </a:p>
          <a:p>
            <a:pPr lvl="2"/>
            <a:r>
              <a:rPr lang="en-US" sz="2800" dirty="0"/>
              <a:t>1.2 million in 1913 to 26.5 million in 1929</a:t>
            </a:r>
          </a:p>
          <a:p>
            <a:pPr lvl="2"/>
            <a:r>
              <a:rPr lang="en-US" sz="2800" dirty="0"/>
              <a:t>Replaced railroad industry as key economic booster</a:t>
            </a:r>
          </a:p>
          <a:p>
            <a:pPr lvl="3"/>
            <a:r>
              <a:rPr lang="en-US" sz="2800" dirty="0"/>
              <a:t>Other industries dependent: oil, steel, glass, rubber, highway construction</a:t>
            </a:r>
          </a:p>
          <a:p>
            <a:r>
              <a:rPr lang="en-US" dirty="0"/>
              <a:t>Credit: allowing consumers to use loans and pay back later</a:t>
            </a:r>
          </a:p>
          <a:p>
            <a:r>
              <a:rPr lang="en-US" dirty="0"/>
              <a:t>Convenience stores:</a:t>
            </a:r>
          </a:p>
          <a:p>
            <a:pPr lvl="1"/>
            <a:r>
              <a:rPr lang="en-US" sz="2800" dirty="0"/>
              <a:t>Woolworths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107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antiquehomestyle.com/inside/kitchen/1920s/gallery/images/27hg-white-mtn-ref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203" y="143329"/>
            <a:ext cx="571500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images.gizmag.com/gallery_lrg/4824_91105102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031875"/>
            <a:ext cx="504825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crossley-motors.org.uk/history/1920/18-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9518" y="1153886"/>
            <a:ext cx="7324634" cy="457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672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sz="5400" dirty="0"/>
              <a:t>Issues w/ Prosperity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1" y="1262743"/>
            <a:ext cx="11078029" cy="491422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Farmers</a:t>
            </a:r>
          </a:p>
          <a:p>
            <a:pPr lvl="1"/>
            <a:r>
              <a:rPr lang="en-US" sz="3200" dirty="0"/>
              <a:t>High debt among farmers due to heavy expansion during WWI years</a:t>
            </a:r>
          </a:p>
          <a:p>
            <a:pPr lvl="1"/>
            <a:r>
              <a:rPr lang="en-US" sz="3200" dirty="0"/>
              <a:t>New Technologies (fertilizers, tractors, </a:t>
            </a:r>
            <a:r>
              <a:rPr lang="en-US" sz="3200" dirty="0" err="1"/>
              <a:t>etc</a:t>
            </a:r>
            <a:r>
              <a:rPr lang="en-US" sz="3200" dirty="0"/>
              <a:t>) helped to increase production which further led to falling prices</a:t>
            </a:r>
          </a:p>
          <a:p>
            <a:r>
              <a:rPr lang="en-US" sz="3200" dirty="0"/>
              <a:t>Labor</a:t>
            </a:r>
          </a:p>
          <a:p>
            <a:pPr lvl="1"/>
            <a:r>
              <a:rPr lang="en-US" sz="3200" dirty="0"/>
              <a:t>Fall in unionization (memberships declined 20% in the 1920s)</a:t>
            </a:r>
          </a:p>
          <a:p>
            <a:pPr lvl="1"/>
            <a:r>
              <a:rPr lang="en-US" sz="3200" dirty="0"/>
              <a:t>Welfare Capitalism: companies voluntarily offering increased benefits and wages to reduce union membership</a:t>
            </a:r>
          </a:p>
          <a:p>
            <a:pPr lvl="1"/>
            <a:r>
              <a:rPr lang="en-US" sz="3200" dirty="0"/>
              <a:t>Government assistance in stopping strikes (militia and injunctions)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281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Using your notes, or what you have learned in class, write a short answer question.</a:t>
            </a:r>
          </a:p>
          <a:p>
            <a:r>
              <a:rPr lang="en-US" sz="4400" dirty="0" smtClean="0"/>
              <a:t>Provide a possible response to this question.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Culture of the 1920s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70768"/>
            <a:ext cx="10515600" cy="435133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3200" dirty="0"/>
              <a:t>“The Jazz Age”</a:t>
            </a:r>
          </a:p>
          <a:p>
            <a:pPr lvl="1"/>
            <a:r>
              <a:rPr lang="en-US" sz="3200" dirty="0"/>
              <a:t>Communication</a:t>
            </a:r>
          </a:p>
          <a:p>
            <a:pPr lvl="2"/>
            <a:r>
              <a:rPr lang="en-US" sz="3200" dirty="0"/>
              <a:t>Radio: first commercial station in 1920</a:t>
            </a:r>
          </a:p>
          <a:p>
            <a:pPr lvl="2"/>
            <a:r>
              <a:rPr lang="en-US" sz="3200" dirty="0" smtClean="0"/>
              <a:t>Movies</a:t>
            </a:r>
            <a:r>
              <a:rPr lang="en-US" sz="3200" dirty="0"/>
              <a:t>: “Talkies” (movies with sound) develop in 1927</a:t>
            </a:r>
          </a:p>
          <a:p>
            <a:pPr lvl="3"/>
            <a:r>
              <a:rPr lang="en-US" sz="3200" dirty="0"/>
              <a:t>Draw of watching Movie stars and glamor of going to the movies </a:t>
            </a:r>
          </a:p>
          <a:p>
            <a:endParaRPr lang="en-US" sz="3200" dirty="0"/>
          </a:p>
        </p:txBody>
      </p:sp>
      <p:pic>
        <p:nvPicPr>
          <p:cNvPr id="1026" name="Picture 2" descr="http://reading.cornell.edu/reading_project_06/gatsby/images/Life1926-02-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9542" y="234497"/>
            <a:ext cx="2431597" cy="318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822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loximages.chicago2.vip.townnews.com/nwitimes.com/content/tncms/assets/v3/editorial/f/10/f109be4c-eb3d-5118-8632-efe5c061e785/4f20accc853be.preview-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32669"/>
            <a:ext cx="8828768" cy="70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89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000" dirty="0"/>
              <a:t>Art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85" y="1245053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The Lost Generation (Coined by Gertrude Stein)</a:t>
            </a:r>
          </a:p>
          <a:p>
            <a:pPr lvl="2"/>
            <a:r>
              <a:rPr lang="en-US" sz="3200" dirty="0" smtClean="0"/>
              <a:t>F</a:t>
            </a:r>
            <a:r>
              <a:rPr lang="en-US" sz="3200" dirty="0"/>
              <a:t>. Scott Fitzgerald, Ernest Hemingway, Sinclair Lewis, T.S. Eliot, etc.</a:t>
            </a:r>
          </a:p>
          <a:p>
            <a:r>
              <a:rPr lang="en-US" sz="3200" dirty="0"/>
              <a:t>Art Deco: modernist design mixed with machine age methods or materials</a:t>
            </a:r>
          </a:p>
          <a:p>
            <a:r>
              <a:rPr lang="en-US" sz="3200" dirty="0"/>
              <a:t>Painters: </a:t>
            </a:r>
          </a:p>
          <a:p>
            <a:pPr lvl="1"/>
            <a:r>
              <a:rPr lang="en-US" sz="3200" dirty="0"/>
              <a:t>Edward Hopper, Grant Wood, Thomas Hart Benton</a:t>
            </a:r>
          </a:p>
          <a:p>
            <a:endParaRPr lang="en-US" dirty="0"/>
          </a:p>
        </p:txBody>
      </p:sp>
      <p:pic>
        <p:nvPicPr>
          <p:cNvPr id="3076" name="Picture 4" descr="http://www.aphotoeditor.com/wp-content/uploads/2014/01/yousufKarsh-ErnstHemingway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570" y="629330"/>
            <a:ext cx="79629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ssets.americanliterature.com/al/images/author/f-scott-fitzgera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6303" y="629330"/>
            <a:ext cx="4324350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03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thesmartset.com/files/Images/Daily/VisualStudies/ID_VS_POLCH_HOPPE_CO_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0132"/>
            <a:ext cx="1167873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.imgur.com/1l5s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9804" y="486228"/>
            <a:ext cx="4472983" cy="637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what-a-geek.com/~adit1985/img/sl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231" y="497794"/>
            <a:ext cx="7444923" cy="558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692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2.artflakes.com/artwork/products/263835/poster/artdeco.jpg?12998089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547" y="304800"/>
            <a:ext cx="41719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gia.edu/cs/Satellite?blobcol=gfile&amp;blobheader=image%2Fjpeg&amp;blobkey=id&amp;blobtable=GIA_MediaFile&amp;blobwhere=1355960712181&amp;ssbinary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546" y="304800"/>
            <a:ext cx="4532539" cy="599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14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Harlem Renaissance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Poets: Langston Hughes, </a:t>
            </a:r>
            <a:r>
              <a:rPr lang="en-US" sz="4000" dirty="0" err="1"/>
              <a:t>Countee</a:t>
            </a:r>
            <a:r>
              <a:rPr lang="en-US" sz="4000" dirty="0"/>
              <a:t> Cullen, Etc.</a:t>
            </a:r>
          </a:p>
          <a:p>
            <a:r>
              <a:rPr lang="en-US" sz="4000" dirty="0"/>
              <a:t>Jazz Musicians: Duke Ellington and Louis Armstrong</a:t>
            </a:r>
          </a:p>
          <a:p>
            <a:r>
              <a:rPr lang="en-US" sz="4000" dirty="0" err="1"/>
              <a:t>Garveyism</a:t>
            </a:r>
            <a:r>
              <a:rPr lang="en-US" sz="4000" dirty="0"/>
              <a:t>: Back to Africa movement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314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Politics of Normalcy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/>
          <a:lstStyle/>
          <a:p>
            <a:pPr lvl="1"/>
            <a:r>
              <a:rPr lang="en-US" sz="4000" dirty="0"/>
              <a:t>Republicans dominant once again after Woodrow Wilson exited office</a:t>
            </a:r>
          </a:p>
          <a:p>
            <a:pPr lvl="1"/>
            <a:r>
              <a:rPr lang="en-US" sz="4000" dirty="0"/>
              <a:t>Platform didn’t revert </a:t>
            </a:r>
            <a:r>
              <a:rPr lang="en-US" sz="4000" dirty="0" smtClean="0"/>
              <a:t>completely to </a:t>
            </a:r>
            <a:r>
              <a:rPr lang="en-US" sz="4000" dirty="0"/>
              <a:t>pre-war status, instead stuck with model focusing on </a:t>
            </a:r>
            <a:r>
              <a:rPr lang="en-US" sz="4000" dirty="0" smtClean="0"/>
              <a:t>extremely limited </a:t>
            </a:r>
            <a:r>
              <a:rPr lang="en-US" sz="4000" dirty="0"/>
              <a:t>gov’t control of business</a:t>
            </a:r>
          </a:p>
          <a:p>
            <a:endParaRPr lang="en-US" dirty="0"/>
          </a:p>
        </p:txBody>
      </p:sp>
      <p:pic>
        <p:nvPicPr>
          <p:cNvPr id="2050" name="Picture 2" descr="http://izquotes.com/quotes-pictures/quote-america-s-present-need-is-not-heroics-but-healing-not-nostrums-but-normalcy-not-revolution-but-warren-g-harding-306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875" y="3824764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240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literatura.hu/rock/jazz/images/duke_ellington/Duke%20Ellington%20and%20Louis%20Armstr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804" y="457200"/>
            <a:ext cx="7512710" cy="565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history.com/s3static/video-thumbnails/AETN-History_VMS/21/128/History_Harlem_Renaissance_SF_HD_still_624x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114" y="330198"/>
            <a:ext cx="10900228" cy="614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273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000" dirty="0"/>
              <a:t>Conflict in Society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Religion</a:t>
            </a:r>
          </a:p>
          <a:p>
            <a:pPr lvl="1"/>
            <a:r>
              <a:rPr lang="en-US" sz="4000" dirty="0"/>
              <a:t>Modernism</a:t>
            </a:r>
          </a:p>
          <a:p>
            <a:pPr lvl="1"/>
            <a:r>
              <a:rPr lang="en-US" sz="4000" dirty="0" smtClean="0"/>
              <a:t>Fundamentalism</a:t>
            </a:r>
            <a:endParaRPr lang="en-US" sz="4000" dirty="0"/>
          </a:p>
          <a:p>
            <a:pPr lvl="3"/>
            <a:r>
              <a:rPr lang="en-US" sz="4000" dirty="0" smtClean="0"/>
              <a:t>Evangelists </a:t>
            </a:r>
            <a:r>
              <a:rPr lang="en-US" sz="4000" dirty="0"/>
              <a:t>such as Billy Sunday helped to spread Fundamentalist doctrine through the use of the radio</a:t>
            </a:r>
          </a:p>
          <a:p>
            <a:pPr lvl="1"/>
            <a:r>
              <a:rPr lang="en-US" sz="4000" dirty="0"/>
              <a:t>The Scopes Trial (</a:t>
            </a:r>
            <a:r>
              <a:rPr lang="en-US" sz="4000" dirty="0" err="1"/>
              <a:t>Tenn</a:t>
            </a:r>
            <a:r>
              <a:rPr lang="en-US" sz="4000" dirty="0"/>
              <a:t>)</a:t>
            </a:r>
          </a:p>
          <a:p>
            <a:endParaRPr lang="en-US" dirty="0"/>
          </a:p>
        </p:txBody>
      </p:sp>
      <p:pic>
        <p:nvPicPr>
          <p:cNvPr id="6148" name="Picture 4" descr="http://mrparana.weebly.com/uploads/6/1/7/8/6178631/1623000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5543" y="100674"/>
            <a:ext cx="3593647" cy="344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010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sz="4000" dirty="0"/>
              <a:t>The Noble Experiment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18</a:t>
            </a:r>
            <a:r>
              <a:rPr lang="en-US" sz="3200" baseline="30000" dirty="0"/>
              <a:t>th</a:t>
            </a:r>
            <a:r>
              <a:rPr lang="en-US" sz="3200" dirty="0"/>
              <a:t> Amendment (</a:t>
            </a:r>
            <a:r>
              <a:rPr lang="en-US" sz="3200" dirty="0" smtClean="0"/>
              <a:t>1919</a:t>
            </a:r>
          </a:p>
          <a:p>
            <a:r>
              <a:rPr lang="en-US" sz="3200" dirty="0" err="1" smtClean="0"/>
              <a:t>Volestead</a:t>
            </a:r>
            <a:r>
              <a:rPr lang="en-US" sz="3200" dirty="0" smtClean="0"/>
              <a:t> </a:t>
            </a:r>
            <a:r>
              <a:rPr lang="en-US" sz="3200" dirty="0"/>
              <a:t>Act of 1919: a federal law that enforced the 18</a:t>
            </a:r>
            <a:r>
              <a:rPr lang="en-US" sz="3200" baseline="30000" dirty="0"/>
              <a:t>th</a:t>
            </a:r>
            <a:r>
              <a:rPr lang="en-US" sz="3200" dirty="0"/>
              <a:t> amendment</a:t>
            </a:r>
          </a:p>
          <a:p>
            <a:r>
              <a:rPr lang="en-US" sz="3200" dirty="0"/>
              <a:t>Bootlegging: </a:t>
            </a:r>
          </a:p>
          <a:p>
            <a:pPr lvl="1"/>
            <a:r>
              <a:rPr lang="en-US" sz="3200" dirty="0" smtClean="0"/>
              <a:t>Speakeasies:</a:t>
            </a:r>
            <a:endParaRPr lang="en-US" sz="3200" dirty="0"/>
          </a:p>
          <a:p>
            <a:pPr lvl="1"/>
            <a:r>
              <a:rPr lang="en-US" sz="3200" dirty="0"/>
              <a:t>Organized Crime</a:t>
            </a:r>
          </a:p>
          <a:p>
            <a:pPr lvl="2"/>
            <a:r>
              <a:rPr lang="en-US" sz="3200" dirty="0"/>
              <a:t>Ex. Al Capone in Chicago</a:t>
            </a:r>
          </a:p>
          <a:p>
            <a:r>
              <a:rPr lang="en-US" sz="3200" dirty="0" smtClean="0"/>
              <a:t>21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</a:t>
            </a:r>
            <a:r>
              <a:rPr lang="en-US" sz="3200" dirty="0"/>
              <a:t>Amendment (1933</a:t>
            </a:r>
            <a:r>
              <a:rPr lang="en-US" sz="3200" dirty="0" smtClean="0"/>
              <a:t>):</a:t>
            </a:r>
            <a:endParaRPr lang="en-US" sz="3200" dirty="0"/>
          </a:p>
        </p:txBody>
      </p:sp>
      <p:pic>
        <p:nvPicPr>
          <p:cNvPr id="7172" name="Picture 4" descr="http://upload.wikimedia.org/wikipedia/commons/d/d5/5_Prohibition_Disposal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4975" y="2978377"/>
            <a:ext cx="4198825" cy="40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273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arpenoctem.tv/wp-content/uploads/2013/02/al-cap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261" y="130628"/>
            <a:ext cx="5715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history.com/images/media/slideshow/al-capone-and-prohibition/st-valentines-massac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2546" y="1370011"/>
            <a:ext cx="57626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54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sz="4400" dirty="0"/>
              <a:t>Women in Society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161143"/>
            <a:ext cx="11136086" cy="5015820"/>
          </a:xfrm>
        </p:spPr>
        <p:txBody>
          <a:bodyPr>
            <a:normAutofit/>
          </a:bodyPr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Amendment (1920): </a:t>
            </a:r>
            <a:endParaRPr lang="en-US" dirty="0" smtClean="0"/>
          </a:p>
          <a:p>
            <a:r>
              <a:rPr lang="en-US" dirty="0" smtClean="0"/>
              <a:t>Domesticity</a:t>
            </a:r>
            <a:endParaRPr lang="en-US" dirty="0"/>
          </a:p>
          <a:p>
            <a:r>
              <a:rPr lang="en-US" dirty="0"/>
              <a:t>Labor</a:t>
            </a:r>
          </a:p>
          <a:p>
            <a:pPr lvl="1"/>
            <a:r>
              <a:rPr lang="en-US" dirty="0"/>
              <a:t>Generally limited to certain job types: teachers, nurses, secretaries</a:t>
            </a:r>
          </a:p>
          <a:p>
            <a:r>
              <a:rPr lang="en-US" dirty="0" smtClean="0"/>
              <a:t>Moral </a:t>
            </a:r>
            <a:r>
              <a:rPr lang="en-US" dirty="0"/>
              <a:t>Change</a:t>
            </a:r>
          </a:p>
          <a:p>
            <a:pPr lvl="1"/>
            <a:r>
              <a:rPr lang="en-US" dirty="0"/>
              <a:t>Women who revolted against traditional sexual taboos</a:t>
            </a:r>
          </a:p>
          <a:p>
            <a:pPr lvl="1"/>
            <a:r>
              <a:rPr lang="en-US" dirty="0"/>
              <a:t>Flapper Girls</a:t>
            </a:r>
          </a:p>
          <a:p>
            <a:pPr lvl="1"/>
            <a:r>
              <a:rPr lang="en-US" dirty="0" smtClean="0"/>
              <a:t>Sigmund </a:t>
            </a:r>
            <a:r>
              <a:rPr lang="en-US" dirty="0"/>
              <a:t>Freud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Growing acceptance of Birth Control (advocate Margaret Sanger)</a:t>
            </a:r>
          </a:p>
          <a:p>
            <a:pPr lvl="1"/>
            <a:r>
              <a:rPr lang="en-US" dirty="0"/>
              <a:t>Relaxed divorce laws </a:t>
            </a:r>
            <a:r>
              <a:rPr lang="en-US" dirty="0" smtClean="0"/>
              <a:t>Universal </a:t>
            </a:r>
            <a:r>
              <a:rPr lang="en-US" dirty="0"/>
              <a:t>high school </a:t>
            </a:r>
            <a:r>
              <a:rPr lang="en-US" dirty="0" smtClean="0"/>
              <a:t>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17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fc01.deviantart.net/fs71/f/2012/140/8/2/vintage_stock___flapper_4_by_hello_tuesday-d50iu8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621" y="0"/>
            <a:ext cx="4800164" cy="696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thedevelopmentofwomensrights.weebly.com/uploads/1/1/5/8/11585765/1141727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5175" y="0"/>
            <a:ext cx="4924425" cy="67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90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sz="4400" dirty="0"/>
              <a:t>Nativism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813151"/>
            <a:ext cx="11078029" cy="5044849"/>
          </a:xfrm>
        </p:spPr>
        <p:txBody>
          <a:bodyPr>
            <a:noAutofit/>
          </a:bodyPr>
          <a:lstStyle/>
          <a:p>
            <a:r>
              <a:rPr lang="en-US" sz="3200" dirty="0"/>
              <a:t>Protestant isolationist prejudices and fear of job competition led to wide support for reducing immigrants into the US</a:t>
            </a:r>
          </a:p>
          <a:p>
            <a:r>
              <a:rPr lang="en-US" sz="3200" dirty="0"/>
              <a:t>Quotas</a:t>
            </a:r>
          </a:p>
          <a:p>
            <a:pPr lvl="1"/>
            <a:r>
              <a:rPr lang="en-US" sz="3200" dirty="0"/>
              <a:t>Quota Acts of 1921 and 1924: limited the amounts of immigrants from particular nationalities into the US</a:t>
            </a:r>
          </a:p>
          <a:p>
            <a:pPr lvl="2"/>
            <a:r>
              <a:rPr lang="en-US" sz="3200" dirty="0"/>
              <a:t>All Japanese barred from entering</a:t>
            </a:r>
          </a:p>
          <a:p>
            <a:r>
              <a:rPr lang="en-US" sz="3200" dirty="0"/>
              <a:t>Sacco and Vanzetti Case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“new” Ku Klux Klan (1915)</a:t>
            </a:r>
          </a:p>
        </p:txBody>
      </p:sp>
    </p:spTree>
    <p:extLst>
      <p:ext uri="{BB962C8B-B14F-4D97-AF65-F5344CB8AC3E}">
        <p14:creationId xmlns:p14="http://schemas.microsoft.com/office/powerpoint/2010/main" xmlns="" val="153379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170.photobucket.com/albums/u267/pixiedoty/TheOnlyWaytoHandleItpolitcartoon.jpg?t=12369111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207" y="0"/>
            <a:ext cx="5759051" cy="69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conservapedia.com/images/thumb/c/c3/KKKrally1946.JPG/300px-KKKrally19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061" y="1216705"/>
            <a:ext cx="5678562" cy="399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26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400" dirty="0"/>
              <a:t>Causes of the Great Depression (1929-1933)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Stock Market Crash</a:t>
            </a:r>
          </a:p>
          <a:p>
            <a:pPr lvl="1"/>
            <a:r>
              <a:rPr lang="en-US" sz="3200" dirty="0"/>
              <a:t>Prosperous stock market during the 20s caused a massive increase in investors</a:t>
            </a:r>
          </a:p>
          <a:p>
            <a:pPr lvl="1"/>
            <a:r>
              <a:rPr lang="en-US" sz="3200" dirty="0"/>
              <a:t>Black Thursday (October 24, 1929): </a:t>
            </a:r>
            <a:endParaRPr lang="en-US" sz="3200" dirty="0" smtClean="0"/>
          </a:p>
          <a:p>
            <a:pPr lvl="1"/>
            <a:r>
              <a:rPr lang="en-US" sz="3200" dirty="0" smtClean="0"/>
              <a:t>Bankers </a:t>
            </a:r>
            <a:r>
              <a:rPr lang="en-US" sz="3200" dirty="0"/>
              <a:t>bought millions of dollars of stocks in attempt to save the market</a:t>
            </a:r>
          </a:p>
          <a:p>
            <a:pPr lvl="1"/>
            <a:r>
              <a:rPr lang="en-US" sz="3200" dirty="0"/>
              <a:t>Black Tuesday (October 29, 1929</a:t>
            </a:r>
            <a:r>
              <a:rPr lang="en-US" sz="3200" dirty="0" smtClean="0"/>
              <a:t>):</a:t>
            </a:r>
            <a:endParaRPr lang="en-US" dirty="0"/>
          </a:p>
        </p:txBody>
      </p:sp>
      <p:pic>
        <p:nvPicPr>
          <p:cNvPr id="12290" name="Picture 2" descr="http://upload.wikimedia.org/wikipedia/commons/5/54/Bundesarchiv_Bild_102-12023,_Berlin,_Bankenkrach,_Andrang_bei_der_Sparkas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347" y="1147762"/>
            <a:ext cx="75438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70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sz="4000" dirty="0"/>
              <a:t>Other Factors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Income Gap: </a:t>
            </a:r>
            <a:endParaRPr lang="en-US" sz="3200" dirty="0" smtClean="0"/>
          </a:p>
          <a:p>
            <a:r>
              <a:rPr lang="en-US" sz="3200" dirty="0" smtClean="0"/>
              <a:t>Speculation</a:t>
            </a:r>
            <a:r>
              <a:rPr lang="en-US" sz="3200" dirty="0"/>
              <a:t>: </a:t>
            </a:r>
            <a:endParaRPr lang="en-US" sz="3200" dirty="0" smtClean="0"/>
          </a:p>
          <a:p>
            <a:pPr lvl="1"/>
            <a:r>
              <a:rPr lang="en-US" sz="3200" dirty="0" smtClean="0"/>
              <a:t>Buying </a:t>
            </a:r>
            <a:r>
              <a:rPr lang="en-US" sz="3200" dirty="0"/>
              <a:t>on Margin: </a:t>
            </a:r>
            <a:endParaRPr lang="en-US" sz="3200" dirty="0" smtClean="0"/>
          </a:p>
          <a:p>
            <a:r>
              <a:rPr lang="en-US" sz="3200" dirty="0" smtClean="0"/>
              <a:t>Credit:</a:t>
            </a:r>
            <a:endParaRPr lang="en-US" sz="3200" dirty="0"/>
          </a:p>
          <a:p>
            <a:r>
              <a:rPr lang="en-US" sz="3200" dirty="0" smtClean="0"/>
              <a:t>Overproduction</a:t>
            </a:r>
            <a:endParaRPr lang="en-US" sz="3200" dirty="0"/>
          </a:p>
          <a:p>
            <a:r>
              <a:rPr lang="en-US" sz="3200" dirty="0" smtClean="0"/>
              <a:t>Farmers</a:t>
            </a:r>
            <a:endParaRPr lang="en-US" sz="3200" dirty="0"/>
          </a:p>
          <a:p>
            <a:r>
              <a:rPr lang="en-US" sz="3200" dirty="0" smtClean="0"/>
              <a:t>Government Policy</a:t>
            </a:r>
            <a:endParaRPr lang="en-US" sz="3200" dirty="0"/>
          </a:p>
          <a:p>
            <a:r>
              <a:rPr lang="en-US" sz="3200" dirty="0" smtClean="0"/>
              <a:t>International </a:t>
            </a:r>
            <a:r>
              <a:rPr lang="en-US" sz="3200" dirty="0"/>
              <a:t>Problems</a:t>
            </a:r>
          </a:p>
          <a:p>
            <a:endParaRPr lang="en-US" dirty="0"/>
          </a:p>
        </p:txBody>
      </p:sp>
      <p:pic>
        <p:nvPicPr>
          <p:cNvPr id="11268" name="Picture 4" descr="http://www.livingdesign.info/wp-content/uploads/2010/09/Migrant-Mother-Nipomo-California-flick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0629"/>
            <a:ext cx="5068349" cy="648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58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000" dirty="0"/>
              <a:t>Warren Harding (R) </a:t>
            </a:r>
            <a:r>
              <a:rPr lang="en-US" sz="4000" dirty="0" smtClean="0"/>
              <a:t>1921-1923 “return to normalcy”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/>
              <a:t>Generally considered a weak leader, who agreed to most decisions of the Republican Congress</a:t>
            </a:r>
          </a:p>
          <a:p>
            <a:r>
              <a:rPr lang="en-US" sz="4000" dirty="0"/>
              <a:t>Notable Instances of Presidency:</a:t>
            </a:r>
          </a:p>
          <a:p>
            <a:pPr lvl="1"/>
            <a:r>
              <a:rPr lang="en-US" sz="3800" dirty="0"/>
              <a:t>Reduction in income tax</a:t>
            </a:r>
          </a:p>
          <a:p>
            <a:pPr lvl="1"/>
            <a:r>
              <a:rPr lang="en-US" sz="3800" dirty="0" err="1"/>
              <a:t>Fordney-McCumber</a:t>
            </a:r>
            <a:r>
              <a:rPr lang="en-US" sz="3800" dirty="0"/>
              <a:t> Tariff Act (1922): increase in Tariff rates</a:t>
            </a:r>
          </a:p>
          <a:p>
            <a:pPr lvl="1"/>
            <a:r>
              <a:rPr lang="en-US" sz="3800" dirty="0"/>
              <a:t>Bureau of the Budget: all gov’t expenditures in single budget</a:t>
            </a:r>
          </a:p>
          <a:p>
            <a:r>
              <a:rPr lang="en-US" sz="4000" dirty="0"/>
              <a:t>Random death: August 1923</a:t>
            </a:r>
          </a:p>
          <a:p>
            <a:endParaRPr lang="en-US" dirty="0"/>
          </a:p>
        </p:txBody>
      </p:sp>
      <p:pic>
        <p:nvPicPr>
          <p:cNvPr id="3074" name="Picture 2" descr="http://2.bp.blogspot.com/-x6zPS-8Je2I/Tl6BZnflzbI/AAAAAAAAF8c/h5yUf1BuRps/s1600/Warren_G_Harding-Harris_%2526_Ewing-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4314" y="1027906"/>
            <a:ext cx="4443371" cy="578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918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-1.web.britannica.com/eb-media/26/125926-004-F7B8E7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0203" y="0"/>
            <a:ext cx="7957911" cy="68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43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000" dirty="0"/>
              <a:t>Calvin Coolidge (R) 1923-1929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Vice President of Harding</a:t>
            </a:r>
          </a:p>
          <a:p>
            <a:r>
              <a:rPr lang="en-US" sz="3600" dirty="0"/>
              <a:t>Aka “Silent Cal” – “The business of America is business.”</a:t>
            </a:r>
          </a:p>
          <a:p>
            <a:r>
              <a:rPr lang="en-US" sz="3600" dirty="0"/>
              <a:t>“Coolidge Prosperity”</a:t>
            </a:r>
          </a:p>
          <a:p>
            <a:r>
              <a:rPr lang="en-US" sz="3600" dirty="0"/>
              <a:t>Believed in extremely limited government – even vetoed some Republican Bills</a:t>
            </a:r>
          </a:p>
          <a:p>
            <a:endParaRPr lang="en-US" dirty="0"/>
          </a:p>
        </p:txBody>
      </p:sp>
      <p:pic>
        <p:nvPicPr>
          <p:cNvPr id="5122" name="Picture 2" descr="http://www.independent.co.uk/migration_catalog/article5119480.ece/alternates/w620/calvin-coolid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244827"/>
            <a:ext cx="590550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945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illrabbe.com/storage/Keep%20Coolidge%20Poster%201924.jpg?__SQUARESPACE_CACHEVERSION=12979681067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9347" y="146276"/>
            <a:ext cx="4953000" cy="69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22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800" dirty="0"/>
              <a:t>Herbert Hoover (R) 1929-1933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Served three Presidents in Bureaucratic roles</a:t>
            </a:r>
          </a:p>
          <a:p>
            <a:r>
              <a:rPr lang="en-US" sz="4000" dirty="0"/>
              <a:t>Great Depression largely tarnishes his reputation</a:t>
            </a:r>
          </a:p>
          <a:p>
            <a:endParaRPr lang="en-US" dirty="0"/>
          </a:p>
        </p:txBody>
      </p:sp>
      <p:pic>
        <p:nvPicPr>
          <p:cNvPr id="7170" name="Picture 2" descr="http://www.history.com/images/media/slideshow/herbert-hoover/herbert-hoover-phot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575" y="3258457"/>
            <a:ext cx="57626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630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superitch.com/images/2010/07/ReviewOfReviews193009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6203" y="156255"/>
            <a:ext cx="5548540" cy="670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17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1034</Words>
  <Application>Microsoft Office PowerPoint</Application>
  <PresentationFormat>Custom</PresentationFormat>
  <Paragraphs>145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Post-War Normalcy: The Roaring 20’s </vt:lpstr>
      <vt:lpstr>For the Long Essay topic, please write a thesis and a brief outline addressing the main points you would make.</vt:lpstr>
      <vt:lpstr>Politics of Normalcy </vt:lpstr>
      <vt:lpstr>Warren Harding (R) 1921-1923 “return to normalcy” </vt:lpstr>
      <vt:lpstr>Slide 5</vt:lpstr>
      <vt:lpstr>Calvin Coolidge (R) 1923-1929 </vt:lpstr>
      <vt:lpstr>Slide 7</vt:lpstr>
      <vt:lpstr>Herbert Hoover (R) 1929-1933 </vt:lpstr>
      <vt:lpstr>Slide 9</vt:lpstr>
      <vt:lpstr>Foreign Policy of the 1920s </vt:lpstr>
      <vt:lpstr>Foreign Policy Cont…</vt:lpstr>
      <vt:lpstr>Slide 12</vt:lpstr>
      <vt:lpstr>International Business </vt:lpstr>
      <vt:lpstr>Slide 14</vt:lpstr>
      <vt:lpstr>War Debts </vt:lpstr>
      <vt:lpstr>Economic Development in the 1920s </vt:lpstr>
      <vt:lpstr>Postwar Prosperity (1922-1928) </vt:lpstr>
      <vt:lpstr>Energy Output </vt:lpstr>
      <vt:lpstr>Limited Government</vt:lpstr>
      <vt:lpstr>Consumers </vt:lpstr>
      <vt:lpstr>Slide 21</vt:lpstr>
      <vt:lpstr>Issues w/ Prosperity </vt:lpstr>
      <vt:lpstr>Directions:</vt:lpstr>
      <vt:lpstr>Culture of the 1920s </vt:lpstr>
      <vt:lpstr>Slide 25</vt:lpstr>
      <vt:lpstr>Art </vt:lpstr>
      <vt:lpstr>Slide 27</vt:lpstr>
      <vt:lpstr>Slide 28</vt:lpstr>
      <vt:lpstr>Harlem Renaissance</vt:lpstr>
      <vt:lpstr>Slide 30</vt:lpstr>
      <vt:lpstr>Conflict in Society </vt:lpstr>
      <vt:lpstr>The Noble Experiment </vt:lpstr>
      <vt:lpstr>Slide 33</vt:lpstr>
      <vt:lpstr>Women in Society </vt:lpstr>
      <vt:lpstr>Slide 35</vt:lpstr>
      <vt:lpstr>Nativism </vt:lpstr>
      <vt:lpstr>Slide 37</vt:lpstr>
      <vt:lpstr>Causes of the Great Depression (1929-1933) </vt:lpstr>
      <vt:lpstr>Other Factors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Post-War Normalcy: The Roaring 20’s</dc:title>
  <dc:creator>Arnesen, Sigurd J.</dc:creator>
  <cp:lastModifiedBy>sigurdj.arnesen</cp:lastModifiedBy>
  <cp:revision>17</cp:revision>
  <dcterms:created xsi:type="dcterms:W3CDTF">2015-03-05T02:38:50Z</dcterms:created>
  <dcterms:modified xsi:type="dcterms:W3CDTF">2015-03-09T13:04:40Z</dcterms:modified>
</cp:coreProperties>
</file>