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handoutMasterIdLst>
    <p:handoutMasterId r:id="rId33"/>
  </p:handoutMasterIdLst>
  <p:sldIdLst>
    <p:sldId id="256" r:id="rId2"/>
    <p:sldId id="275" r:id="rId3"/>
    <p:sldId id="276" r:id="rId4"/>
    <p:sldId id="259" r:id="rId5"/>
    <p:sldId id="277" r:id="rId6"/>
    <p:sldId id="257" r:id="rId7"/>
    <p:sldId id="260" r:id="rId8"/>
    <p:sldId id="280" r:id="rId9"/>
    <p:sldId id="261" r:id="rId10"/>
    <p:sldId id="272" r:id="rId11"/>
    <p:sldId id="279" r:id="rId12"/>
    <p:sldId id="262" r:id="rId13"/>
    <p:sldId id="281" r:id="rId14"/>
    <p:sldId id="284" r:id="rId15"/>
    <p:sldId id="285" r:id="rId16"/>
    <p:sldId id="264" r:id="rId17"/>
    <p:sldId id="283" r:id="rId18"/>
    <p:sldId id="273" r:id="rId19"/>
    <p:sldId id="274" r:id="rId20"/>
    <p:sldId id="258" r:id="rId21"/>
    <p:sldId id="266" r:id="rId22"/>
    <p:sldId id="265" r:id="rId23"/>
    <p:sldId id="286" r:id="rId24"/>
    <p:sldId id="269" r:id="rId25"/>
    <p:sldId id="278" r:id="rId26"/>
    <p:sldId id="270" r:id="rId27"/>
    <p:sldId id="282" r:id="rId28"/>
    <p:sldId id="267" r:id="rId29"/>
    <p:sldId id="268" r:id="rId30"/>
    <p:sldId id="27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62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D15D39-62B3-45D2-B8DB-80EC817877FC}" type="datetimeFigureOut">
              <a:rPr lang="en-US" smtClean="0"/>
              <a:pPr/>
              <a:t>4/14/2015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D15C17-4FB0-4D6A-8810-CF426458008E}" type="slidenum">
              <a:rPr lang="en-US" smtClean="0"/>
              <a:pPr/>
              <a:t>‹#›</a:t>
            </a:fld>
            <a:endParaRPr lang="en-US"/>
          </a:p>
        </p:txBody>
      </p:sp>
    </p:spTree>
    <p:extLst>
      <p:ext uri="{BB962C8B-B14F-4D97-AF65-F5344CB8AC3E}">
        <p14:creationId xmlns:p14="http://schemas.microsoft.com/office/powerpoint/2010/main" val="3568147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BFE4E6-9067-42B8-BBF3-34A323F98DF2}" type="datetimeFigureOut">
              <a:rPr lang="en-US" smtClean="0"/>
              <a:pPr/>
              <a:t>4/14/2015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4A87B3-76D7-41CD-A7B3-520E24E36D1F}" type="slidenum">
              <a:rPr lang="en-US" smtClean="0"/>
              <a:pPr/>
              <a:t>‹#›</a:t>
            </a:fld>
            <a:endParaRPr lang="en-US"/>
          </a:p>
        </p:txBody>
      </p:sp>
    </p:spTree>
    <p:extLst>
      <p:ext uri="{BB962C8B-B14F-4D97-AF65-F5344CB8AC3E}">
        <p14:creationId xmlns:p14="http://schemas.microsoft.com/office/powerpoint/2010/main" val="225758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https://www.youtube.com/watch?v=s-6BfCbrvuM</a:t>
            </a:r>
          </a:p>
          <a:p>
            <a:endParaRPr lang="en-US" dirty="0"/>
          </a:p>
        </p:txBody>
      </p:sp>
      <p:sp>
        <p:nvSpPr>
          <p:cNvPr id="4" name="Slide Number Placeholder 3"/>
          <p:cNvSpPr>
            <a:spLocks noGrp="1"/>
          </p:cNvSpPr>
          <p:nvPr>
            <p:ph type="sldNum" sz="quarter" idx="10"/>
          </p:nvPr>
        </p:nvSpPr>
        <p:spPr/>
        <p:txBody>
          <a:bodyPr/>
          <a:lstStyle/>
          <a:p>
            <a:fld id="{654A87B3-76D7-41CD-A7B3-520E24E36D1F}" type="slidenum">
              <a:rPr lang="en-US" smtClean="0"/>
              <a:pPr/>
              <a:t>9</a:t>
            </a:fld>
            <a:endParaRPr lang="en-US"/>
          </a:p>
        </p:txBody>
      </p:sp>
    </p:spTree>
    <p:extLst>
      <p:ext uri="{BB962C8B-B14F-4D97-AF65-F5344CB8AC3E}">
        <p14:creationId xmlns:p14="http://schemas.microsoft.com/office/powerpoint/2010/main" val="2595273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500" dirty="0" smtClean="0"/>
              <a:t>http://www.youtube.com/watch?v=I9LcAJOsFGg  “Checkers Speech”</a:t>
            </a:r>
          </a:p>
          <a:p>
            <a:endParaRPr lang="en-US" dirty="0"/>
          </a:p>
        </p:txBody>
      </p:sp>
      <p:sp>
        <p:nvSpPr>
          <p:cNvPr id="4" name="Slide Number Placeholder 3"/>
          <p:cNvSpPr>
            <a:spLocks noGrp="1"/>
          </p:cNvSpPr>
          <p:nvPr>
            <p:ph type="sldNum" sz="quarter" idx="10"/>
          </p:nvPr>
        </p:nvSpPr>
        <p:spPr/>
        <p:txBody>
          <a:bodyPr/>
          <a:lstStyle/>
          <a:p>
            <a:fld id="{654A87B3-76D7-41CD-A7B3-520E24E36D1F}" type="slidenum">
              <a:rPr lang="en-US" smtClean="0"/>
              <a:pPr/>
              <a:t>12</a:t>
            </a:fld>
            <a:endParaRPr lang="en-US"/>
          </a:p>
        </p:txBody>
      </p:sp>
    </p:spTree>
    <p:extLst>
      <p:ext uri="{BB962C8B-B14F-4D97-AF65-F5344CB8AC3E}">
        <p14:creationId xmlns:p14="http://schemas.microsoft.com/office/powerpoint/2010/main" val="27706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https://www.youtube.com/watch?v=q2esS4i387U   student made 1950s</a:t>
            </a:r>
            <a:r>
              <a:rPr lang="en-US" baseline="0" dirty="0" smtClean="0"/>
              <a:t> video</a:t>
            </a:r>
            <a:endParaRPr lang="en-US" dirty="0"/>
          </a:p>
        </p:txBody>
      </p:sp>
      <p:sp>
        <p:nvSpPr>
          <p:cNvPr id="4" name="Slide Number Placeholder 3"/>
          <p:cNvSpPr>
            <a:spLocks noGrp="1"/>
          </p:cNvSpPr>
          <p:nvPr>
            <p:ph type="sldNum" sz="quarter" idx="10"/>
          </p:nvPr>
        </p:nvSpPr>
        <p:spPr/>
        <p:txBody>
          <a:bodyPr/>
          <a:lstStyle/>
          <a:p>
            <a:fld id="{654A87B3-76D7-41CD-A7B3-520E24E36D1F}" type="slidenum">
              <a:rPr lang="en-US" smtClean="0"/>
              <a:pPr/>
              <a:t>16</a:t>
            </a:fld>
            <a:endParaRPr lang="en-US"/>
          </a:p>
        </p:txBody>
      </p:sp>
    </p:spTree>
    <p:extLst>
      <p:ext uri="{BB962C8B-B14F-4D97-AF65-F5344CB8AC3E}">
        <p14:creationId xmlns:p14="http://schemas.microsoft.com/office/powerpoint/2010/main" val="38228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https://www.youtube.com/watch?v=yEje927dygM  “Castle Bravo”</a:t>
            </a:r>
          </a:p>
          <a:p>
            <a:r>
              <a:rPr lang="en-US" dirty="0" smtClean="0"/>
              <a:t>https://www.youtube.com/watch?v=aMYYEsKvHvk “Tsar </a:t>
            </a:r>
            <a:r>
              <a:rPr lang="en-US" dirty="0" err="1" smtClean="0"/>
              <a:t>Bomba</a:t>
            </a:r>
            <a:r>
              <a:rPr lang="en-US" dirty="0" smtClean="0"/>
              <a:t>”</a:t>
            </a:r>
            <a:endParaRPr lang="en-US" dirty="0"/>
          </a:p>
        </p:txBody>
      </p:sp>
      <p:sp>
        <p:nvSpPr>
          <p:cNvPr id="4" name="Slide Number Placeholder 3"/>
          <p:cNvSpPr>
            <a:spLocks noGrp="1"/>
          </p:cNvSpPr>
          <p:nvPr>
            <p:ph type="sldNum" sz="quarter" idx="10"/>
          </p:nvPr>
        </p:nvSpPr>
        <p:spPr/>
        <p:txBody>
          <a:bodyPr/>
          <a:lstStyle/>
          <a:p>
            <a:fld id="{654A87B3-76D7-41CD-A7B3-520E24E36D1F}" type="slidenum">
              <a:rPr lang="en-US" smtClean="0"/>
              <a:pPr/>
              <a:t>19</a:t>
            </a:fld>
            <a:endParaRPr lang="en-US"/>
          </a:p>
        </p:txBody>
      </p:sp>
    </p:spTree>
    <p:extLst>
      <p:ext uri="{BB962C8B-B14F-4D97-AF65-F5344CB8AC3E}">
        <p14:creationId xmlns:p14="http://schemas.microsoft.com/office/powerpoint/2010/main" val="2281674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https://www.youtube.com/watch?v=p4p7o5IzlCc  “leave it to beaver”</a:t>
            </a:r>
            <a:endParaRPr lang="en-US" dirty="0"/>
          </a:p>
        </p:txBody>
      </p:sp>
      <p:sp>
        <p:nvSpPr>
          <p:cNvPr id="4" name="Slide Number Placeholder 3"/>
          <p:cNvSpPr>
            <a:spLocks noGrp="1"/>
          </p:cNvSpPr>
          <p:nvPr>
            <p:ph type="sldNum" sz="quarter" idx="10"/>
          </p:nvPr>
        </p:nvSpPr>
        <p:spPr/>
        <p:txBody>
          <a:bodyPr/>
          <a:lstStyle/>
          <a:p>
            <a:fld id="{654A87B3-76D7-41CD-A7B3-520E24E36D1F}" type="slidenum">
              <a:rPr lang="en-US" smtClean="0"/>
              <a:pPr/>
              <a:t>20</a:t>
            </a:fld>
            <a:endParaRPr lang="en-US"/>
          </a:p>
        </p:txBody>
      </p:sp>
    </p:spTree>
    <p:extLst>
      <p:ext uri="{BB962C8B-B14F-4D97-AF65-F5344CB8AC3E}">
        <p14:creationId xmlns:p14="http://schemas.microsoft.com/office/powerpoint/2010/main" val="310428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https://www.youtube.com/watch?v=GMezwtB1oCU  “Buddy</a:t>
            </a:r>
            <a:r>
              <a:rPr lang="en-US" baseline="0" dirty="0" smtClean="0"/>
              <a:t> Holly Everyday”</a:t>
            </a:r>
            <a:endParaRPr lang="en-US" dirty="0"/>
          </a:p>
        </p:txBody>
      </p:sp>
      <p:sp>
        <p:nvSpPr>
          <p:cNvPr id="4" name="Slide Number Placeholder 3"/>
          <p:cNvSpPr>
            <a:spLocks noGrp="1"/>
          </p:cNvSpPr>
          <p:nvPr>
            <p:ph type="sldNum" sz="quarter" idx="10"/>
          </p:nvPr>
        </p:nvSpPr>
        <p:spPr/>
        <p:txBody>
          <a:bodyPr/>
          <a:lstStyle/>
          <a:p>
            <a:fld id="{654A87B3-76D7-41CD-A7B3-520E24E36D1F}" type="slidenum">
              <a:rPr lang="en-US" smtClean="0"/>
              <a:pPr/>
              <a:t>22</a:t>
            </a:fld>
            <a:endParaRPr lang="en-US"/>
          </a:p>
        </p:txBody>
      </p:sp>
    </p:spTree>
    <p:extLst>
      <p:ext uri="{BB962C8B-B14F-4D97-AF65-F5344CB8AC3E}">
        <p14:creationId xmlns:p14="http://schemas.microsoft.com/office/powerpoint/2010/main" val="12620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587F2E27-A249-40EA-BA4C-92F55723D425}" type="datetimeFigureOut">
              <a:rPr lang="en-US" smtClean="0"/>
              <a:pPr/>
              <a:t>4/14/2015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6C8C9D16-BFBF-41C1-B406-F4C152C493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7F2E27-A249-40EA-BA4C-92F55723D425}" type="datetimeFigureOut">
              <a:rPr lang="en-US" smtClean="0"/>
              <a:pPr/>
              <a:t>4/14/2015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C8C9D16-BFBF-41C1-B406-F4C152C493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7F2E27-A249-40EA-BA4C-92F55723D425}" type="datetimeFigureOut">
              <a:rPr lang="en-US" smtClean="0"/>
              <a:pPr/>
              <a:t>4/14/2015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C8C9D16-BFBF-41C1-B406-F4C152C493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7F2E27-A249-40EA-BA4C-92F55723D425}" type="datetimeFigureOut">
              <a:rPr lang="en-US" smtClean="0"/>
              <a:pPr/>
              <a:t>4/14/2015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C8C9D16-BFBF-41C1-B406-F4C152C493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87F2E27-A249-40EA-BA4C-92F55723D425}" type="datetimeFigureOut">
              <a:rPr lang="en-US" smtClean="0"/>
              <a:pPr/>
              <a:t>4/14/2015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C8C9D16-BFBF-41C1-B406-F4C152C493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87F2E27-A249-40EA-BA4C-92F55723D425}" type="datetimeFigureOut">
              <a:rPr lang="en-US" smtClean="0"/>
              <a:pPr/>
              <a:t>4/14/2015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C8C9D16-BFBF-41C1-B406-F4C152C493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87F2E27-A249-40EA-BA4C-92F55723D425}" type="datetimeFigureOut">
              <a:rPr lang="en-US" smtClean="0"/>
              <a:pPr/>
              <a:t>4/14/2015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C8C9D16-BFBF-41C1-B406-F4C152C493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87F2E27-A249-40EA-BA4C-92F55723D425}" type="datetimeFigureOut">
              <a:rPr lang="en-US" smtClean="0"/>
              <a:pPr/>
              <a:t>4/14/2015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C8C9D16-BFBF-41C1-B406-F4C152C493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87F2E27-A249-40EA-BA4C-92F55723D425}" type="datetimeFigureOut">
              <a:rPr lang="en-US" smtClean="0"/>
              <a:pPr/>
              <a:t>4/14/2015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C8C9D16-BFBF-41C1-B406-F4C152C493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87F2E27-A249-40EA-BA4C-92F55723D425}" type="datetimeFigureOut">
              <a:rPr lang="en-US" smtClean="0"/>
              <a:pPr/>
              <a:t>4/14/2015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C8C9D16-BFBF-41C1-B406-F4C152C493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87F2E27-A249-40EA-BA4C-92F55723D425}" type="datetimeFigureOut">
              <a:rPr lang="en-US" smtClean="0"/>
              <a:pPr/>
              <a:t>4/14/2015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C8C9D16-BFBF-41C1-B406-F4C152C4930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87F2E27-A249-40EA-BA4C-92F55723D425}" type="datetimeFigureOut">
              <a:rPr lang="en-US" smtClean="0"/>
              <a:pPr/>
              <a:t>4/14/2015</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C8C9D16-BFBF-41C1-B406-F4C152C493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ZgdufzXvjqw" TargetMode="External"/><Relationship Id="rId2" Type="http://schemas.openxmlformats.org/officeDocument/2006/relationships/hyperlink" Target="http://www.youtube.com/watch?v=eFTLKWw542g" TargetMode="External"/><Relationship Id="rId1" Type="http://schemas.openxmlformats.org/officeDocument/2006/relationships/slideLayout" Target="../slideLayouts/slideLayout1.xml"/><Relationship Id="rId5" Type="http://schemas.openxmlformats.org/officeDocument/2006/relationships/hyperlink" Target="https://www.youtube.com/watch?v=C1AHec7sfZ8" TargetMode="External"/><Relationship Id="rId4" Type="http://schemas.openxmlformats.org/officeDocument/2006/relationships/hyperlink" Target="https://www.youtube.com/watch?v=h8iPUK0AGR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mccarthy+++roy+cohn&amp;source=images&amp;cd=&amp;cad=rja&amp;docid=KiwIyohZ_9BUbM&amp;tbnid=d7X6uGysmIh4KM:&amp;ved=0CAUQjRw&amp;url=http://www.apl.org/content/mccarthy-cohn&amp;ei=kCxGUbWlDIPm8QTT-IDYBQ&amp;psig=AFQjCNH3OSzDu2_YErm-ehDidkI165wNHA&amp;ust=1363639814564906"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checkers+speech&amp;source=images&amp;cd=&amp;cad=rja&amp;docid=P4gwQzLoGfsl2M&amp;tbnid=LeyY43W3e5-6JM:&amp;ved=0CAUQjRw&amp;url=http://conelrad.blogspot.com/2010/07/nixons-checkers-speech-in-popular.html&amp;ei=pTNGUdmcCpDW9ASS04GgDQ&amp;bvm=bv.43828540,d.dmg&amp;psig=AFQjCNHZ8x3FuXsxrvCvd7UKUw2EpeJg6A&amp;ust=136364162909108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www.google.com/url?sa=i&amp;rct=j&amp;q=i+like+ike&amp;source=images&amp;cd=&amp;cad=rja&amp;docid=yTukKNwi7vpeyM&amp;tbnid=AJ8sdivH6WvvRM:&amp;ved=0CAUQjRw&amp;url=http://commons.wikimedia.org/wiki/File:I_like_Ike.jpg&amp;ei=TDRGUfjJGIi-8ASy94DYBQ&amp;bvm=bv.43828540,d.dmg&amp;psig=AFQjCNEdgwXTzMJv12hMujbGp0uhK4clfA&amp;ust=1363641791330693" TargetMode="Externa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babyboom&amp;source=images&amp;cd=&amp;cad=rja&amp;docid=YJqvVO8MK1oKmM&amp;tbnid=kHIn1rlpzl_BkM:&amp;ved=0CAUQjRw&amp;url=http://www.empowernetwork.com/almaddalena/blog/baby-boom-generation-can-build-wealth-by-owning-an-online-business/&amp;ei=aRxGUfHZEpTS9QS27YCYCQ&amp;psig=AFQjCNH2geXkjKB0wEWw4PgEPvieB7fKDA&amp;ust=136363563589961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sunbelt+1950s&amp;source=images&amp;cd=&amp;cad=rja&amp;docid=hDwyui3WwRlbSM&amp;tbnid=yp060YmtIclZKM:&amp;ved=0CAUQjRw&amp;url=http://lewishistoricalsociety.com/wiki2011/tiki-read_article.php?articleId=29&amp;ei=2EZGUdbxMoX-8ASrloDgCw&amp;bvm=bv.43828540,d.dmg&amp;psig=AFQjCNEf_UKdXlvQ4qbAXbib2vNL0KU9hA&amp;ust=1363646532576840"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5.jpeg"/><Relationship Id="rId7" Type="http://schemas.openxmlformats.org/officeDocument/2006/relationships/hyperlink" Target="http://libcom.org/files/images/history/stalinstatuehead.jpg" TargetMode="External"/><Relationship Id="rId2" Type="http://schemas.openxmlformats.org/officeDocument/2006/relationships/image" Target="../media/image34.gif"/><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36.jpeg"/><Relationship Id="rId4" Type="http://schemas.openxmlformats.org/officeDocument/2006/relationships/hyperlink" Target="http://www.time.com/time/magazine/0,9263,7601541122,00.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1.jpeg"/><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hyperlink" Target="http://www.google.com/url?sa=i&amp;rct=j&amp;q=1950s&amp;source=images&amp;cd=&amp;cad=rja&amp;docid=arN1tNtpai2vQM&amp;tbnid=3XGHHaEEHBLmeM:&amp;ved=0CAUQjRw&amp;url=http://en.wikipedia.org/wiki/1950s&amp;ei=3BpGUZO8I4K88wTdxYCgDw&amp;psig=AFQjCNELcAi-leWwz8ssLRppf0Wta1wN2w&amp;ust=1363635286928627" TargetMode="External"/><Relationship Id="rId17" Type="http://schemas.openxmlformats.org/officeDocument/2006/relationships/image" Target="../media/image13.jpeg"/><Relationship Id="rId2" Type="http://schemas.openxmlformats.org/officeDocument/2006/relationships/hyperlink" Target="http://www.google.com/url?sa=i&amp;rct=j&amp;q=1950s&amp;source=images&amp;cd=&amp;cad=rja&amp;docid=DY90OJnoYhWDSM&amp;tbnid=qfpummteWgX3OM:&amp;ved=0CAUQjRw&amp;url=http://fashion.lilithezine.com/1950s-Fashion.html&amp;ei=8BpGUaakCoOc9QSW34CoDw&amp;psig=AFQjCNELcAi-leWwz8ssLRppf0Wta1wN2w&amp;ust=1363635286928627" TargetMode="External"/><Relationship Id="rId16" Type="http://schemas.openxmlformats.org/officeDocument/2006/relationships/hyperlink" Target="http://www.google.com/url?sa=i&amp;rct=j&amp;q=president++eisenhower+1952&amp;source=images&amp;cd=&amp;cad=rja&amp;docid=kV3YEnhdbk9eXM&amp;tbnid=s_1kcTiUZbyLpM:&amp;ved=0CAUQjRw&amp;url=http://www.usnews.com/news/features/75anniversary&amp;ei=BjRGUdCYDoTy9gS80IDIDQ&amp;bvm=bv.43828540,d.dmg&amp;psig=AFQjCNGrGkEaSMFZplrFldM9cWiB59xw-A&amp;ust=1363641679438599" TargetMode="External"/><Relationship Id="rId1" Type="http://schemas.openxmlformats.org/officeDocument/2006/relationships/slideLayout" Target="../slideLayouts/slideLayout2.xml"/><Relationship Id="rId6" Type="http://schemas.openxmlformats.org/officeDocument/2006/relationships/hyperlink" Target="http://www.google.com/url?sa=i&amp;rct=j&amp;q=bomb+shelters+cold+war&amp;source=images&amp;cd=&amp;cad=rja&amp;docid=Hbz7a0UagFEinM&amp;tbnid=CfRTgk4Id0ZiOM:&amp;ved=0CAUQjRw&amp;url=http://retropotamus.blogspot.com/2013/01/cold-war-era-bomb-shelters.html&amp;ei=rBtGUaOGBIfY9QSE6oCwCA&amp;psig=AFQjCNH3O1Ev-w3hSGkyjI9ElPAOyCpgAg&amp;ust=1363635491768466" TargetMode="External"/><Relationship Id="rId11" Type="http://schemas.openxmlformats.org/officeDocument/2006/relationships/image" Target="../media/image10.jpeg"/><Relationship Id="rId5" Type="http://schemas.openxmlformats.org/officeDocument/2006/relationships/image" Target="../media/image6.jpeg"/><Relationship Id="rId15" Type="http://schemas.openxmlformats.org/officeDocument/2006/relationships/image" Target="../media/image12.jpeg"/><Relationship Id="rId10" Type="http://schemas.openxmlformats.org/officeDocument/2006/relationships/hyperlink" Target="http://www.google.com/url?sa=i&amp;rct=j&amp;q=1950s&amp;source=images&amp;cd=&amp;cad=rja&amp;docid=nEYk03xseUG8uM&amp;tbnid=6W8thXJzIR2WhM:&amp;ved=0CAUQjRw&amp;url=http://architecture.about.com/od/buildingplans/ss/Mid-20th-Century-Cape-Cod-House-Plans.htm&amp;ei=HhtGUYa7H4Xm8QTkv4DgCw&amp;psig=AFQjCNELcAi-leWwz8ssLRppf0Wta1wN2w&amp;ust=1363635286928627" TargetMode="External"/><Relationship Id="rId4" Type="http://schemas.openxmlformats.org/officeDocument/2006/relationships/hyperlink" Target="http://www.google.com/url?sa=i&amp;rct=j&amp;q=1950s&amp;source=images&amp;cd=&amp;cad=rja&amp;docid=WWUcXHr-IPweOM&amp;tbnid=URN9P7Wk7aR1LM:&amp;ved=0CAUQjRw&amp;url=http://fyeahthe50s.tumblr.com/page/4&amp;ei=CRtGUY_gPInU9QSVtIG4Dw&amp;psig=AFQjCNELcAi-leWwz8ssLRppf0Wta1wN2w&amp;ust=1363635286928627" TargetMode="External"/><Relationship Id="rId9" Type="http://schemas.openxmlformats.org/officeDocument/2006/relationships/image" Target="../media/image9.jpeg"/><Relationship Id="rId14" Type="http://schemas.openxmlformats.org/officeDocument/2006/relationships/hyperlink" Target="http://www.google.com/url?sa=i&amp;rct=j&amp;q=babyboom&amp;source=images&amp;cd=&amp;cad=rja&amp;docid=iVGyKFlZbSYOBM&amp;tbnid=LXBsL8AUtl82FM:&amp;ved=0CAUQjRw&amp;url=http://www.conservapedia.com/Baby_boom&amp;ei=TRxGUdXdD47S9ATIi4CABQ&amp;psig=AFQjCNH2geXkjKB0wEWw4PgEPvieB7fKDA&amp;ust=136363563589961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google.com/url?sa=i&amp;rct=j&amp;q=GI+Bill&amp;source=images&amp;cd=&amp;cad=rja&amp;docid=dPVlJm7uuF_GYM&amp;tbnid=hEw16NWcFNNx6M:&amp;ved=0CAUQjRw&amp;url=http://thepoliticalcarnival.net/2012/04/27/obama-administration-to-trademark-gi-bill/gibill/&amp;ei=uRxGUbXSBIT49QSH84CwAg&amp;psig=AFQjCNGWHGbc_MZcpf3J5ZDwjThw6S5c8A&amp;ust=1363635759653454"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2.bp.blogspot.com/_W6df5UAwSdM/TPJ3D1YrgdI/AAAAAAAACBY/k_0jE9PdRQs/s1600/HUAC2Nixon.jp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Post-WWII American Society </a:t>
            </a:r>
            <a:endParaRPr lang="en-US" dirty="0"/>
          </a:p>
        </p:txBody>
      </p:sp>
      <p:sp>
        <p:nvSpPr>
          <p:cNvPr id="3" name="Subtitle 2"/>
          <p:cNvSpPr>
            <a:spLocks noGrp="1"/>
          </p:cNvSpPr>
          <p:nvPr>
            <p:ph type="subTitle" idx="1"/>
          </p:nvPr>
        </p:nvSpPr>
        <p:spPr/>
        <p:txBody>
          <a:bodyPr/>
          <a:lstStyle/>
          <a:p>
            <a:r>
              <a:rPr lang="en-US" dirty="0" smtClean="0"/>
              <a:t>1945 -1960</a:t>
            </a:r>
            <a:endParaRPr lang="en-US" dirty="0"/>
          </a:p>
        </p:txBody>
      </p:sp>
      <p:sp>
        <p:nvSpPr>
          <p:cNvPr id="4" name="TextBox 3"/>
          <p:cNvSpPr txBox="1"/>
          <p:nvPr/>
        </p:nvSpPr>
        <p:spPr>
          <a:xfrm>
            <a:off x="838200" y="4114800"/>
            <a:ext cx="6400800" cy="3139321"/>
          </a:xfrm>
          <a:prstGeom prst="rect">
            <a:avLst/>
          </a:prstGeom>
          <a:noFill/>
        </p:spPr>
        <p:txBody>
          <a:bodyPr wrap="square" rtlCol="0">
            <a:spAutoFit/>
          </a:bodyPr>
          <a:lstStyle/>
          <a:p>
            <a:r>
              <a:rPr lang="en-US" dirty="0" smtClean="0"/>
              <a:t>We Didn’t Start the Fire</a:t>
            </a:r>
          </a:p>
          <a:p>
            <a:r>
              <a:rPr lang="en-US" dirty="0" smtClean="0">
                <a:hlinkClick r:id="rId2"/>
              </a:rPr>
              <a:t>http://www.youtube.com/watch?v=eFTLKWw542g</a:t>
            </a:r>
            <a:endParaRPr lang="en-US" dirty="0" smtClean="0"/>
          </a:p>
          <a:p>
            <a:r>
              <a:rPr lang="en-US" dirty="0" smtClean="0"/>
              <a:t>Rock Around the Clock</a:t>
            </a:r>
          </a:p>
          <a:p>
            <a:r>
              <a:rPr lang="en-US" dirty="0" smtClean="0">
                <a:hlinkClick r:id="rId3"/>
              </a:rPr>
              <a:t>https</a:t>
            </a:r>
            <a:r>
              <a:rPr lang="en-US" dirty="0">
                <a:hlinkClick r:id="rId3"/>
              </a:rPr>
              <a:t>://</a:t>
            </a:r>
            <a:r>
              <a:rPr lang="en-US" dirty="0" smtClean="0">
                <a:hlinkClick r:id="rId3"/>
              </a:rPr>
              <a:t>www.youtube.com/watch?v=ZgdufzXvjqw</a:t>
            </a:r>
            <a:endParaRPr lang="en-US" dirty="0" smtClean="0"/>
          </a:p>
          <a:p>
            <a:r>
              <a:rPr lang="en-US" dirty="0" smtClean="0"/>
              <a:t>Mack the Knife</a:t>
            </a:r>
          </a:p>
          <a:p>
            <a:r>
              <a:rPr lang="en-US" dirty="0">
                <a:hlinkClick r:id="rId4"/>
              </a:rPr>
              <a:t>https://</a:t>
            </a:r>
            <a:r>
              <a:rPr lang="en-US" dirty="0" smtClean="0">
                <a:hlinkClick r:id="rId4"/>
              </a:rPr>
              <a:t>www.youtube.com/watch?v=h8iPUK0AGRo</a:t>
            </a:r>
            <a:endParaRPr lang="en-US" dirty="0" smtClean="0"/>
          </a:p>
          <a:p>
            <a:r>
              <a:rPr lang="en-US" dirty="0" smtClean="0"/>
              <a:t>I’ve Got You Under my Skin</a:t>
            </a:r>
          </a:p>
          <a:p>
            <a:r>
              <a:rPr lang="en-US" dirty="0">
                <a:hlinkClick r:id="rId5"/>
              </a:rPr>
              <a:t>https://</a:t>
            </a:r>
            <a:r>
              <a:rPr lang="en-US" dirty="0" smtClean="0">
                <a:hlinkClick r:id="rId5"/>
              </a:rPr>
              <a:t>www.youtube.com/watch?v=C1AHec7sfZ8</a:t>
            </a: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8200"/>
            <a:ext cx="8183880" cy="1051560"/>
          </a:xfrm>
        </p:spPr>
        <p:txBody>
          <a:bodyPr/>
          <a:lstStyle/>
          <a:p>
            <a:r>
              <a:rPr lang="en-US" dirty="0" smtClean="0"/>
              <a:t>2</a:t>
            </a:r>
            <a:r>
              <a:rPr lang="en-US" baseline="30000" dirty="0" smtClean="0"/>
              <a:t>nd</a:t>
            </a:r>
            <a:r>
              <a:rPr lang="en-US" dirty="0" smtClean="0"/>
              <a:t> Red Scare</a:t>
            </a:r>
            <a:endParaRPr lang="en-US" dirty="0"/>
          </a:p>
        </p:txBody>
      </p:sp>
      <p:sp>
        <p:nvSpPr>
          <p:cNvPr id="3" name="Content Placeholder 2"/>
          <p:cNvSpPr>
            <a:spLocks noGrp="1"/>
          </p:cNvSpPr>
          <p:nvPr>
            <p:ph sz="half" idx="1"/>
          </p:nvPr>
        </p:nvSpPr>
        <p:spPr/>
        <p:txBody>
          <a:bodyPr>
            <a:normAutofit/>
          </a:bodyPr>
          <a:lstStyle/>
          <a:p>
            <a:r>
              <a:rPr lang="en-US" b="1" dirty="0" smtClean="0"/>
              <a:t>McCarran </a:t>
            </a:r>
            <a:r>
              <a:rPr lang="en-US" b="1" dirty="0"/>
              <a:t>Internal Security Act</a:t>
            </a:r>
            <a:r>
              <a:rPr lang="en-US" dirty="0"/>
              <a:t>, 1950</a:t>
            </a:r>
          </a:p>
          <a:p>
            <a:pPr lvl="1"/>
            <a:r>
              <a:rPr lang="en-US" dirty="0"/>
              <a:t>All communist orgs must register w/Feds</a:t>
            </a:r>
          </a:p>
          <a:p>
            <a:pPr lvl="1"/>
            <a:r>
              <a:rPr lang="en-US" b="1" dirty="0" err="1"/>
              <a:t>J.Edgar</a:t>
            </a:r>
            <a:r>
              <a:rPr lang="en-US" b="1" dirty="0"/>
              <a:t> Hoover </a:t>
            </a:r>
            <a:r>
              <a:rPr lang="en-US" dirty="0"/>
              <a:t>&amp; FBI investigate thousands of Federal employees</a:t>
            </a:r>
          </a:p>
          <a:p>
            <a:endParaRPr lang="en-US" dirty="0"/>
          </a:p>
        </p:txBody>
      </p:sp>
      <p:sp>
        <p:nvSpPr>
          <p:cNvPr id="4" name="Content Placeholder 3"/>
          <p:cNvSpPr>
            <a:spLocks noGrp="1"/>
          </p:cNvSpPr>
          <p:nvPr>
            <p:ph sz="half" idx="2"/>
          </p:nvPr>
        </p:nvSpPr>
        <p:spPr/>
        <p:txBody>
          <a:bodyPr>
            <a:normAutofit/>
          </a:bodyPr>
          <a:lstStyle/>
          <a:p>
            <a:r>
              <a:rPr lang="en-US" b="1" dirty="0"/>
              <a:t>McCarthyism</a:t>
            </a:r>
          </a:p>
          <a:p>
            <a:pPr lvl="1"/>
            <a:r>
              <a:rPr lang="en-US" dirty="0"/>
              <a:t>Senator </a:t>
            </a:r>
            <a:r>
              <a:rPr lang="en-US" b="1" dirty="0"/>
              <a:t>Eugene McCarthy + </a:t>
            </a:r>
            <a:r>
              <a:rPr lang="en-US" dirty="0"/>
              <a:t>asst. </a:t>
            </a:r>
            <a:r>
              <a:rPr lang="en-US" b="1" dirty="0"/>
              <a:t>Roy Cohn, </a:t>
            </a:r>
            <a:r>
              <a:rPr lang="en-US" dirty="0"/>
              <a:t>1950</a:t>
            </a:r>
          </a:p>
          <a:p>
            <a:pPr lvl="1"/>
            <a:r>
              <a:rPr lang="en-US" dirty="0"/>
              <a:t>Democrats accused of ‘20 years of treason’</a:t>
            </a:r>
          </a:p>
          <a:p>
            <a:pPr lvl="1"/>
            <a:r>
              <a:rPr lang="en-US" dirty="0"/>
              <a:t>Public hearings never produced </a:t>
            </a:r>
            <a:r>
              <a:rPr lang="en-US" dirty="0" smtClean="0"/>
              <a:t>evidence</a:t>
            </a:r>
          </a:p>
          <a:p>
            <a:pPr>
              <a:buNone/>
            </a:pPr>
            <a:endParaRPr lang="en-US" dirty="0"/>
          </a:p>
        </p:txBody>
      </p:sp>
      <p:pic>
        <p:nvPicPr>
          <p:cNvPr id="6" name="Picture 5" descr="http://www.apl.org/sites/default/files/images/12Cohn.jpg">
            <a:hlinkClick r:id="rId2"/>
          </p:cNvPr>
          <p:cNvPicPr>
            <a:picLocks noChangeAspect="1" noChangeArrowheads="1"/>
          </p:cNvPicPr>
          <p:nvPr/>
        </p:nvPicPr>
        <p:blipFill>
          <a:blip r:embed="rId3" cstate="print"/>
          <a:srcRect/>
          <a:stretch>
            <a:fillRect/>
          </a:stretch>
        </p:blipFill>
        <p:spPr bwMode="auto">
          <a:xfrm>
            <a:off x="5486400" y="3733800"/>
            <a:ext cx="2895600" cy="2199330"/>
          </a:xfrm>
          <a:prstGeom prst="rect">
            <a:avLst/>
          </a:prstGeom>
          <a:noFill/>
        </p:spPr>
      </p:pic>
    </p:spTree>
    <p:extLst>
      <p:ext uri="{BB962C8B-B14F-4D97-AF65-F5344CB8AC3E}">
        <p14:creationId xmlns:p14="http://schemas.microsoft.com/office/powerpoint/2010/main" val="411400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sz="half" idx="1"/>
          </p:nvPr>
        </p:nvSpPr>
        <p:spPr/>
        <p:txBody>
          <a:bodyPr/>
          <a:lstStyle/>
          <a:p>
            <a:r>
              <a:rPr lang="en-US" dirty="0" smtClean="0"/>
              <a:t>What do these terms mean to you?</a:t>
            </a:r>
          </a:p>
          <a:p>
            <a:endParaRPr lang="en-US" dirty="0" smtClean="0"/>
          </a:p>
          <a:p>
            <a:r>
              <a:rPr lang="en-US" dirty="0" smtClean="0"/>
              <a:t>Consensus</a:t>
            </a:r>
          </a:p>
          <a:p>
            <a:endParaRPr lang="en-US" dirty="0" smtClean="0"/>
          </a:p>
          <a:p>
            <a:r>
              <a:rPr lang="en-US" dirty="0" smtClean="0"/>
              <a:t>Conformity</a:t>
            </a:r>
          </a:p>
          <a:p>
            <a:endParaRPr lang="en-US" dirty="0"/>
          </a:p>
        </p:txBody>
      </p:sp>
      <p:sp>
        <p:nvSpPr>
          <p:cNvPr id="4" name="Content Placeholder 3"/>
          <p:cNvSpPr>
            <a:spLocks noGrp="1"/>
          </p:cNvSpPr>
          <p:nvPr>
            <p:ph sz="half" idx="2"/>
          </p:nvPr>
        </p:nvSpPr>
        <p:spPr/>
        <p:txBody>
          <a:bodyPr/>
          <a:lstStyle/>
          <a:p>
            <a:r>
              <a:rPr lang="en-US" dirty="0" smtClean="0"/>
              <a:t>What do you use your cell phone for?</a:t>
            </a:r>
          </a:p>
          <a:p>
            <a:pPr>
              <a:buNone/>
            </a:pPr>
            <a:endParaRPr lang="en-US" dirty="0" smtClean="0"/>
          </a:p>
          <a:p>
            <a:pPr>
              <a:buNone/>
            </a:pPr>
            <a:endParaRPr lang="en-US" dirty="0" smtClean="0"/>
          </a:p>
          <a:p>
            <a:r>
              <a:rPr lang="en-US" dirty="0" smtClean="0"/>
              <a:t>How necessary is it for your daily life?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62600"/>
            <a:ext cx="8183880" cy="1051560"/>
          </a:xfrm>
        </p:spPr>
        <p:txBody>
          <a:bodyPr/>
          <a:lstStyle/>
          <a:p>
            <a:r>
              <a:rPr lang="en-US" dirty="0" smtClean="0"/>
              <a:t>Republican Revival</a:t>
            </a:r>
            <a:endParaRPr lang="en-US" dirty="0"/>
          </a:p>
        </p:txBody>
      </p:sp>
      <p:sp>
        <p:nvSpPr>
          <p:cNvPr id="3" name="Content Placeholder 2"/>
          <p:cNvSpPr>
            <a:spLocks noGrp="1"/>
          </p:cNvSpPr>
          <p:nvPr>
            <p:ph idx="1"/>
          </p:nvPr>
        </p:nvSpPr>
        <p:spPr>
          <a:xfrm>
            <a:off x="381000" y="381000"/>
            <a:ext cx="6629400" cy="5486400"/>
          </a:xfrm>
        </p:spPr>
        <p:txBody>
          <a:bodyPr>
            <a:normAutofit/>
          </a:bodyPr>
          <a:lstStyle/>
          <a:p>
            <a:r>
              <a:rPr lang="en-US" sz="2200" b="1" dirty="0" smtClean="0"/>
              <a:t>Dwight D. Eisenhower </a:t>
            </a:r>
            <a:r>
              <a:rPr lang="en-US" sz="2200" dirty="0" smtClean="0"/>
              <a:t>chosen by Republicans in 1952:</a:t>
            </a:r>
          </a:p>
          <a:p>
            <a:pPr lvl="1"/>
            <a:r>
              <a:rPr lang="en-US" sz="2200" dirty="0" smtClean="0"/>
              <a:t>No political identification</a:t>
            </a:r>
          </a:p>
          <a:p>
            <a:pPr lvl="1"/>
            <a:r>
              <a:rPr lang="en-US" sz="2200" dirty="0" smtClean="0"/>
              <a:t>WWII hero, Pres. of Columbia University, commander of NATO</a:t>
            </a:r>
          </a:p>
          <a:p>
            <a:pPr lvl="1"/>
            <a:r>
              <a:rPr lang="en-US" sz="2200" dirty="0" smtClean="0"/>
              <a:t>No political skeletons</a:t>
            </a:r>
          </a:p>
          <a:p>
            <a:pPr lvl="1"/>
            <a:r>
              <a:rPr lang="en-US" sz="2200" dirty="0" smtClean="0"/>
              <a:t>Pledges to settle Korean Conflict </a:t>
            </a:r>
          </a:p>
          <a:p>
            <a:r>
              <a:rPr lang="en-US" sz="2200" dirty="0" smtClean="0"/>
              <a:t>Richard Nixon as vice-president</a:t>
            </a:r>
          </a:p>
          <a:p>
            <a:pPr lvl="1"/>
            <a:r>
              <a:rPr lang="en-US" sz="2200" dirty="0" smtClean="0"/>
              <a:t>the ‘communist crusader’ to pacify conservatives</a:t>
            </a:r>
          </a:p>
          <a:p>
            <a:pPr lvl="1"/>
            <a:r>
              <a:rPr lang="en-US" sz="2200" dirty="0" smtClean="0"/>
              <a:t>Early accusations of financial improprieties ($18,000)</a:t>
            </a:r>
          </a:p>
          <a:p>
            <a:pPr lvl="2"/>
            <a:r>
              <a:rPr lang="en-US" b="1" dirty="0" smtClean="0"/>
              <a:t>Checkers speech</a:t>
            </a:r>
          </a:p>
        </p:txBody>
      </p:sp>
      <p:pic>
        <p:nvPicPr>
          <p:cNvPr id="19458" name="Picture 2" descr="http://1.bp.blogspot.com/_AauCarFOO_Y/TD3ubdfoooI/AAAAAAAAAhQ/HxfeFjHRYZ4/s1600/Nixon+with+Checkers.jpg">
            <a:hlinkClick r:id="rId3"/>
          </p:cNvPr>
          <p:cNvPicPr>
            <a:picLocks noChangeAspect="1" noChangeArrowheads="1"/>
          </p:cNvPicPr>
          <p:nvPr/>
        </p:nvPicPr>
        <p:blipFill>
          <a:blip r:embed="rId4" cstate="print"/>
          <a:srcRect/>
          <a:stretch>
            <a:fillRect/>
          </a:stretch>
        </p:blipFill>
        <p:spPr bwMode="auto">
          <a:xfrm>
            <a:off x="6017838" y="4514850"/>
            <a:ext cx="3126162" cy="2343150"/>
          </a:xfrm>
          <a:prstGeom prst="rect">
            <a:avLst/>
          </a:prstGeom>
          <a:noFill/>
        </p:spPr>
      </p:pic>
      <p:pic>
        <p:nvPicPr>
          <p:cNvPr id="19460" name="Picture 4" descr="http://upload.wikimedia.org/wikipedia/commons/7/7c/I_like_Ike.jpg">
            <a:hlinkClick r:id="rId5"/>
          </p:cNvPr>
          <p:cNvPicPr>
            <a:picLocks noChangeAspect="1" noChangeArrowheads="1"/>
          </p:cNvPicPr>
          <p:nvPr/>
        </p:nvPicPr>
        <p:blipFill>
          <a:blip r:embed="rId6" cstate="print"/>
          <a:srcRect/>
          <a:stretch>
            <a:fillRect/>
          </a:stretch>
        </p:blipFill>
        <p:spPr bwMode="auto">
          <a:xfrm>
            <a:off x="6324600" y="1981200"/>
            <a:ext cx="2499283" cy="24026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video:</a:t>
            </a:r>
            <a:endParaRPr lang="en-US" dirty="0"/>
          </a:p>
        </p:txBody>
      </p:sp>
      <p:sp>
        <p:nvSpPr>
          <p:cNvPr id="3" name="Content Placeholder 2"/>
          <p:cNvSpPr>
            <a:spLocks noGrp="1"/>
          </p:cNvSpPr>
          <p:nvPr>
            <p:ph idx="1"/>
          </p:nvPr>
        </p:nvSpPr>
        <p:spPr/>
        <p:txBody>
          <a:bodyPr/>
          <a:lstStyle/>
          <a:p>
            <a:r>
              <a:rPr lang="en-US" dirty="0" smtClean="0"/>
              <a:t>List any important developments of the 1950s that helped create a more “modern” America.</a:t>
            </a:r>
            <a:endParaRPr lang="en-US" dirty="0"/>
          </a:p>
        </p:txBody>
      </p:sp>
    </p:spTree>
    <p:extLst>
      <p:ext uri="{BB962C8B-B14F-4D97-AF65-F5344CB8AC3E}">
        <p14:creationId xmlns:p14="http://schemas.microsoft.com/office/powerpoint/2010/main" val="2627326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658546"/>
            <a:ext cx="7543800" cy="1088068"/>
          </a:xfrm>
        </p:spPr>
        <p:txBody>
          <a:bodyPr/>
          <a:lstStyle/>
          <a:p>
            <a:r>
              <a:rPr lang="en-US" dirty="0" smtClean="0"/>
              <a:t>Prof. Alan Brinkley reading</a:t>
            </a:r>
            <a:endParaRPr lang="en-US" dirty="0"/>
          </a:p>
        </p:txBody>
      </p:sp>
      <p:sp>
        <p:nvSpPr>
          <p:cNvPr id="3" name="Content Placeholder 2"/>
          <p:cNvSpPr>
            <a:spLocks noGrp="1"/>
          </p:cNvSpPr>
          <p:nvPr>
            <p:ph idx="1"/>
          </p:nvPr>
        </p:nvSpPr>
        <p:spPr>
          <a:xfrm>
            <a:off x="267789" y="2198007"/>
            <a:ext cx="8876211" cy="3350986"/>
          </a:xfrm>
        </p:spPr>
        <p:txBody>
          <a:bodyPr>
            <a:normAutofit fontScale="92500" lnSpcReduction="20000"/>
          </a:bodyPr>
          <a:lstStyle/>
          <a:p>
            <a:r>
              <a:rPr lang="en-US" sz="2400" dirty="0"/>
              <a:t>“The years from the end of World War II to the end of the 1950s were dominated by four powerful changes in American life. The first was the birth of the Cold War, and the great fears that it created. The second was the dramatic growth of affluence, which transformed the lives of many, but not all, Americans. The third was a growing anxiety among many Americans who felt that their lives were too constricted by the staid culture of the era. And the fourth was the emergence of a new subversive culture growing beneath the smooth, stable surface of the decade that would explode in the 1960s.”</a:t>
            </a:r>
          </a:p>
          <a:p>
            <a:endParaRPr lang="en-US" dirty="0"/>
          </a:p>
        </p:txBody>
      </p:sp>
    </p:spTree>
    <p:extLst>
      <p:ext uri="{BB962C8B-B14F-4D97-AF65-F5344CB8AC3E}">
        <p14:creationId xmlns:p14="http://schemas.microsoft.com/office/powerpoint/2010/main" val="3456911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5059" y="857250"/>
          <a:ext cx="8958941" cy="6010275"/>
        </p:xfrm>
        <a:graphic>
          <a:graphicData uri="http://schemas.openxmlformats.org/drawingml/2006/table">
            <a:tbl>
              <a:tblPr firstRow="1" bandRow="1">
                <a:tableStyleId>{5C22544A-7EE6-4342-B048-85BDC9FD1C3A}</a:tableStyleId>
              </a:tblPr>
              <a:tblGrid>
                <a:gridCol w="1791788"/>
                <a:gridCol w="1791788"/>
                <a:gridCol w="1791788"/>
                <a:gridCol w="1791788"/>
                <a:gridCol w="1791788"/>
              </a:tblGrid>
              <a:tr h="829220">
                <a:tc>
                  <a:txBody>
                    <a:bodyPr/>
                    <a:lstStyle/>
                    <a:p>
                      <a:endParaRPr lang="en-US" sz="1800" dirty="0"/>
                    </a:p>
                  </a:txBody>
                  <a:tcPr marL="68580" marR="68580" marT="34290" marB="34290"/>
                </a:tc>
                <a:tc>
                  <a:txBody>
                    <a:bodyPr/>
                    <a:lstStyle/>
                    <a:p>
                      <a:r>
                        <a:rPr lang="en-US" sz="1800" dirty="0" smtClean="0"/>
                        <a:t>The Cold War </a:t>
                      </a:r>
                      <a:endParaRPr lang="en-US" sz="1800" dirty="0"/>
                    </a:p>
                  </a:txBody>
                  <a:tcPr marL="68580" marR="68580" marT="34290" marB="34290"/>
                </a:tc>
                <a:tc>
                  <a:txBody>
                    <a:bodyPr/>
                    <a:lstStyle/>
                    <a:p>
                      <a:r>
                        <a:rPr lang="en-US" sz="1800" dirty="0" smtClean="0"/>
                        <a:t>Affluent Society</a:t>
                      </a:r>
                      <a:endParaRPr lang="en-US" sz="1800" dirty="0"/>
                    </a:p>
                  </a:txBody>
                  <a:tcPr marL="68580" marR="68580" marT="34290" marB="34290"/>
                </a:tc>
                <a:tc>
                  <a:txBody>
                    <a:bodyPr/>
                    <a:lstStyle/>
                    <a:p>
                      <a:r>
                        <a:rPr lang="en-US" sz="1800" dirty="0" smtClean="0"/>
                        <a:t>Society</a:t>
                      </a:r>
                      <a:r>
                        <a:rPr lang="en-US" sz="1800" baseline="0" dirty="0" smtClean="0"/>
                        <a:t> in the 50s</a:t>
                      </a:r>
                      <a:endParaRPr lang="en-US" sz="1800" dirty="0"/>
                    </a:p>
                  </a:txBody>
                  <a:tcPr marL="68580" marR="68580" marT="34290" marB="34290"/>
                </a:tc>
                <a:tc>
                  <a:txBody>
                    <a:bodyPr/>
                    <a:lstStyle/>
                    <a:p>
                      <a:r>
                        <a:rPr lang="en-US" sz="1800" dirty="0" smtClean="0"/>
                        <a:t>The Shadow</a:t>
                      </a:r>
                      <a:r>
                        <a:rPr lang="en-US" sz="1800" baseline="0" dirty="0" smtClean="0"/>
                        <a:t> Nation</a:t>
                      </a:r>
                      <a:endParaRPr lang="en-US" sz="1800" dirty="0"/>
                    </a:p>
                  </a:txBody>
                  <a:tcPr marL="68580" marR="68580" marT="34290" marB="34290"/>
                </a:tc>
              </a:tr>
              <a:tr h="1337038">
                <a:tc>
                  <a:txBody>
                    <a:bodyPr/>
                    <a:lstStyle/>
                    <a:p>
                      <a:r>
                        <a:rPr lang="en-US" sz="1800" dirty="0" smtClean="0"/>
                        <a:t>Synopsis</a:t>
                      </a:r>
                      <a:r>
                        <a:rPr lang="en-US" sz="1800" baseline="0" dirty="0" smtClean="0"/>
                        <a:t> of Segment</a:t>
                      </a:r>
                      <a:r>
                        <a:rPr lang="en-US" sz="1800" dirty="0" smtClean="0"/>
                        <a:t>:</a:t>
                      </a:r>
                      <a:endParaRPr lang="en-US" sz="1800" dirty="0"/>
                    </a:p>
                  </a:txBody>
                  <a:tcPr marL="68580" marR="68580" marT="34290" marB="34290"/>
                </a:tc>
                <a:tc>
                  <a:txBody>
                    <a:bodyPr/>
                    <a:lstStyle/>
                    <a:p>
                      <a:endParaRPr lang="en-US" sz="1800" dirty="0"/>
                    </a:p>
                  </a:txBody>
                  <a:tcPr marL="68580" marR="68580" marT="34290" marB="34290"/>
                </a:tc>
                <a:tc>
                  <a:txBody>
                    <a:bodyPr/>
                    <a:lstStyle/>
                    <a:p>
                      <a:endParaRPr lang="en-US" sz="1800" dirty="0"/>
                    </a:p>
                  </a:txBody>
                  <a:tcPr marL="68580" marR="68580" marT="34290" marB="34290"/>
                </a:tc>
                <a:tc>
                  <a:txBody>
                    <a:bodyPr/>
                    <a:lstStyle/>
                    <a:p>
                      <a:endParaRPr lang="en-US" sz="1800" dirty="0"/>
                    </a:p>
                  </a:txBody>
                  <a:tcPr marL="68580" marR="68580" marT="34290" marB="34290"/>
                </a:tc>
                <a:tc>
                  <a:txBody>
                    <a:bodyPr/>
                    <a:lstStyle/>
                    <a:p>
                      <a:endParaRPr lang="en-US" sz="1800"/>
                    </a:p>
                  </a:txBody>
                  <a:tcPr marL="68580" marR="68580" marT="34290" marB="34290"/>
                </a:tc>
              </a:tr>
              <a:tr h="1563733">
                <a:tc>
                  <a:txBody>
                    <a:bodyPr/>
                    <a:lstStyle/>
                    <a:p>
                      <a:r>
                        <a:rPr lang="en-US" sz="1800" dirty="0" smtClean="0"/>
                        <a:t>Important</a:t>
                      </a:r>
                      <a:r>
                        <a:rPr lang="en-US" sz="1800" baseline="0" dirty="0" smtClean="0"/>
                        <a:t> facts (at least 3)</a:t>
                      </a:r>
                      <a:endParaRPr lang="en-US" sz="1800" dirty="0"/>
                    </a:p>
                  </a:txBody>
                  <a:tcPr marL="68580" marR="68580" marT="34290" marB="34290"/>
                </a:tc>
                <a:tc>
                  <a:txBody>
                    <a:bodyPr/>
                    <a:lstStyle/>
                    <a:p>
                      <a:endParaRPr lang="en-US" sz="1800"/>
                    </a:p>
                  </a:txBody>
                  <a:tcPr marL="68580" marR="68580" marT="34290" marB="34290"/>
                </a:tc>
                <a:tc>
                  <a:txBody>
                    <a:bodyPr/>
                    <a:lstStyle/>
                    <a:p>
                      <a:endParaRPr lang="en-US" sz="1800" dirty="0"/>
                    </a:p>
                  </a:txBody>
                  <a:tcPr marL="68580" marR="68580" marT="34290" marB="34290"/>
                </a:tc>
                <a:tc>
                  <a:txBody>
                    <a:bodyPr/>
                    <a:lstStyle/>
                    <a:p>
                      <a:endParaRPr lang="en-US" sz="1800" dirty="0"/>
                    </a:p>
                  </a:txBody>
                  <a:tcPr marL="68580" marR="68580" marT="34290" marB="34290"/>
                </a:tc>
                <a:tc>
                  <a:txBody>
                    <a:bodyPr/>
                    <a:lstStyle/>
                    <a:p>
                      <a:endParaRPr lang="en-US" sz="1800" dirty="0"/>
                    </a:p>
                  </a:txBody>
                  <a:tcPr marL="68580" marR="68580" marT="34290" marB="34290"/>
                </a:tc>
              </a:tr>
              <a:tr h="2280285">
                <a:tc>
                  <a:txBody>
                    <a:bodyPr/>
                    <a:lstStyle/>
                    <a:p>
                      <a:r>
                        <a:rPr lang="en-US" sz="1800" dirty="0" smtClean="0"/>
                        <a:t>Why</a:t>
                      </a:r>
                      <a:r>
                        <a:rPr lang="en-US" sz="1800" baseline="0" dirty="0" smtClean="0"/>
                        <a:t> does Brinley describe this segment as a “powerful change”?</a:t>
                      </a:r>
                      <a:endParaRPr lang="en-US" sz="1800" dirty="0"/>
                    </a:p>
                  </a:txBody>
                  <a:tcPr marL="68580" marR="68580" marT="34290" marB="34290"/>
                </a:tc>
                <a:tc>
                  <a:txBody>
                    <a:bodyPr/>
                    <a:lstStyle/>
                    <a:p>
                      <a:endParaRPr lang="en-US" sz="1800"/>
                    </a:p>
                  </a:txBody>
                  <a:tcPr marL="68580" marR="68580" marT="34290" marB="34290"/>
                </a:tc>
                <a:tc>
                  <a:txBody>
                    <a:bodyPr/>
                    <a:lstStyle/>
                    <a:p>
                      <a:endParaRPr lang="en-US" sz="1800"/>
                    </a:p>
                  </a:txBody>
                  <a:tcPr marL="68580" marR="68580" marT="34290" marB="34290"/>
                </a:tc>
                <a:tc>
                  <a:txBody>
                    <a:bodyPr/>
                    <a:lstStyle/>
                    <a:p>
                      <a:endParaRPr lang="en-US" sz="1800" dirty="0"/>
                    </a:p>
                  </a:txBody>
                  <a:tcPr marL="68580" marR="68580" marT="34290" marB="34290"/>
                </a:tc>
                <a:tc>
                  <a:txBody>
                    <a:bodyPr/>
                    <a:lstStyle/>
                    <a:p>
                      <a:endParaRPr lang="en-US" sz="1800" dirty="0"/>
                    </a:p>
                  </a:txBody>
                  <a:tcPr marL="68580" marR="68580" marT="34290" marB="34290"/>
                </a:tc>
              </a:tr>
            </a:tbl>
          </a:graphicData>
        </a:graphic>
      </p:graphicFrame>
    </p:spTree>
    <p:extLst>
      <p:ext uri="{BB962C8B-B14F-4D97-AF65-F5344CB8AC3E}">
        <p14:creationId xmlns:p14="http://schemas.microsoft.com/office/powerpoint/2010/main" val="294023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8082"/>
            <a:ext cx="4056888" cy="533400"/>
          </a:xfrm>
        </p:spPr>
        <p:txBody>
          <a:bodyPr>
            <a:normAutofit fontScale="90000"/>
          </a:bodyPr>
          <a:lstStyle/>
          <a:p>
            <a:r>
              <a:rPr lang="en-US" dirty="0" smtClean="0"/>
              <a:t>The Economic Miracle</a:t>
            </a:r>
            <a:endParaRPr lang="en-US" dirty="0"/>
          </a:p>
        </p:txBody>
      </p:sp>
      <p:sp>
        <p:nvSpPr>
          <p:cNvPr id="3" name="Content Placeholder 2"/>
          <p:cNvSpPr>
            <a:spLocks noGrp="1"/>
          </p:cNvSpPr>
          <p:nvPr>
            <p:ph idx="1"/>
          </p:nvPr>
        </p:nvSpPr>
        <p:spPr>
          <a:xfrm>
            <a:off x="302514" y="3048000"/>
            <a:ext cx="8835390" cy="5486400"/>
          </a:xfrm>
        </p:spPr>
        <p:txBody>
          <a:bodyPr>
            <a:normAutofit/>
          </a:bodyPr>
          <a:lstStyle/>
          <a:p>
            <a:r>
              <a:rPr lang="en-US" sz="2400" dirty="0" smtClean="0"/>
              <a:t>Economic boom of the 1950s was 250% more than the 20’s</a:t>
            </a:r>
          </a:p>
          <a:p>
            <a:r>
              <a:rPr lang="en-US" sz="2400" dirty="0" smtClean="0"/>
              <a:t>Nations </a:t>
            </a:r>
            <a:r>
              <a:rPr lang="en-US" sz="2400" dirty="0" smtClean="0"/>
              <a:t>population rose 20% from births ‘baby boom’</a:t>
            </a:r>
          </a:p>
          <a:p>
            <a:r>
              <a:rPr lang="en-US" sz="2400" b="1" dirty="0" smtClean="0"/>
              <a:t>Interstate highway program</a:t>
            </a:r>
            <a:r>
              <a:rPr lang="en-US" sz="2400" dirty="0" smtClean="0"/>
              <a:t>, 1956</a:t>
            </a:r>
          </a:p>
          <a:p>
            <a:r>
              <a:rPr lang="en-US" sz="2400" dirty="0" smtClean="0"/>
              <a:t>Increased military spending</a:t>
            </a:r>
          </a:p>
          <a:p>
            <a:pPr lvl="1">
              <a:buNone/>
            </a:pPr>
            <a:endParaRPr lang="en-US" sz="2000" dirty="0" smtClean="0"/>
          </a:p>
          <a:p>
            <a:pPr lvl="1"/>
            <a:endParaRPr lang="en-US" sz="2000" dirty="0" smtClean="0"/>
          </a:p>
          <a:p>
            <a:pPr lvl="1"/>
            <a:endParaRPr lang="en-US" sz="2000" dirty="0"/>
          </a:p>
        </p:txBody>
      </p:sp>
      <p:pic>
        <p:nvPicPr>
          <p:cNvPr id="5" name="Picture 2" descr="http://www.empowernetwork.com/almaddalena/files/2012/11/Baby-Boom-Generation.gif">
            <a:hlinkClick r:id="rId3"/>
          </p:cNvPr>
          <p:cNvPicPr>
            <a:picLocks noChangeAspect="1" noChangeArrowheads="1"/>
          </p:cNvPicPr>
          <p:nvPr/>
        </p:nvPicPr>
        <p:blipFill>
          <a:blip r:embed="rId4" cstate="print"/>
          <a:srcRect/>
          <a:stretch>
            <a:fillRect/>
          </a:stretch>
        </p:blipFill>
        <p:spPr bwMode="auto">
          <a:xfrm>
            <a:off x="4267200" y="114680"/>
            <a:ext cx="4438650" cy="29241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5"/>
                                        </p:tgtEl>
                                        <p:attrNameLst>
                                          <p:attrName>ppt_x</p:attrName>
                                        </p:attrNameLst>
                                      </p:cBhvr>
                                      <p:tavLst>
                                        <p:tav tm="0">
                                          <p:val>
                                            <p:strVal val="ppt_x"/>
                                          </p:val>
                                        </p:tav>
                                        <p:tav tm="100000">
                                          <p:val>
                                            <p:strVal val="ppt_x"/>
                                          </p:val>
                                        </p:tav>
                                      </p:tavLst>
                                    </p:anim>
                                    <p:anim calcmode="lin" valueType="num">
                                      <p:cBhvr additive="base">
                                        <p:cTn id="23" dur="500"/>
                                        <p:tgtEl>
                                          <p:spTgt spid="5"/>
                                        </p:tgtEl>
                                        <p:attrNameLst>
                                          <p:attrName>ppt_y</p:attrName>
                                        </p:attrNameLst>
                                      </p:cBhvr>
                                      <p:tavLst>
                                        <p:tav tm="0">
                                          <p:val>
                                            <p:strVal val="ppt_y"/>
                                          </p:val>
                                        </p:tav>
                                        <p:tav tm="100000">
                                          <p:val>
                                            <p:strVal val="1+ppt_h/2"/>
                                          </p:val>
                                        </p:tav>
                                      </p:tavLst>
                                    </p:anim>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ox(in)">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ox(in)">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3219a2.medialib.glogster.com/media/74/74f3737471dd9e7c53ad71d6a4789fbfe26ff5d3180e97ce4f844941c3100cf6/map.gif"/>
          <p:cNvSpPr>
            <a:spLocks noChangeAspect="1" noChangeArrowheads="1"/>
          </p:cNvSpPr>
          <p:nvPr/>
        </p:nvSpPr>
        <p:spPr bwMode="auto">
          <a:xfrm>
            <a:off x="155575" y="-1622425"/>
            <a:ext cx="5219700" cy="3381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3219a2.medialib.glogster.com/media/74/74f3737471dd9e7c53ad71d6a4789fbfe26ff5d3180e97ce4f844941c3100cf6/map.gif"/>
          <p:cNvSpPr>
            <a:spLocks noChangeAspect="1" noChangeArrowheads="1"/>
          </p:cNvSpPr>
          <p:nvPr/>
        </p:nvSpPr>
        <p:spPr bwMode="auto">
          <a:xfrm>
            <a:off x="155575" y="-1622425"/>
            <a:ext cx="5219700" cy="3381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highwayactof1956.weebly.com/uploads/1/5/2/5/15252148/9239657.jpg?1357150313"/>
          <p:cNvPicPr>
            <a:picLocks noChangeAspect="1" noChangeArrowheads="1"/>
          </p:cNvPicPr>
          <p:nvPr/>
        </p:nvPicPr>
        <p:blipFill>
          <a:blip r:embed="rId2" cstate="print"/>
          <a:srcRect/>
          <a:stretch>
            <a:fillRect/>
          </a:stretch>
        </p:blipFill>
        <p:spPr bwMode="auto">
          <a:xfrm>
            <a:off x="381000" y="381000"/>
            <a:ext cx="8411466" cy="5867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4678680" cy="5184648"/>
          </a:xfrm>
        </p:spPr>
        <p:txBody>
          <a:bodyPr>
            <a:normAutofit/>
          </a:bodyPr>
          <a:lstStyle/>
          <a:p>
            <a:r>
              <a:rPr lang="en-US" sz="3600" dirty="0"/>
              <a:t>Rise of the </a:t>
            </a:r>
            <a:r>
              <a:rPr lang="en-US" sz="3600" b="1" dirty="0"/>
              <a:t>Sunbelt</a:t>
            </a:r>
          </a:p>
          <a:p>
            <a:r>
              <a:rPr lang="en-US" sz="3600" dirty="0" smtClean="0"/>
              <a:t>Suburban </a:t>
            </a:r>
            <a:r>
              <a:rPr lang="en-US" sz="3600" dirty="0"/>
              <a:t>living</a:t>
            </a:r>
          </a:p>
          <a:p>
            <a:r>
              <a:rPr lang="en-US" sz="3600" dirty="0" smtClean="0"/>
              <a:t>‘</a:t>
            </a:r>
            <a:r>
              <a:rPr lang="en-US" sz="3600" dirty="0"/>
              <a:t>New Economics’ </a:t>
            </a:r>
          </a:p>
          <a:p>
            <a:pPr lvl="1"/>
            <a:r>
              <a:rPr lang="en-US" sz="3600" dirty="0"/>
              <a:t>John Maynard </a:t>
            </a:r>
            <a:r>
              <a:rPr lang="en-US" sz="3600" dirty="0" smtClean="0"/>
              <a:t>Keynes</a:t>
            </a:r>
            <a:endParaRPr lang="en-US" sz="3600" dirty="0"/>
          </a:p>
        </p:txBody>
      </p:sp>
      <p:pic>
        <p:nvPicPr>
          <p:cNvPr id="4" name="Picture 2" descr="http://www.silverbearcafe.com/private/06.09/images/sunbelt.jpg">
            <a:hlinkClick r:id="rId2"/>
          </p:cNvPr>
          <p:cNvPicPr>
            <a:picLocks noChangeAspect="1" noChangeArrowheads="1"/>
          </p:cNvPicPr>
          <p:nvPr/>
        </p:nvPicPr>
        <p:blipFill>
          <a:blip r:embed="rId3" cstate="print"/>
          <a:srcRect/>
          <a:stretch>
            <a:fillRect/>
          </a:stretch>
        </p:blipFill>
        <p:spPr bwMode="auto">
          <a:xfrm>
            <a:off x="5334000" y="545592"/>
            <a:ext cx="3474237" cy="2245437"/>
          </a:xfrm>
          <a:prstGeom prst="rect">
            <a:avLst/>
          </a:prstGeom>
          <a:noFill/>
        </p:spPr>
      </p:pic>
      <p:pic>
        <p:nvPicPr>
          <p:cNvPr id="2050" name="Picture 2" descr="https://encrypted-tbn3.gstatic.com/images?q=tbn:ANd9GcQyaC-d3Cw2JoIrheZeqK_Ko_AtUhiLG6fBohYdW9WUZtubbQv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3305" y="3581400"/>
            <a:ext cx="30956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36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5364480" cy="6022848"/>
          </a:xfrm>
        </p:spPr>
        <p:txBody>
          <a:bodyPr>
            <a:normAutofit/>
          </a:bodyPr>
          <a:lstStyle/>
          <a:p>
            <a:r>
              <a:rPr lang="en-US" sz="3200" dirty="0"/>
              <a:t>Computer technology</a:t>
            </a:r>
          </a:p>
          <a:p>
            <a:pPr lvl="1"/>
            <a:r>
              <a:rPr lang="en-US" sz="3200" b="1" dirty="0"/>
              <a:t>UNIVAC </a:t>
            </a:r>
            <a:r>
              <a:rPr lang="en-US" sz="3200" dirty="0" smtClean="0"/>
              <a:t>–</a:t>
            </a:r>
          </a:p>
          <a:p>
            <a:pPr lvl="1"/>
            <a:r>
              <a:rPr lang="en-US" sz="3200" dirty="0" smtClean="0"/>
              <a:t>Bombs</a:t>
            </a:r>
            <a:r>
              <a:rPr lang="en-US" sz="3200" dirty="0"/>
              <a:t>, Rockets &amp; Missiles</a:t>
            </a:r>
          </a:p>
          <a:p>
            <a:pPr lvl="1"/>
            <a:r>
              <a:rPr lang="en-US" sz="3200" dirty="0"/>
              <a:t>Hydrogen Bomb </a:t>
            </a:r>
            <a:r>
              <a:rPr lang="en-US" sz="3200" dirty="0" smtClean="0"/>
              <a:t>–</a:t>
            </a:r>
          </a:p>
          <a:p>
            <a:pPr lvl="1"/>
            <a:r>
              <a:rPr lang="en-US" sz="3200" dirty="0" smtClean="0"/>
              <a:t>Unmanned </a:t>
            </a:r>
            <a:r>
              <a:rPr lang="en-US" sz="3200" dirty="0"/>
              <a:t>rockets for bomb delivery -</a:t>
            </a:r>
            <a:r>
              <a:rPr lang="en-US" sz="3200" b="1" dirty="0"/>
              <a:t>ICBM</a:t>
            </a:r>
            <a:r>
              <a:rPr lang="en-US" sz="3200" dirty="0"/>
              <a:t>s</a:t>
            </a:r>
          </a:p>
          <a:p>
            <a:pPr marL="0" indent="0">
              <a:buNone/>
            </a:pPr>
            <a:endParaRPr lang="en-US" dirty="0"/>
          </a:p>
        </p:txBody>
      </p:sp>
      <p:pic>
        <p:nvPicPr>
          <p:cNvPr id="4" name="Picture 3"/>
          <p:cNvPicPr>
            <a:picLocks noChangeAspect="1"/>
          </p:cNvPicPr>
          <p:nvPr/>
        </p:nvPicPr>
        <p:blipFill>
          <a:blip r:embed="rId3" cstate="print"/>
          <a:stretch>
            <a:fillRect/>
          </a:stretch>
        </p:blipFill>
        <p:spPr>
          <a:xfrm>
            <a:off x="6048272" y="228600"/>
            <a:ext cx="3014457" cy="4038600"/>
          </a:xfrm>
          <a:prstGeom prst="rect">
            <a:avLst/>
          </a:prstGeom>
        </p:spPr>
      </p:pic>
    </p:spTree>
    <p:extLst>
      <p:ext uri="{BB962C8B-B14F-4D97-AF65-F5344CB8AC3E}">
        <p14:creationId xmlns:p14="http://schemas.microsoft.com/office/powerpoint/2010/main" val="150467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finish the test…</a:t>
            </a:r>
            <a:endParaRPr lang="en-US" dirty="0"/>
          </a:p>
        </p:txBody>
      </p:sp>
      <p:sp>
        <p:nvSpPr>
          <p:cNvPr id="3" name="Content Placeholder 2"/>
          <p:cNvSpPr>
            <a:spLocks noGrp="1"/>
          </p:cNvSpPr>
          <p:nvPr>
            <p:ph idx="1"/>
          </p:nvPr>
        </p:nvSpPr>
        <p:spPr>
          <a:xfrm>
            <a:off x="502920" y="530352"/>
            <a:ext cx="8183880" cy="4956048"/>
          </a:xfrm>
        </p:spPr>
        <p:txBody>
          <a:bodyPr>
            <a:normAutofit/>
          </a:bodyPr>
          <a:lstStyle/>
          <a:p>
            <a:r>
              <a:rPr lang="en-US" dirty="0" smtClean="0"/>
              <a:t>Please study the table of statistical info which is Part B of the Economic Recovery packet:</a:t>
            </a:r>
          </a:p>
          <a:p>
            <a:r>
              <a:rPr lang="en-US" dirty="0" smtClean="0"/>
              <a:t>Answer –</a:t>
            </a:r>
          </a:p>
          <a:p>
            <a:pPr lvl="1"/>
            <a:r>
              <a:rPr lang="en-US" dirty="0" smtClean="0"/>
              <a:t>What is the relationship b/w education &amp; income in post-war America?</a:t>
            </a:r>
          </a:p>
          <a:p>
            <a:pPr lvl="1"/>
            <a:r>
              <a:rPr lang="en-US" dirty="0" smtClean="0"/>
              <a:t>What can you conclude about the following concepts: inflation, standard of living, wages?</a:t>
            </a:r>
          </a:p>
          <a:p>
            <a:pPr lvl="1"/>
            <a:r>
              <a:rPr lang="en-US" dirty="0" smtClean="0"/>
              <a:t>In 1947, the US went off price &amp; wage controls of the WWII Era, how did that impact Americans?</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2600"/>
            <a:ext cx="8183880" cy="1051560"/>
          </a:xfrm>
        </p:spPr>
        <p:txBody>
          <a:bodyPr/>
          <a:lstStyle/>
          <a:p>
            <a:r>
              <a:rPr lang="en-US" dirty="0" smtClean="0"/>
              <a:t>The Suburban Nation</a:t>
            </a:r>
            <a:endParaRPr lang="en-US" dirty="0"/>
          </a:p>
        </p:txBody>
      </p:sp>
      <p:sp>
        <p:nvSpPr>
          <p:cNvPr id="3" name="Content Placeholder 2"/>
          <p:cNvSpPr>
            <a:spLocks noGrp="1"/>
          </p:cNvSpPr>
          <p:nvPr>
            <p:ph idx="1"/>
          </p:nvPr>
        </p:nvSpPr>
        <p:spPr>
          <a:xfrm>
            <a:off x="502920" y="530352"/>
            <a:ext cx="8183880" cy="5337048"/>
          </a:xfrm>
        </p:spPr>
        <p:txBody>
          <a:bodyPr>
            <a:normAutofit fontScale="85000" lnSpcReduction="20000"/>
          </a:bodyPr>
          <a:lstStyle/>
          <a:p>
            <a:r>
              <a:rPr lang="en-US" dirty="0" smtClean="0"/>
              <a:t>Consumer Culture</a:t>
            </a:r>
          </a:p>
          <a:p>
            <a:r>
              <a:rPr lang="en-US" dirty="0" smtClean="0"/>
              <a:t>Car </a:t>
            </a:r>
            <a:r>
              <a:rPr lang="en-US" dirty="0" smtClean="0"/>
              <a:t>Culture</a:t>
            </a:r>
          </a:p>
          <a:p>
            <a:pPr lvl="1"/>
            <a:r>
              <a:rPr lang="en-US" dirty="0" smtClean="0"/>
              <a:t>Suburbs </a:t>
            </a:r>
          </a:p>
          <a:p>
            <a:pPr lvl="1"/>
            <a:r>
              <a:rPr lang="en-US" dirty="0" smtClean="0"/>
              <a:t>Leisure time. </a:t>
            </a:r>
            <a:r>
              <a:rPr lang="en-US" b="1" dirty="0" smtClean="0"/>
              <a:t>Drive-ins</a:t>
            </a:r>
            <a:r>
              <a:rPr lang="en-US" dirty="0" smtClean="0"/>
              <a:t>, family vacations</a:t>
            </a:r>
          </a:p>
          <a:p>
            <a:pPr lvl="1"/>
            <a:r>
              <a:rPr lang="en-US" dirty="0" smtClean="0"/>
              <a:t>Garages, parking lots</a:t>
            </a:r>
          </a:p>
          <a:p>
            <a:r>
              <a:rPr lang="en-US" dirty="0" smtClean="0"/>
              <a:t>Fast Food</a:t>
            </a:r>
          </a:p>
          <a:p>
            <a:r>
              <a:rPr lang="en-US" dirty="0" smtClean="0"/>
              <a:t>Suburbs</a:t>
            </a:r>
          </a:p>
          <a:p>
            <a:pPr lvl="1"/>
            <a:r>
              <a:rPr lang="en-US" b="1" dirty="0" smtClean="0"/>
              <a:t>Levittown</a:t>
            </a:r>
            <a:r>
              <a:rPr lang="en-US" dirty="0" smtClean="0"/>
              <a:t> –working class homes</a:t>
            </a:r>
          </a:p>
          <a:p>
            <a:pPr lvl="1"/>
            <a:r>
              <a:rPr lang="en-US" b="1" dirty="0" smtClean="0"/>
              <a:t>white flight</a:t>
            </a:r>
            <a:r>
              <a:rPr lang="en-US" dirty="0" smtClean="0"/>
              <a:t>; minority population from WWII remains in Northern cities</a:t>
            </a:r>
          </a:p>
          <a:p>
            <a:r>
              <a:rPr lang="en-US" i="1" dirty="0" smtClean="0"/>
              <a:t>Nuclear family </a:t>
            </a:r>
            <a:r>
              <a:rPr lang="en-US" dirty="0" smtClean="0"/>
              <a:t>–two generation families</a:t>
            </a:r>
          </a:p>
          <a:p>
            <a:pPr lvl="1"/>
            <a:r>
              <a:rPr lang="en-US" dirty="0" smtClean="0"/>
              <a:t>Gender roles reinforced (dad’s sphere –work) mom’s sphere –home)</a:t>
            </a:r>
          </a:p>
          <a:p>
            <a:pPr lvl="1"/>
            <a:r>
              <a:rPr lang="en-US" b="1" dirty="0" smtClean="0"/>
              <a:t>Dr. Benjamin Spock </a:t>
            </a:r>
            <a:r>
              <a:rPr lang="en-US" dirty="0" smtClean="0"/>
              <a:t>–purpose of motherhood was to raise &amp; teach children</a:t>
            </a:r>
          </a:p>
          <a:p>
            <a:r>
              <a:rPr lang="en-US" dirty="0" smtClean="0"/>
              <a:t>Child-centered (child’s needs come first)</a:t>
            </a:r>
          </a:p>
          <a:p>
            <a:r>
              <a:rPr lang="en-US" dirty="0" smtClean="0"/>
              <a:t>TV’s homogenizing </a:t>
            </a:r>
            <a:r>
              <a:rPr lang="en-US" dirty="0" smtClean="0"/>
              <a:t>message</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2600"/>
            <a:ext cx="8183880" cy="1051560"/>
          </a:xfrm>
        </p:spPr>
        <p:txBody>
          <a:bodyPr/>
          <a:lstStyle/>
          <a:p>
            <a:r>
              <a:rPr lang="en-US" dirty="0" smtClean="0"/>
              <a:t>Allen Ginsberg’s “Howl” HAP-P</a:t>
            </a:r>
            <a:endParaRPr lang="en-US" dirty="0"/>
          </a:p>
        </p:txBody>
      </p:sp>
      <p:sp>
        <p:nvSpPr>
          <p:cNvPr id="3" name="Content Placeholder 2"/>
          <p:cNvSpPr>
            <a:spLocks noGrp="1"/>
          </p:cNvSpPr>
          <p:nvPr>
            <p:ph idx="1"/>
          </p:nvPr>
        </p:nvSpPr>
        <p:spPr>
          <a:xfrm>
            <a:off x="228600" y="530352"/>
            <a:ext cx="8610600" cy="5260848"/>
          </a:xfrm>
        </p:spPr>
        <p:txBody>
          <a:bodyPr>
            <a:normAutofit fontScale="77500" lnSpcReduction="20000"/>
          </a:bodyPr>
          <a:lstStyle/>
          <a:p>
            <a:r>
              <a:rPr lang="en-US" dirty="0" smtClean="0"/>
              <a:t>I saw the best minds of my generation destroyed by madness, starving hysterical naked, </a:t>
            </a:r>
          </a:p>
          <a:p>
            <a:r>
              <a:rPr lang="en-US" dirty="0" smtClean="0"/>
              <a:t>dragging themselves through the negro streets at dawn looking for an angry fix, </a:t>
            </a:r>
          </a:p>
          <a:p>
            <a:r>
              <a:rPr lang="en-US" dirty="0" smtClean="0"/>
              <a:t>Angel-headed hipsters burning for the ancient heavenly connection to the starry dynamo in the machinery of night, </a:t>
            </a:r>
          </a:p>
          <a:p>
            <a:r>
              <a:rPr lang="en-US" dirty="0" smtClean="0"/>
              <a:t>who poverty and tatters and hollow-eyed and high sat up smoking in the supernatural darkness of cold-water flats floating across the tops of cities contemplating jazz, </a:t>
            </a:r>
          </a:p>
          <a:p>
            <a:r>
              <a:rPr lang="en-US" dirty="0" smtClean="0"/>
              <a:t>who bared their brains to Heaven under the El and saw Mohammedan angels staggering on tenement roofs illuminated, </a:t>
            </a:r>
          </a:p>
          <a:p>
            <a:r>
              <a:rPr lang="en-US" dirty="0" smtClean="0"/>
              <a:t>who passed through universities with radiant cool eyes hallucinating Arkansas and Blake-light tragedy among the scholars of war, </a:t>
            </a:r>
          </a:p>
          <a:p>
            <a:r>
              <a:rPr lang="en-US" dirty="0" smtClean="0"/>
              <a:t>who were expelled from the academies for crazy &amp; publishing obscene odes on the windows of the skull....</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06440"/>
            <a:ext cx="8183880" cy="1051560"/>
          </a:xfrm>
        </p:spPr>
        <p:txBody>
          <a:bodyPr>
            <a:normAutofit fontScale="90000"/>
          </a:bodyPr>
          <a:lstStyle/>
          <a:p>
            <a:r>
              <a:rPr lang="en-US" dirty="0" smtClean="0"/>
              <a:t>Youth Culture</a:t>
            </a:r>
            <a:br>
              <a:rPr lang="en-US" dirty="0" smtClean="0"/>
            </a:br>
            <a:endParaRPr lang="en-US" dirty="0"/>
          </a:p>
        </p:txBody>
      </p:sp>
      <p:sp>
        <p:nvSpPr>
          <p:cNvPr id="3" name="Content Placeholder 2"/>
          <p:cNvSpPr>
            <a:spLocks noGrp="1"/>
          </p:cNvSpPr>
          <p:nvPr>
            <p:ph idx="1"/>
          </p:nvPr>
        </p:nvSpPr>
        <p:spPr>
          <a:xfrm>
            <a:off x="381000" y="317736"/>
            <a:ext cx="8183880" cy="5337048"/>
          </a:xfrm>
        </p:spPr>
        <p:txBody>
          <a:bodyPr>
            <a:normAutofit/>
          </a:bodyPr>
          <a:lstStyle/>
          <a:p>
            <a:r>
              <a:rPr lang="en-US" dirty="0" smtClean="0"/>
              <a:t>Rebellion </a:t>
            </a:r>
            <a:r>
              <a:rPr lang="en-US" dirty="0" smtClean="0"/>
              <a:t>to adult authority</a:t>
            </a:r>
          </a:p>
          <a:p>
            <a:r>
              <a:rPr lang="en-US" b="1" dirty="0" smtClean="0"/>
              <a:t>Beat generation </a:t>
            </a:r>
            <a:r>
              <a:rPr lang="en-US" i="1" dirty="0" smtClean="0"/>
              <a:t>(beatniks</a:t>
            </a:r>
            <a:r>
              <a:rPr lang="en-US" dirty="0" smtClean="0"/>
              <a:t>) –criticized the sterility of middle class life</a:t>
            </a:r>
          </a:p>
          <a:p>
            <a:r>
              <a:rPr lang="en-US" b="1" dirty="0" smtClean="0"/>
              <a:t>Rock </a:t>
            </a:r>
            <a:r>
              <a:rPr lang="en-US" b="1" dirty="0" smtClean="0"/>
              <a:t>n’ Roll </a:t>
            </a:r>
            <a:r>
              <a:rPr lang="en-US" dirty="0" smtClean="0"/>
              <a:t>–</a:t>
            </a:r>
            <a:r>
              <a:rPr lang="en-US" i="1" dirty="0" smtClean="0"/>
              <a:t>’the negro sound</a:t>
            </a:r>
            <a:r>
              <a:rPr lang="en-US" dirty="0" smtClean="0"/>
              <a:t>’</a:t>
            </a:r>
          </a:p>
          <a:p>
            <a:pPr lvl="1"/>
            <a:r>
              <a:rPr lang="en-US" dirty="0" smtClean="0"/>
              <a:t>Drew heavily from black rhythm &amp; blues music</a:t>
            </a:r>
          </a:p>
          <a:p>
            <a:pPr lvl="2"/>
            <a:r>
              <a:rPr lang="en-US" dirty="0" smtClean="0"/>
              <a:t>Bill </a:t>
            </a:r>
            <a:r>
              <a:rPr lang="en-US" dirty="0" smtClean="0"/>
              <a:t>Haley’s Rock Around the Clock (1955)</a:t>
            </a:r>
          </a:p>
          <a:p>
            <a:pPr lvl="2"/>
            <a:r>
              <a:rPr lang="en-US" dirty="0" smtClean="0"/>
              <a:t>Buddy Holly (1955)</a:t>
            </a:r>
          </a:p>
          <a:p>
            <a:pPr lvl="2"/>
            <a:r>
              <a:rPr lang="en-US" dirty="0" smtClean="0"/>
              <a:t>Elvis Pressley (1956)</a:t>
            </a:r>
          </a:p>
          <a:p>
            <a:endParaRPr lang="en-US" dirty="0" smtClean="0"/>
          </a:p>
          <a:p>
            <a:endParaRPr lang="en-US" dirty="0" smtClean="0"/>
          </a:p>
          <a:p>
            <a:endParaRPr lang="en-US" dirty="0"/>
          </a:p>
        </p:txBody>
      </p:sp>
      <p:pic>
        <p:nvPicPr>
          <p:cNvPr id="1026" name="Picture 2" descr="http://cdn1.walkerartcenter.org/static/cache/76/76fbdfa7f49b717e08c50fcbb2cdc09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08332"/>
            <a:ext cx="1676400" cy="22989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eatdom.com/wp-content/uploads/2012/03/600full-jack-keroua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90728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natedsanders.com/blog/wp-content/uploads/2013/10/Elvis-Presley-Wallpaper-1280-x-960.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04776" y="5257800"/>
            <a:ext cx="1993104"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upload.wikimedia.org/wikipedia/commons/5/5d/Dwight_David_Eisenhower,_photo_portrait_by_Bachrach,_19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24" y="609599"/>
            <a:ext cx="4407976" cy="547802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rt.com/files/news/prime-time/khrushchev-corn-peter-great-371/nikita-khrushche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05510"/>
            <a:ext cx="5181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00600" y="5291710"/>
            <a:ext cx="1130439"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VS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00597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183880" cy="1051560"/>
          </a:xfrm>
        </p:spPr>
        <p:txBody>
          <a:bodyPr/>
          <a:lstStyle/>
          <a:p>
            <a:r>
              <a:rPr lang="en-US" dirty="0" smtClean="0"/>
              <a:t>Eisenhower &amp; the Cold War</a:t>
            </a:r>
            <a:endParaRPr lang="en-US" dirty="0"/>
          </a:p>
        </p:txBody>
      </p:sp>
      <p:sp>
        <p:nvSpPr>
          <p:cNvPr id="3" name="Content Placeholder 2"/>
          <p:cNvSpPr>
            <a:spLocks noGrp="1"/>
          </p:cNvSpPr>
          <p:nvPr>
            <p:ph idx="1"/>
          </p:nvPr>
        </p:nvSpPr>
        <p:spPr>
          <a:xfrm>
            <a:off x="381000" y="457200"/>
            <a:ext cx="8305800" cy="5410200"/>
          </a:xfrm>
        </p:spPr>
        <p:txBody>
          <a:bodyPr>
            <a:noAutofit/>
          </a:bodyPr>
          <a:lstStyle/>
          <a:p>
            <a:pPr marL="265176" lvl="1" indent="-265176">
              <a:spcBef>
                <a:spcPts val="0"/>
              </a:spcBef>
              <a:buSzPct val="80000"/>
              <a:buFont typeface="Wingdings 2"/>
              <a:buChar char=""/>
            </a:pPr>
            <a:r>
              <a:rPr lang="en-US" dirty="0" smtClean="0"/>
              <a:t>Diplomacy based on managing Soviet threat at home &amp; abroad</a:t>
            </a:r>
          </a:p>
          <a:p>
            <a:pPr>
              <a:spcBef>
                <a:spcPts val="0"/>
              </a:spcBef>
            </a:pPr>
            <a:r>
              <a:rPr lang="en-US" sz="2400" b="1" u="sng" dirty="0"/>
              <a:t>Federal Highway &amp; Defense Act</a:t>
            </a:r>
            <a:r>
              <a:rPr lang="en-US" sz="2400" dirty="0"/>
              <a:t>, 1956</a:t>
            </a:r>
          </a:p>
          <a:p>
            <a:pPr lvl="1">
              <a:spcBef>
                <a:spcPts val="0"/>
              </a:spcBef>
            </a:pPr>
            <a:r>
              <a:rPr lang="en-US" dirty="0"/>
              <a:t>40,000 miles of interstate</a:t>
            </a:r>
          </a:p>
          <a:p>
            <a:pPr>
              <a:spcBef>
                <a:spcPts val="0"/>
              </a:spcBef>
            </a:pPr>
            <a:r>
              <a:rPr lang="en-US" sz="2400" dirty="0"/>
              <a:t>Secretary of State </a:t>
            </a:r>
            <a:r>
              <a:rPr lang="en-US" sz="2400" b="1" u="sng" dirty="0"/>
              <a:t>John Foster Dulles </a:t>
            </a:r>
            <a:r>
              <a:rPr lang="en-US" sz="2400" u="sng" dirty="0"/>
              <a:t>&amp; Eisenhower </a:t>
            </a:r>
            <a:r>
              <a:rPr lang="en-US" sz="2400" dirty="0"/>
              <a:t>direct foreign policy</a:t>
            </a:r>
          </a:p>
          <a:p>
            <a:pPr lvl="1">
              <a:spcBef>
                <a:spcPts val="0"/>
              </a:spcBef>
            </a:pPr>
            <a:r>
              <a:rPr lang="en-US" dirty="0"/>
              <a:t>‘</a:t>
            </a:r>
            <a:r>
              <a:rPr lang="en-US" b="1" dirty="0"/>
              <a:t>massive retaliation</a:t>
            </a:r>
            <a:r>
              <a:rPr lang="en-US" dirty="0"/>
              <a:t>’ policy, 1954</a:t>
            </a:r>
          </a:p>
          <a:p>
            <a:pPr lvl="1">
              <a:spcBef>
                <a:spcPts val="0"/>
              </a:spcBef>
            </a:pPr>
            <a:r>
              <a:rPr lang="en-US" b="1" dirty="0" smtClean="0"/>
              <a:t>Vietnam (early American tensions)</a:t>
            </a:r>
            <a:endParaRPr lang="en-US" b="1" dirty="0"/>
          </a:p>
          <a:p>
            <a:pPr lvl="2">
              <a:spcBef>
                <a:spcPts val="0"/>
              </a:spcBef>
            </a:pPr>
            <a:r>
              <a:rPr lang="en-US" dirty="0"/>
              <a:t>French tried reclaim control of colony after WWII against </a:t>
            </a:r>
            <a:r>
              <a:rPr lang="en-US" u="sng" dirty="0"/>
              <a:t>communist insurgency led by </a:t>
            </a:r>
            <a:r>
              <a:rPr lang="en-US" b="1" u="sng" dirty="0"/>
              <a:t>Ho Chi Min, </a:t>
            </a:r>
            <a:r>
              <a:rPr lang="en-US" u="sng" dirty="0" smtClean="0"/>
              <a:t>1954</a:t>
            </a:r>
            <a:endParaRPr lang="en-US"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0352"/>
            <a:ext cx="8458200" cy="5870448"/>
          </a:xfrm>
        </p:spPr>
        <p:txBody>
          <a:bodyPr>
            <a:normAutofit/>
          </a:bodyPr>
          <a:lstStyle/>
          <a:p>
            <a:pPr>
              <a:spcBef>
                <a:spcPts val="0"/>
              </a:spcBef>
            </a:pPr>
            <a:r>
              <a:rPr lang="en-US" sz="2400" b="1" u="sng" dirty="0"/>
              <a:t>Suez </a:t>
            </a:r>
            <a:r>
              <a:rPr lang="en-US" sz="2400" b="1" u="sng" dirty="0" smtClean="0"/>
              <a:t>Crisis </a:t>
            </a:r>
            <a:r>
              <a:rPr lang="en-US" sz="2400" dirty="0" smtClean="0"/>
              <a:t>(1956</a:t>
            </a:r>
            <a:r>
              <a:rPr lang="en-US" sz="2400" dirty="0" smtClean="0"/>
              <a:t>)</a:t>
            </a:r>
            <a:endParaRPr lang="en-US" sz="2400" b="1" dirty="0"/>
          </a:p>
          <a:p>
            <a:pPr marL="265176" lvl="1" indent="-265176">
              <a:spcBef>
                <a:spcPts val="0"/>
              </a:spcBef>
              <a:buSzPct val="80000"/>
              <a:buFont typeface="Wingdings 2"/>
              <a:buChar char=""/>
            </a:pPr>
            <a:r>
              <a:rPr lang="en-US" b="1" u="sng" dirty="0"/>
              <a:t>Hungarian </a:t>
            </a:r>
            <a:r>
              <a:rPr lang="en-US" b="1" u="sng" dirty="0" smtClean="0"/>
              <a:t>Revolution</a:t>
            </a:r>
            <a:r>
              <a:rPr lang="en-US" b="1" dirty="0" smtClean="0"/>
              <a:t> </a:t>
            </a:r>
            <a:r>
              <a:rPr lang="en-US" dirty="0" smtClean="0"/>
              <a:t>(1956) </a:t>
            </a:r>
            <a:endParaRPr lang="en-US" dirty="0" smtClean="0"/>
          </a:p>
          <a:p>
            <a:pPr marL="502920" lvl="2" indent="-265176">
              <a:spcBef>
                <a:spcPts val="0"/>
              </a:spcBef>
              <a:buSzPct val="80000"/>
              <a:buFont typeface="Wingdings 2"/>
              <a:buChar char=""/>
            </a:pPr>
            <a:r>
              <a:rPr lang="en-US" sz="2400" dirty="0" smtClean="0"/>
              <a:t>Result </a:t>
            </a:r>
            <a:r>
              <a:rPr lang="en-US" sz="2400" dirty="0"/>
              <a:t>–</a:t>
            </a:r>
            <a:r>
              <a:rPr lang="en-US" sz="2400" b="1" u="sng" dirty="0"/>
              <a:t>Eisenhower </a:t>
            </a:r>
            <a:r>
              <a:rPr lang="en-US" sz="2400" b="1" u="sng" dirty="0" smtClean="0"/>
              <a:t>Doctrine (1957)</a:t>
            </a:r>
            <a:endParaRPr lang="en-US" sz="2400" b="1" u="sng" dirty="0"/>
          </a:p>
          <a:p>
            <a:pPr marL="502920" lvl="2" indent="-265176">
              <a:spcBef>
                <a:spcPts val="0"/>
              </a:spcBef>
              <a:buSzPct val="80000"/>
              <a:buFont typeface="Wingdings 2"/>
              <a:buChar char=""/>
            </a:pPr>
            <a:r>
              <a:rPr lang="en-US" sz="2400" dirty="0"/>
              <a:t>ANY nation could request US $ aid and Military support </a:t>
            </a:r>
            <a:endParaRPr lang="en-US" sz="2400" dirty="0" smtClean="0"/>
          </a:p>
          <a:p>
            <a:pPr marL="502920" lvl="2" indent="-265176">
              <a:spcBef>
                <a:spcPts val="0"/>
              </a:spcBef>
              <a:buSzPct val="80000"/>
              <a:buFont typeface="Wingdings 2"/>
              <a:buChar char=""/>
            </a:pPr>
            <a:r>
              <a:rPr lang="en-US" sz="2400" dirty="0" smtClean="0"/>
              <a:t>Seen </a:t>
            </a:r>
            <a:r>
              <a:rPr lang="en-US" sz="2400" dirty="0"/>
              <a:t>as a method to keep USSR out of the Middle East</a:t>
            </a:r>
          </a:p>
          <a:p>
            <a:pPr>
              <a:spcBef>
                <a:spcPts val="0"/>
              </a:spcBef>
            </a:pPr>
            <a:endParaRPr lang="en-US" sz="2400" b="1" u="sng" dirty="0"/>
          </a:p>
          <a:p>
            <a:pPr>
              <a:spcBef>
                <a:spcPts val="0"/>
              </a:spcBef>
            </a:pPr>
            <a:r>
              <a:rPr lang="en-US" sz="2400" b="1" u="sng" dirty="0" smtClean="0"/>
              <a:t>U2 Crisis</a:t>
            </a:r>
            <a:r>
              <a:rPr lang="en-US" sz="2400" dirty="0" smtClean="0"/>
              <a:t> (1959) </a:t>
            </a:r>
            <a:r>
              <a:rPr lang="en-US" sz="2400" b="1" dirty="0"/>
              <a:t>–</a:t>
            </a:r>
            <a:r>
              <a:rPr lang="en-US" sz="2400" dirty="0"/>
              <a:t>US spy plane is shot down over Soviet airspace </a:t>
            </a:r>
          </a:p>
          <a:p>
            <a:pPr lvl="2">
              <a:spcBef>
                <a:spcPts val="0"/>
              </a:spcBef>
            </a:pPr>
            <a:r>
              <a:rPr lang="en-US" sz="2400" b="1" dirty="0"/>
              <a:t>Pilot Francis Gary Powers held </a:t>
            </a:r>
            <a:r>
              <a:rPr lang="en-US" sz="2400" b="1" dirty="0" smtClean="0"/>
              <a:t>hostage</a:t>
            </a:r>
          </a:p>
          <a:p>
            <a:pPr marL="603504" lvl="2" indent="0">
              <a:spcBef>
                <a:spcPts val="0"/>
              </a:spcBef>
              <a:buNone/>
            </a:pPr>
            <a:endParaRPr lang="en-US" sz="1800" dirty="0"/>
          </a:p>
          <a:p>
            <a:pPr marL="0" indent="0">
              <a:buNone/>
            </a:pPr>
            <a:endParaRPr lang="en-US" dirty="0"/>
          </a:p>
        </p:txBody>
      </p:sp>
      <p:pic>
        <p:nvPicPr>
          <p:cNvPr id="1028" name="Picture 4" descr="http://www.onemarinesview.com/.a/6a00d83452137a69e2017ee4330c16970d-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550" y="4876800"/>
            <a:ext cx="270510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78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Front Page Image"/>
          <p:cNvPicPr>
            <a:picLocks noChangeAspect="1" noChangeArrowheads="1"/>
          </p:cNvPicPr>
          <p:nvPr/>
        </p:nvPicPr>
        <p:blipFill>
          <a:blip r:embed="rId2" cstate="print"/>
          <a:srcRect/>
          <a:stretch>
            <a:fillRect/>
          </a:stretch>
        </p:blipFill>
        <p:spPr bwMode="auto">
          <a:xfrm>
            <a:off x="0" y="0"/>
            <a:ext cx="3800110" cy="5724525"/>
          </a:xfrm>
          <a:prstGeom prst="rect">
            <a:avLst/>
          </a:prstGeom>
          <a:noFill/>
        </p:spPr>
      </p:pic>
      <p:sp>
        <p:nvSpPr>
          <p:cNvPr id="2" name="Title 1"/>
          <p:cNvSpPr>
            <a:spLocks noGrp="1"/>
          </p:cNvSpPr>
          <p:nvPr>
            <p:ph type="title"/>
          </p:nvPr>
        </p:nvSpPr>
        <p:spPr>
          <a:xfrm>
            <a:off x="533400" y="5867400"/>
            <a:ext cx="8183880" cy="777240"/>
          </a:xfrm>
        </p:spPr>
        <p:txBody>
          <a:bodyPr/>
          <a:lstStyle/>
          <a:p>
            <a:r>
              <a:rPr lang="en-US" dirty="0" smtClean="0"/>
              <a:t>Eisenhower Foreign policy</a:t>
            </a:r>
            <a:endParaRPr lang="en-US" dirty="0"/>
          </a:p>
        </p:txBody>
      </p:sp>
      <p:pic>
        <p:nvPicPr>
          <p:cNvPr id="4" name="Picture 2" descr="http://www.transportation1.org/tif1report/figures/Fig-20-Interstate-Bottlenec.jpg"/>
          <p:cNvPicPr>
            <a:picLocks noChangeAspect="1" noChangeArrowheads="1"/>
          </p:cNvPicPr>
          <p:nvPr/>
        </p:nvPicPr>
        <p:blipFill>
          <a:blip r:embed="rId3" cstate="print"/>
          <a:srcRect/>
          <a:stretch>
            <a:fillRect/>
          </a:stretch>
        </p:blipFill>
        <p:spPr bwMode="auto">
          <a:xfrm>
            <a:off x="-838200" y="2133600"/>
            <a:ext cx="8234870" cy="5715000"/>
          </a:xfrm>
          <a:prstGeom prst="rect">
            <a:avLst/>
          </a:prstGeom>
          <a:noFill/>
        </p:spPr>
      </p:pic>
      <p:pic>
        <p:nvPicPr>
          <p:cNvPr id="28674" name="Picture 2" descr="TIME Magazine Cover: Ho Chi Minh -- Nov. 22, 1954">
            <a:hlinkClick r:id="rId4" tooltip="TIME Magazine Cover: Ho Chi Minh -- Nov. 22, 1954"/>
          </p:cNvPr>
          <p:cNvPicPr>
            <a:picLocks noChangeAspect="1" noChangeArrowheads="1"/>
          </p:cNvPicPr>
          <p:nvPr/>
        </p:nvPicPr>
        <p:blipFill>
          <a:blip r:embed="rId5" cstate="print"/>
          <a:srcRect/>
          <a:stretch>
            <a:fillRect/>
          </a:stretch>
        </p:blipFill>
        <p:spPr bwMode="auto">
          <a:xfrm>
            <a:off x="3810000" y="0"/>
            <a:ext cx="2432373" cy="3228975"/>
          </a:xfrm>
          <a:prstGeom prst="rect">
            <a:avLst/>
          </a:prstGeom>
          <a:noFill/>
        </p:spPr>
      </p:pic>
      <p:pic>
        <p:nvPicPr>
          <p:cNvPr id="28678" name="Picture 6" descr="Map showing Suez Canal and surrounding region"/>
          <p:cNvPicPr>
            <a:picLocks noChangeAspect="1" noChangeArrowheads="1"/>
          </p:cNvPicPr>
          <p:nvPr/>
        </p:nvPicPr>
        <p:blipFill>
          <a:blip r:embed="rId6" cstate="print"/>
          <a:srcRect/>
          <a:stretch>
            <a:fillRect/>
          </a:stretch>
        </p:blipFill>
        <p:spPr bwMode="auto">
          <a:xfrm>
            <a:off x="5181600" y="2971800"/>
            <a:ext cx="3962400" cy="2895600"/>
          </a:xfrm>
          <a:prstGeom prst="rect">
            <a:avLst/>
          </a:prstGeom>
          <a:noFill/>
        </p:spPr>
      </p:pic>
      <p:pic>
        <p:nvPicPr>
          <p:cNvPr id="28680" name="Picture 8" descr="Toppled statue of Joseph Stalin">
            <a:hlinkClick r:id="rId7"/>
          </p:cNvPr>
          <p:cNvPicPr>
            <a:picLocks noChangeAspect="1" noChangeArrowheads="1"/>
          </p:cNvPicPr>
          <p:nvPr/>
        </p:nvPicPr>
        <p:blipFill>
          <a:blip r:embed="rId8" cstate="print"/>
          <a:srcRect/>
          <a:stretch>
            <a:fillRect/>
          </a:stretch>
        </p:blipFill>
        <p:spPr bwMode="auto">
          <a:xfrm>
            <a:off x="6067627" y="304800"/>
            <a:ext cx="3076373" cy="2514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183880" cy="1051560"/>
          </a:xfrm>
        </p:spPr>
        <p:txBody>
          <a:bodyPr/>
          <a:lstStyle/>
          <a:p>
            <a:r>
              <a:rPr lang="en-US" dirty="0" smtClean="0"/>
              <a:t>The Other America</a:t>
            </a:r>
            <a:endParaRPr lang="en-US" dirty="0"/>
          </a:p>
        </p:txBody>
      </p:sp>
      <p:sp>
        <p:nvSpPr>
          <p:cNvPr id="3" name="Content Placeholder 2"/>
          <p:cNvSpPr>
            <a:spLocks noGrp="1"/>
          </p:cNvSpPr>
          <p:nvPr>
            <p:ph idx="1"/>
          </p:nvPr>
        </p:nvSpPr>
        <p:spPr>
          <a:xfrm>
            <a:off x="502920" y="530352"/>
            <a:ext cx="5897880" cy="5565648"/>
          </a:xfrm>
        </p:spPr>
        <p:txBody>
          <a:bodyPr>
            <a:normAutofit fontScale="92500" lnSpcReduction="10000"/>
          </a:bodyPr>
          <a:lstStyle/>
          <a:p>
            <a:r>
              <a:rPr lang="en-US" sz="2400" dirty="0" smtClean="0"/>
              <a:t>Socialist </a:t>
            </a:r>
            <a:r>
              <a:rPr lang="en-US" sz="2400" u="sng" dirty="0" smtClean="0"/>
              <a:t>writer Michael Harrington’s </a:t>
            </a:r>
            <a:r>
              <a:rPr lang="en-US" sz="2400" dirty="0" smtClean="0"/>
              <a:t>‘The Other America’ </a:t>
            </a:r>
          </a:p>
          <a:p>
            <a:pPr lvl="1"/>
            <a:r>
              <a:rPr lang="en-US" sz="2000" dirty="0" smtClean="0"/>
              <a:t>In 1960, at least 1/5</a:t>
            </a:r>
            <a:r>
              <a:rPr lang="en-US" sz="2000" baseline="30000" dirty="0" smtClean="0"/>
              <a:t>th</a:t>
            </a:r>
            <a:r>
              <a:rPr lang="en-US" sz="2000" dirty="0" smtClean="0"/>
              <a:t> of all families lived in poverty</a:t>
            </a:r>
            <a:r>
              <a:rPr lang="en-US" sz="2000" dirty="0"/>
              <a:t> </a:t>
            </a:r>
            <a:r>
              <a:rPr lang="en-US" sz="2000" dirty="0" smtClean="0"/>
              <a:t>(30 mil)</a:t>
            </a:r>
          </a:p>
          <a:p>
            <a:pPr lvl="1"/>
            <a:r>
              <a:rPr lang="en-US" sz="2000" dirty="0" smtClean="0"/>
              <a:t>20% of this group lived in </a:t>
            </a:r>
            <a:r>
              <a:rPr lang="en-US" sz="2000" b="1" i="1" dirty="0" smtClean="0"/>
              <a:t>persistent poverty</a:t>
            </a:r>
          </a:p>
          <a:p>
            <a:r>
              <a:rPr lang="en-US" sz="2400" i="1" dirty="0" smtClean="0"/>
              <a:t>Rise of inner-city “ghettos”</a:t>
            </a:r>
          </a:p>
          <a:p>
            <a:pPr lvl="1"/>
            <a:r>
              <a:rPr lang="en-US" sz="2000" i="1" dirty="0" smtClean="0"/>
              <a:t>Unskilled industrial jobs begin declining in the 1950s</a:t>
            </a:r>
          </a:p>
          <a:p>
            <a:pPr lvl="1"/>
            <a:r>
              <a:rPr lang="en-US" sz="2000" i="1" dirty="0" smtClean="0"/>
              <a:t>Created a “culture of poverty” as more middle class whites moved to suburbs</a:t>
            </a:r>
            <a:endParaRPr lang="en-US" sz="2400" i="1" dirty="0" smtClean="0"/>
          </a:p>
          <a:p>
            <a:r>
              <a:rPr lang="en-US" sz="2400" i="1" dirty="0" smtClean="0"/>
              <a:t>Black Urban migration 1940-1960</a:t>
            </a:r>
          </a:p>
          <a:p>
            <a:pPr lvl="1"/>
            <a:r>
              <a:rPr lang="en-US" sz="2000" i="1" dirty="0" smtClean="0"/>
              <a:t>Northern manufacturing jobs in WWII</a:t>
            </a:r>
          </a:p>
          <a:p>
            <a:pPr lvl="1"/>
            <a:r>
              <a:rPr lang="en-US" sz="2000" i="1" dirty="0" smtClean="0"/>
              <a:t>Result of mechanization of cotton harvesting</a:t>
            </a:r>
          </a:p>
          <a:p>
            <a:r>
              <a:rPr lang="en-US" sz="2400" i="1" dirty="0" smtClean="0"/>
              <a:t>Mexican &amp; Puerto Rican immigration 1940-1960</a:t>
            </a:r>
          </a:p>
          <a:p>
            <a:endParaRPr lang="en-US" sz="2400" i="1" dirty="0" smtClean="0"/>
          </a:p>
        </p:txBody>
      </p:sp>
      <p:pic>
        <p:nvPicPr>
          <p:cNvPr id="2050" name="Picture 2" descr="http://c.suite101.com/files/styles/article_full/public/000/049/000049096.jpg"/>
          <p:cNvPicPr>
            <a:picLocks noChangeAspect="1" noChangeArrowheads="1"/>
          </p:cNvPicPr>
          <p:nvPr/>
        </p:nvPicPr>
        <p:blipFill>
          <a:blip r:embed="rId2" cstate="print"/>
          <a:srcRect/>
          <a:stretch>
            <a:fillRect/>
          </a:stretch>
        </p:blipFill>
        <p:spPr bwMode="auto">
          <a:xfrm>
            <a:off x="6629399" y="3352800"/>
            <a:ext cx="2383481" cy="2362200"/>
          </a:xfrm>
          <a:prstGeom prst="rect">
            <a:avLst/>
          </a:prstGeom>
          <a:noFill/>
        </p:spPr>
      </p:pic>
      <p:pic>
        <p:nvPicPr>
          <p:cNvPr id="2052" name="Picture 4" descr="http://www.moma.org/collection_images/resized/329/w500h420/CRI_218329.jpg"/>
          <p:cNvPicPr>
            <a:picLocks noChangeAspect="1" noChangeArrowheads="1"/>
          </p:cNvPicPr>
          <p:nvPr/>
        </p:nvPicPr>
        <p:blipFill>
          <a:blip r:embed="rId3" cstate="print"/>
          <a:srcRect/>
          <a:stretch>
            <a:fillRect/>
          </a:stretch>
        </p:blipFill>
        <p:spPr bwMode="auto">
          <a:xfrm>
            <a:off x="6400800" y="1066800"/>
            <a:ext cx="2743200" cy="22055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62600"/>
            <a:ext cx="8183880" cy="1051560"/>
          </a:xfrm>
        </p:spPr>
        <p:txBody>
          <a:bodyPr/>
          <a:lstStyle/>
          <a:p>
            <a:r>
              <a:rPr lang="en-US" dirty="0" smtClean="0"/>
              <a:t>Civil Rights Movement</a:t>
            </a:r>
            <a:endParaRPr lang="en-US" dirty="0"/>
          </a:p>
        </p:txBody>
      </p:sp>
      <p:sp>
        <p:nvSpPr>
          <p:cNvPr id="3" name="Content Placeholder 2"/>
          <p:cNvSpPr>
            <a:spLocks noGrp="1"/>
          </p:cNvSpPr>
          <p:nvPr>
            <p:ph idx="1"/>
          </p:nvPr>
        </p:nvSpPr>
        <p:spPr>
          <a:xfrm>
            <a:off x="228600" y="381000"/>
            <a:ext cx="6507480" cy="5562600"/>
          </a:xfrm>
        </p:spPr>
        <p:txBody>
          <a:bodyPr>
            <a:normAutofit fontScale="85000" lnSpcReduction="20000"/>
          </a:bodyPr>
          <a:lstStyle/>
          <a:p>
            <a:r>
              <a:rPr lang="en-US" sz="2400" b="1" i="1" dirty="0" smtClean="0"/>
              <a:t>Brown v. Board of Education of Topeka</a:t>
            </a:r>
            <a:r>
              <a:rPr lang="en-US" sz="2400" i="1" dirty="0" smtClean="0"/>
              <a:t>, KS, 1954</a:t>
            </a:r>
          </a:p>
          <a:p>
            <a:pPr lvl="1"/>
            <a:r>
              <a:rPr lang="en-US" sz="2000" dirty="0" smtClean="0"/>
              <a:t>Washington, DC &amp; Northern cities integration came quickly</a:t>
            </a:r>
          </a:p>
          <a:p>
            <a:r>
              <a:rPr lang="en-US" sz="2400" dirty="0" smtClean="0"/>
              <a:t>Whites launch “</a:t>
            </a:r>
            <a:r>
              <a:rPr lang="en-US" sz="2400" b="1" i="1" dirty="0" smtClean="0"/>
              <a:t>Massive Resistance</a:t>
            </a:r>
            <a:r>
              <a:rPr lang="en-US" sz="2400" dirty="0" smtClean="0"/>
              <a:t>” in the south</a:t>
            </a:r>
          </a:p>
          <a:p>
            <a:r>
              <a:rPr lang="en-US" sz="2400" b="1" i="1" dirty="0" err="1" smtClean="0"/>
              <a:t>Shuttlesworth</a:t>
            </a:r>
            <a:r>
              <a:rPr lang="en-US" sz="2400" b="1" i="1" dirty="0" smtClean="0"/>
              <a:t> V. Birmingham BOE</a:t>
            </a:r>
            <a:r>
              <a:rPr lang="en-US" sz="2400" dirty="0" smtClean="0"/>
              <a:t>, 1958</a:t>
            </a:r>
          </a:p>
          <a:p>
            <a:pPr lvl="1"/>
            <a:r>
              <a:rPr lang="en-US" sz="2000" dirty="0" smtClean="0"/>
              <a:t>Scholastic ability &amp; social behavior could not be used to maintain segregation</a:t>
            </a:r>
          </a:p>
          <a:p>
            <a:r>
              <a:rPr lang="en-US" sz="2400" dirty="0" smtClean="0"/>
              <a:t>Eisenhower administration did not want to commit themselves to desegregation, but finally had to:</a:t>
            </a:r>
          </a:p>
          <a:p>
            <a:r>
              <a:rPr lang="en-US" sz="2400" b="1" dirty="0" smtClean="0"/>
              <a:t>Little Rock Nine</a:t>
            </a:r>
            <a:r>
              <a:rPr lang="en-US" sz="2400" dirty="0" smtClean="0"/>
              <a:t>, 1957</a:t>
            </a:r>
          </a:p>
          <a:p>
            <a:pPr lvl="1"/>
            <a:r>
              <a:rPr lang="en-US" sz="2000" dirty="0" smtClean="0"/>
              <a:t>National Guard sent to enforce federal court order</a:t>
            </a:r>
          </a:p>
          <a:p>
            <a:r>
              <a:rPr lang="en-US" sz="2400" b="1" dirty="0" smtClean="0"/>
              <a:t>Montgomery Bus Boycott, </a:t>
            </a:r>
            <a:r>
              <a:rPr lang="en-US" sz="2400" dirty="0" smtClean="0"/>
              <a:t>1955</a:t>
            </a:r>
          </a:p>
          <a:p>
            <a:pPr lvl="1"/>
            <a:r>
              <a:rPr lang="en-US" sz="2000" b="1" dirty="0" smtClean="0"/>
              <a:t>Rosa Parks</a:t>
            </a:r>
          </a:p>
          <a:p>
            <a:pPr lvl="1"/>
            <a:r>
              <a:rPr lang="en-US" sz="2000" b="1" dirty="0" smtClean="0"/>
              <a:t>Dr. Martin Luther King, </a:t>
            </a:r>
            <a:r>
              <a:rPr lang="en-US" sz="2000" b="1" dirty="0" err="1" smtClean="0"/>
              <a:t>Jr</a:t>
            </a:r>
            <a:r>
              <a:rPr lang="en-US" sz="2000" b="1" dirty="0" smtClean="0"/>
              <a:t> </a:t>
            </a:r>
            <a:r>
              <a:rPr lang="en-US" sz="2000" dirty="0" smtClean="0"/>
              <a:t>–</a:t>
            </a:r>
            <a:r>
              <a:rPr lang="en-US" sz="2000" b="1" i="1" dirty="0" smtClean="0"/>
              <a:t>civil disobedience</a:t>
            </a:r>
          </a:p>
          <a:p>
            <a:pPr lvl="1"/>
            <a:r>
              <a:rPr lang="en-US" sz="2000" dirty="0" smtClean="0"/>
              <a:t>Lasted 381 days</a:t>
            </a:r>
          </a:p>
          <a:p>
            <a:pPr lvl="1"/>
            <a:endParaRPr lang="en-US" sz="2000" dirty="0"/>
          </a:p>
          <a:p>
            <a:pPr lvl="1"/>
            <a:r>
              <a:rPr lang="en-US" sz="2000" dirty="0"/>
              <a:t>https://www.youtube.com/watch?v=URxwe6LPvkM</a:t>
            </a:r>
          </a:p>
        </p:txBody>
      </p:sp>
      <p:pic>
        <p:nvPicPr>
          <p:cNvPr id="26626" name="Picture 2" descr="http://www.nps.gov/nr/travel/civilrights/buildings/litlrck2.JPG"/>
          <p:cNvPicPr>
            <a:picLocks noChangeAspect="1" noChangeArrowheads="1"/>
          </p:cNvPicPr>
          <p:nvPr/>
        </p:nvPicPr>
        <p:blipFill>
          <a:blip r:embed="rId2" cstate="print"/>
          <a:srcRect/>
          <a:stretch>
            <a:fillRect/>
          </a:stretch>
        </p:blipFill>
        <p:spPr bwMode="auto">
          <a:xfrm>
            <a:off x="6762750" y="4648200"/>
            <a:ext cx="2381250" cy="1828800"/>
          </a:xfrm>
          <a:prstGeom prst="rect">
            <a:avLst/>
          </a:prstGeom>
          <a:noFill/>
        </p:spPr>
      </p:pic>
      <p:pic>
        <p:nvPicPr>
          <p:cNvPr id="26628" name="Picture 4" descr="http://www.historylearningsite.co.uk/fileadmin/historyLearningSite/montgo1.jpg"/>
          <p:cNvPicPr>
            <a:picLocks noChangeAspect="1" noChangeArrowheads="1"/>
          </p:cNvPicPr>
          <p:nvPr/>
        </p:nvPicPr>
        <p:blipFill>
          <a:blip r:embed="rId3" cstate="print"/>
          <a:srcRect/>
          <a:stretch>
            <a:fillRect/>
          </a:stretch>
        </p:blipFill>
        <p:spPr bwMode="auto">
          <a:xfrm>
            <a:off x="6934200" y="1600200"/>
            <a:ext cx="1981200" cy="238707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02920" y="304800"/>
            <a:ext cx="8183880" cy="4413504"/>
          </a:xfrm>
        </p:spPr>
        <p:txBody>
          <a:bodyPr/>
          <a:lstStyle/>
          <a:p>
            <a:r>
              <a:rPr lang="en-US" dirty="0" smtClean="0"/>
              <a:t>Sit &amp; read with at least two other people whom share your article.</a:t>
            </a:r>
          </a:p>
          <a:p>
            <a:r>
              <a:rPr lang="en-US" dirty="0" smtClean="0"/>
              <a:t>To be turned in</a:t>
            </a:r>
          </a:p>
          <a:p>
            <a:pPr lvl="1"/>
            <a:r>
              <a:rPr lang="en-US" dirty="0" smtClean="0"/>
              <a:t>What is the author’s thesis?</a:t>
            </a:r>
          </a:p>
          <a:p>
            <a:pPr lvl="1"/>
            <a:r>
              <a:rPr lang="en-US" dirty="0" smtClean="0"/>
              <a:t>What support does he/she offer?</a:t>
            </a:r>
          </a:p>
          <a:p>
            <a:pPr lvl="1"/>
            <a:r>
              <a:rPr lang="en-US" dirty="0" smtClean="0"/>
              <a:t>What did you learn about the cultural values of Americans during the 1950’s?</a:t>
            </a:r>
            <a:endParaRPr lang="en-US" dirty="0"/>
          </a:p>
        </p:txBody>
      </p:sp>
      <p:pic>
        <p:nvPicPr>
          <p:cNvPr id="1026" name="Picture 2" descr="http://upload.wikimedia.org/wikipedia/en/8/88/Traditional_Side_Split_Level_Home.jpg"/>
          <p:cNvPicPr>
            <a:picLocks noChangeAspect="1" noChangeArrowheads="1"/>
          </p:cNvPicPr>
          <p:nvPr/>
        </p:nvPicPr>
        <p:blipFill>
          <a:blip r:embed="rId2" cstate="print"/>
          <a:srcRect/>
          <a:stretch>
            <a:fillRect/>
          </a:stretch>
        </p:blipFill>
        <p:spPr bwMode="auto">
          <a:xfrm>
            <a:off x="-228600" y="4114800"/>
            <a:ext cx="3276600" cy="2455796"/>
          </a:xfrm>
          <a:prstGeom prst="rect">
            <a:avLst/>
          </a:prstGeom>
          <a:noFill/>
        </p:spPr>
      </p:pic>
      <p:pic>
        <p:nvPicPr>
          <p:cNvPr id="1028" name="Picture 4" descr="http://www.boxturtlebulletin.com/Articles/Images/Kinsey-Time-1953-08-24.jpg"/>
          <p:cNvPicPr>
            <a:picLocks noChangeAspect="1" noChangeArrowheads="1"/>
          </p:cNvPicPr>
          <p:nvPr/>
        </p:nvPicPr>
        <p:blipFill>
          <a:blip r:embed="rId3" cstate="print"/>
          <a:srcRect/>
          <a:stretch>
            <a:fillRect/>
          </a:stretch>
        </p:blipFill>
        <p:spPr bwMode="auto">
          <a:xfrm>
            <a:off x="6019800" y="2867024"/>
            <a:ext cx="2914650" cy="3990976"/>
          </a:xfrm>
          <a:prstGeom prst="rect">
            <a:avLst/>
          </a:prstGeom>
          <a:noFill/>
        </p:spPr>
      </p:pic>
      <p:pic>
        <p:nvPicPr>
          <p:cNvPr id="1030" name="Picture 6" descr="http://www.quia.com/files/quia/users/mhiggins307/1950sPics/nuclearfamily"/>
          <p:cNvPicPr>
            <a:picLocks noChangeAspect="1" noChangeArrowheads="1"/>
          </p:cNvPicPr>
          <p:nvPr/>
        </p:nvPicPr>
        <p:blipFill>
          <a:blip r:embed="rId4" cstate="print"/>
          <a:srcRect/>
          <a:stretch>
            <a:fillRect/>
          </a:stretch>
        </p:blipFill>
        <p:spPr bwMode="auto">
          <a:xfrm>
            <a:off x="2895600" y="3810000"/>
            <a:ext cx="2971800" cy="232434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457200"/>
          <a:ext cx="8183562" cy="5870577"/>
        </p:xfrm>
        <a:graphic>
          <a:graphicData uri="http://schemas.openxmlformats.org/drawingml/2006/table">
            <a:tbl>
              <a:tblPr firstRow="1" bandRow="1">
                <a:tableStyleId>{5C22544A-7EE6-4342-B048-85BDC9FD1C3A}</a:tableStyleId>
              </a:tblPr>
              <a:tblGrid>
                <a:gridCol w="2727854"/>
                <a:gridCol w="2727854"/>
                <a:gridCol w="2727854"/>
              </a:tblGrid>
              <a:tr h="460377">
                <a:tc>
                  <a:txBody>
                    <a:bodyPr/>
                    <a:lstStyle/>
                    <a:p>
                      <a:pPr algn="ctr"/>
                      <a:r>
                        <a:rPr lang="en-US" dirty="0" smtClean="0"/>
                        <a:t>Conformity</a:t>
                      </a:r>
                      <a:endParaRPr lang="en-US" dirty="0"/>
                    </a:p>
                  </a:txBody>
                  <a:tcPr/>
                </a:tc>
                <a:tc>
                  <a:txBody>
                    <a:bodyPr/>
                    <a:lstStyle/>
                    <a:p>
                      <a:pPr algn="ctr"/>
                      <a:r>
                        <a:rPr lang="en-US" dirty="0" smtClean="0"/>
                        <a:t>Consensus</a:t>
                      </a:r>
                      <a:endParaRPr lang="en-US" dirty="0"/>
                    </a:p>
                  </a:txBody>
                  <a:tcPr/>
                </a:tc>
                <a:tc>
                  <a:txBody>
                    <a:bodyPr/>
                    <a:lstStyle/>
                    <a:p>
                      <a:pPr algn="ctr"/>
                      <a:r>
                        <a:rPr lang="en-US" dirty="0" smtClean="0"/>
                        <a:t>Reaction</a:t>
                      </a:r>
                      <a:endParaRPr lang="en-US" dirty="0"/>
                    </a:p>
                  </a:txBody>
                  <a:tcPr/>
                </a:tc>
              </a:tr>
              <a:tr h="541020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8" name="Picture 4" descr="http://fashion.lilithezine.com/images/1950s-Fashion-01.jpg">
            <a:hlinkClick r:id="rId2"/>
          </p:cNvPr>
          <p:cNvPicPr>
            <a:picLocks noChangeAspect="1" noChangeArrowheads="1"/>
          </p:cNvPicPr>
          <p:nvPr/>
        </p:nvPicPr>
        <p:blipFill>
          <a:blip r:embed="rId3" cstate="print"/>
          <a:srcRect/>
          <a:stretch>
            <a:fillRect/>
          </a:stretch>
        </p:blipFill>
        <p:spPr bwMode="auto">
          <a:xfrm>
            <a:off x="7010400" y="0"/>
            <a:ext cx="2133600" cy="2888343"/>
          </a:xfrm>
          <a:prstGeom prst="rect">
            <a:avLst/>
          </a:prstGeom>
          <a:noFill/>
        </p:spPr>
      </p:pic>
      <p:pic>
        <p:nvPicPr>
          <p:cNvPr id="1030" name="Picture 6" descr="http://25.media.tumblr.com/tumblr_ljxkncVKv01qed8llo1_500.jpg">
            <a:hlinkClick r:id="rId4"/>
          </p:cNvPr>
          <p:cNvPicPr>
            <a:picLocks noChangeAspect="1" noChangeArrowheads="1"/>
          </p:cNvPicPr>
          <p:nvPr/>
        </p:nvPicPr>
        <p:blipFill>
          <a:blip r:embed="rId5" cstate="print"/>
          <a:srcRect/>
          <a:stretch>
            <a:fillRect/>
          </a:stretch>
        </p:blipFill>
        <p:spPr bwMode="auto">
          <a:xfrm>
            <a:off x="6400800" y="2133600"/>
            <a:ext cx="2743200" cy="2057401"/>
          </a:xfrm>
          <a:prstGeom prst="rect">
            <a:avLst/>
          </a:prstGeom>
          <a:noFill/>
        </p:spPr>
      </p:pic>
      <p:pic>
        <p:nvPicPr>
          <p:cNvPr id="1036" name="Picture 12" descr="http://4.bp.blogspot.com/-Yb16zodBTP4/UORQd8h-WYI/AAAAAAAAA2g/sd3whxotw0s/s1600/cold+war+bomb+shelter+1.jpg">
            <a:hlinkClick r:id="rId6"/>
          </p:cNvPr>
          <p:cNvPicPr>
            <a:picLocks noChangeAspect="1" noChangeArrowheads="1"/>
          </p:cNvPicPr>
          <p:nvPr/>
        </p:nvPicPr>
        <p:blipFill>
          <a:blip r:embed="rId7" cstate="print"/>
          <a:srcRect/>
          <a:stretch>
            <a:fillRect/>
          </a:stretch>
        </p:blipFill>
        <p:spPr bwMode="auto">
          <a:xfrm>
            <a:off x="3429000" y="4434412"/>
            <a:ext cx="2819400" cy="2423588"/>
          </a:xfrm>
          <a:prstGeom prst="rect">
            <a:avLst/>
          </a:prstGeom>
          <a:noFill/>
        </p:spPr>
      </p:pic>
      <p:sp>
        <p:nvSpPr>
          <p:cNvPr id="1038" name="AutoShape 14" descr="data:image/jpeg;base64,/9j/4AAQSkZJRgABAQAAAQABAAD/2wCEAAkGBhQSERQUEBQUFRQVFBQUFRUVFRcUFBQUFBQVFBQUFBQXHCYeFxokGRUUHy8gIycpLCwsFx4xNTAqNSYrLCkBCQoKDgwOGg8PGiklHyQ1LSopKiwqLCwsMio1KSwpKissLCwpLCwsKi0sLCkpLiwsLCwpNC8pLC4sLCwsLCwpKf/AABEIAOAA4AMBIgACEQEDEQH/xAAcAAEAAgMBAQEAAAAAAAAAAAAABgcBBAUCAwj/xABPEAABAwEDBQkKCQoGAwAAAAABAAIDEQQFIQYSMUFRBxMiMlJhcYGRFjRTcoKSk6Gx0RQjJDNCYnOy0hUXNVR0s7TBwvAlY4Oio+FD4vH/xAAaAQEAAgMBAAAAAAAAAAAAAAAABAUBAwYC/8QANREAAgEBBAYHCQEBAQEAAAAAAAECAwQRITEFEhNBUXEUMjNSkaHhFSI0YWKBscHw0ULxI//aAAwDAQACEQMRAD8AvFERAEREAXwtFsawVcQOlfSV1AoLft5OdM1mrhHsaVqrT2dOU+CbPUI60kiWHKCAaZWDpK890tm8PH5yhVVnOKovbMu4vEn9DXEmndNZfDxeeFkZSWX9Yh9Iz3qFZx2pnHaVn2y+55+g6GuJNu6Oy/rMHpY/xJ3R2X9Zg9NH+JQnOPOsVWfbL7nn6GOhLveRNxlFZv1iD0sf4l6F/wBm/WIPSs96glE3sbB2LPtn6PP0HQvq8ieC/LP4eH0jPevQviDw0XpG+9V/vLeSOwLBszeS3zR7ln2yu55+hjoX1eXqWILzi8LH57fevQt0fLZ5w96rf4IzkM8xvuT4FH4OPzG+5Z9sruefoOh/V5FlC1M5bfOCyJ28pvaFWf5Pi8FH6NnuWPydF4KL0bPcntmPc8/QdDfe8izxINoWaqr/AMnReCj9Gz3LH5Oi8FH6NnuWfbMe4/Ex0N8S0arKq74BF4OPzG+5TXIsfI2DUHzgDUALRKAB1KZZLcrS2krrjTVoOmr7zuIiKwI4REQBERAEREB8rTxSq5vQ/Kx0P9isa08UquLyPysdD/Yo1r7CfJ/g2Uu0jzPovEZdV2cABUZhBqXCgqXCnBxqNa+iLiky7MIi8yyBoJcQABUkmgAGkk6kzB6XxtVsZG3Ole1jdriGjqrpUNvndCq7e7JQAmhmeMBU0q1tNA01I6lq2vIS1yuzpJY3u5TnvJ6jmYBWNOw3XOvLVT8SNKvfhTV53Lbug2ZmDM+Q/Vbmt7X0PqXJl3THfRgb5UhPsaFpfm5tPKh8934F5O53atsXnn8KsYUdHxzknzf/AIR5TtD3Gx+cuXwMfa/3ras26WP/ACQEc7H19RaPauY7c7tX+V6T/peRue2oao/SD3LY6ej3vXj6nhStC4+BMLDlrZZKDfN7OyQZv+7FvrXda4EAggg6CMQRtB1qsTufWvkx+kC3bsyfvGzYxFjWjEtMjTGQNJLSaDpwPOoNax2Z40qq5NokQrVF14lhIo5k9ltHaCGSUjlOAFeA8/Ucdf1T1VUkVXVozpS1Zq4kwnGaviYXz3w5xbmmgaDnYZpJJGaMa1FK6NYX0Ra0z2eSpdkZ3o37S0fxMqiRUuyN70b9paP4mVXeh+vLkQbZ1UdtERdGVwREQBERAEREB8bVxSq4vHvseK9WPauKVXFuPyvyXfyUW2fDz5M20e0ifZFhAuKLo+dqtTY2OfIQ1rRUk6h/epVVlJla+1PzRVkIPBZrNNDn7TzaB6zv5a5Rb/JvcZ+KjNMND3jAu5wMQOs61FqLp9HWFU4qrNe88vl6lXaa+s9WOR5zaqzcgb936Denn4yEAc7o9DD1cU+TtVaLeuW9TZ52StxoeEOUw4Ob2euim22zbek4781zNNCps5X7i5kXizzte1r2GrXAOadoIqF9FxjVzuZcmEREAUQ3QL+3uMQMPCkFX80ezyj6gdqk15Xg2CJ8r+KwV5ydAaOcmg61Tl4W500rpJDVzjU7BsA5gKAdCttF2XaT2ksl+SJaqurHVWbPhRTnJHLM1bDaXYGgZITo2Nedmx3btEHRdFaLPCvDVmV1Oo6bvReKKJZDZRmVu8Smr2CrCdL2DUdpb6x0FS1cbXoSoTcJFzCanHWRgqW5Fn5I37W0/wATMokpbkZ3oPtbT/EzK00P2kuX7I1s6qO4iIukK0IiIAiIgCIiA+Fr4pVb20/K/Jd7WqyLZxSq1tnffkO9rVFtnw8+Rto9ojZXAy0vn4PZjmmj5SY2bQKcN3UMOlwXeVX7oV4b5a8wHCJoZ5TuE/2tHkrmdH0FWrpPJYss7RPUg7iPlywvNFldiUoWaogQE73Or9qDZnnEVfF0aXs/qHlKcqkbHaXRva9ho5pDgecK4rpvJs8LJW6HDEclwwc3qNVzGlbNqT2scnnz9S0stXWjqvcbiwsrj5U338GgLgfjHcGMfW1u6GjHpptVVTpyqSUI5slykoq9kRy+vzfJN4YeBGeF9aTQfNGHSSoivT3VOK8rtqFGNGmoR3FJUm5ycmESqLeaz62S2uikZIzBzXBw6RqPMcQeYq5bvtrZomSM4r2hw5toPODUdSpRWHucXhnRyQn6BD2+K/Bw6nCvlKm0tQ1qe0Wa/BMsk7pavEmFFLMjO9R9taf4mVRNSvIvvUfbWn+JlULQ/aS5fskWvqo7qIi6QrQiIgCIiAIiID4WzilVrau+z4jvvNVk23ilVtaD8rd4jvvMUS2/Dz5G6h2iNlqpO8Z98mkefpyPd5ziR/JXRM6jXHY0nsBVX3Lke+0xCSOSIY5paS7OaRTTRp1EHrVNoqcKanObuyX5JlrjKV0Y/M4WasZilv5ubRy4fOf+BY/N1aOVD5zvwK56dZ++iFsKnAilEUpO51adsXnu/CvP5vLV/lef/wCqz02z99eJjYVODIwFK8g783qXeXngSnDY2TQPO0dOavj+b21bI/Sf9IMgbWPos6pAtVavZq0HCU1j8z3CFWElJJlmOdQVOAGJJ0ADSqmyovw2mcuHEbwYx9UfSptJx7BqU1vVlqlsoha1u/EBs9JGYN5sfp0+8FEzkHa+Q30jPeq3R0aVFudSSvyWK8fuSbS5zSjFO4jywpCchbX4Mekj/EvByGtfgv8Akj/ErrpVDvx8UQtlPgzg0QruHIq2eBPnx/iXl2Rtr8A7zmfiWek0e/HxRjZT4PwOGpLkBas22NHLY9vYM8eti1Dkda/AO7WfiWxcN0TWe22bfmFmdJQVIxwodB+sFptFSlUpSipJ4PeuB7pwlGabTLSKleRZ+S/61p/iJFFFKsiz8l/17T+/kVPoftJcv2TLX1Ud5ERdIVwREQBERAEREBr27ilVrN327xD95ism38Qqtn99P8Q/eaodu+HnyN1DtEbDmVFNuHaqyyNvj4PaMx5oySkbtjXA0Y7qNQeYnYrPVQZUWPerXM3Vnlw8V/DH3qdSpdFxjUVSlLev78k21Nx1ZrcXAsqP5F358IgAcayRUY/a4fQf1gEHnB2qQKrq05UpuEs0SoyUkmgiItRkLWvK3thifI/itFecnQGjnJoOtbKrvL6/d8k3hh4EZ4XPJop5Iw6Sdil2Ozu0VVHdv5GqtU2cbzTuPKlzLYZZTwZTSXYAeKRzNw6q7VZ6o6qsrIS/N+h3p54cQAG10ehp6uL5u1W2lLItVVYLLB8t3+ESy1cdVkoWURc8WBhYovRWEB4keGglxAABJJ0AAVJPUq6sF7G13pE/6AccwbGMa9w6zSp6eZdXdBv3NYLOw8J4DpKamfRb1kV6BzrlbnNizrQ+TVHGfOec0eoPV3ZaGys068s2ml+PMhVZ61RQX3LGUqyL72P29o/fvUWUnyIPyZ329o/fPTQ/aS5fsWvqokCIi6QrgiIgCIiAIiIDVt/EKrc98yeJ/UFZF4cQ9CrYd8yeL/UFCt/w0/7ebrP2iNtQXdJur5udv2T/AFuYfvDsU6WveFgbNE+N/Fe2h2g6nDnBAPUuWstfYVVPx5FrVhrwcSqMmr4Nlna/HMPBkG1h09YwI6FcDHAgEGoIBBGgg4gjmVJ3jYnwSPjkFHNNDsOsOHMRQjpU+3PL+3yIwPPDiFWc8ddHkk06CNiudK2dVIKvD78tzIVlqar2bJesosOcACSaACpJ0ADSTzLnSwONlXfnwaAuB+MfwYxz63eSMemm1VK51dK6+VF+G0zl4rmN4MY+qDpptJx7BqXHXYWCzbCljm8X/hUWirrywyQW9c15us8zJW/ROI5TTg5vWPXRaSAqdKKknF5Mjp3O9F32W0NkY17DVrgHNO0EL6qCbnl+6bM87XRe17Pa4eUp2uKtVB0Kjg/tyLqlNTimFp3teTYInyv0NGA1uccGtHSVuKs8vb/32beWH4uIkGmh0mhx6uKPK2r3Y7M7RVUd2/kYrVNnG8jtstbpZHSPNXPJcT06hzah0KyshLs3qyhxHClOefFpRg7KnylBMl7kNpnaw8RvCkOxgOiu0nAdZ1K3WgDAYAYADQBqAVrpauoxVCP35bkRbLBtubCk+RHe7v2i0fvXKMqTZEd7v/aLR+8JWjQ/ay5ftGy19VEgREXSlaEREAREQBERAal48Q9CrhnfEvQPaVY95cQ9CreL5+Xob7XKDpD4af2/KN9n7VG2spRFxpcEdyxyW+FMz46b8wcHVnt05hPrB2k7cK1uy1vs07ZBg6N2LTUV1PY4aqioV2qNZVZGttXxkdGTU0/RkpqfTXsd211XFhtyhHY1eq/L0Ideg5PXhmSCx2tssbZIzVr2hw6Dt59R6FFd0G/syPeGHhSCr+aPZ5RHYDtXPyZv02ISwWwFuYDJGDpJ1sadBDjiCMK521RG32900jpHmrnmp2DYBzAUA5gpFk0fdXcnjFYr58PA11bR/wDO5ZvM+FVleQsroSuBKxVZWEB9bNaHMe17DRzSHAjUQagq4rkvVtohZK3Coo4cl44zfdzEKmVJ8h7/ABBKWSOAik0k6GPHFceY6D1bFWaSsu2p60c1+CVZqupK55MmOV9+/BoDmn4ySrWbRyn9QPaQqtsljfNI2OIZznGgHtJOoDSSu7bDNeVqcYmktHBbXBscYOBedROJppxwrRTrJ7JuOyM4PCkcOHIRieYclvN2qJCpCwUbs5vG7/eRulF15/Sj3k9cTbLCGNxccZH8p38gNAH8yV01lYVBOcpycpPFk6KUVcgpNkP3u/8AaJ/3hUZUnyKHxD/t5vvK20P2suX7RFtfUXMkCIi6YrQiIgCIiAIiIDTvPiHoVcQfPzeT7XKxr04h6FXNm+em8j+tQNI/Cz+35Rvs/ar+3G4iJVceW5lERAal5XVFOzMmYHDVXS07WuGI6lCr13NnCpszw4ch5zXdTxwT10VgIpVC11aHUeHDcap0YzzRTFtuSeH52J7RtLeD1OGB7VpBXoFrTXZE/jxRO8aNpPaQraGme/DwZEdj4MpSiK4xk7Zv1eH0bfctqz2CJnzccbfFY1vrAXt6Zhui/E8qxviVJYMnbRN83E8jlEZrfOdQKV3RucgUdaX1+pHUDynnHsA6VNyUUKtpWtUwj7v58TfCywjnifKy2RkbQyNrWNGhrRQdPOedfVEVU2272SrrgsLNVheTIUmyJ+Yk+3l9oUZUlyI+Zk+3k9jFdaH7WXL9oh2vqLmSJERdMVoREQBERAEREBo3rxD0Kn71ygfZ7SWRwmZ0uhodQ8CpwAaa4E9iuC9uIehUvbf0tZ+iY/8AG5aLSoujLWV6uvu5Ymyk2pq492jLG0RtL5LDI1rdLi4gDGmJ3voXytmXcsIBmsb2A1pnvLa000rHzrF/WS1OtcbHSfJZpo2CMEcVjRI+opUDgOOlffdFgz7JnjExytJ5s4Fp9bmqghCg5U4ygve4OWHDfneTpOolJpvD5I+Fo3QZI2tdJY5GtfxXOeQHYV4JMeOBBXqbdAexrXyWORrXcVznkNdUVGaTHjhiufl6aWSxD6o9UMfvXvLYUsdibzN9ULB/NbqdCzz1Pc6zaze6/wCZ5lOotb3sruB0ostpXR742xTFnKDiW0Gk1zMRzr5w7oLnNc9tklc1vGc11WtoKmrgygwxxXfltZZaYYWgBhildQDEGIxhgB1AAlcKCEMs96BooBLaAANA+JBoO1RoKhJY0+F2Lyvu4mx66/68lwvPbct5DSlinOcKtpU5wwxHAxGIx5wsTZdOYM59jna0aS6rQK4DEsWvlDeMkFnsDoXZri1jCaA1a6OKoxB2DsXw3S7xe1zIWupG9hc5tBiWycE1pXUFtpUKVScVqK53/wDT3PE8SqSjFvWyu3LefcbpkfgH+e33LbtGXRjAdJZLQwHQXcEHrIULyPmjbbIjLQNqaE6A8tIYTXRwqddFL8pbxmh38Tx77ZpW5sZbRu9OIpw8K1rQiusCh1LbWstCFVU4wzx6zW/JfPeeYVZyg5N+R6OX44NbLPwuLgOFXEZuHCw2LLcv2klos1ozhpAaCRXRUaQtl1he8XcWirYt7c81AzRvLQDQnHHYsXOf8StvMyAf7W+5RdWz3N6mSb6z713qbb6l6x8vlefB2XzQQDZrQCdALRU0xNBrWGboDDWlntBoaGjQaHYccCtK7LVa3W6Btswo2dzBRgwMbmk1Z0AL53Ze0jL0lia6jJbRIXigJOa11MdI0Lc7NRxSindHWwk7s+Nx42kuO+7I6Ry+Z+rWnH6gx9aOy/YKVs9pFTQVY0VOocbSvVlvaR96Phc74uJjywUAoSyKtTpOk6Vz7VeFr+Gwx2gEQm1gxcFoqGOOaQRieC4adq1xoUm7nBZa3WfPDA9OpJLPfdkbsm6DG0VdBaANpa0D1uVibml4tnsjpWAhr55KB1Kiga3GmGpQ6WZ75LTHM35OIWlriKNNWHfRna6aeai7+4if8LH20vtap+jYU75SjG54b78HiaLS5YJsn6IiuCGEREAREQBERAaF78Q9Cpe0/paDxJ/3blc98cQ9C/O26G75Q3xXe1eKsNpTlDirjMZaskzv3Qx0l7Wkuc4shrmgklrXPa2MUGgYZ62JbZDa7JbW2fPOD3uzh9OmeC3E4fFDsVXgnUVllRrUCWj72pa2K1bsOH+khWnC67O8s/KTJt9qggzHNbvcdTnB2NY2UpQHkntXrKS4n2izwOYQ0Qx74c7OxG9MNBQHU0qsRMeUe0o6d3KPaV5jYakdW6fVvaw457w68Xf7ufzLlMAmmhtLHAxtilA+sJcwgg6BTNNa/wDzjXRMy0svCOJ7S6SWYtxwzXxtY1+GObVpxVaNtLw0tDnBp0tDjmnpboK+cUzmHOaS0jQWkgjrC8R0Y0mtflh878eJ6dqvaw5+FxYOXBDW2KGoL2uZUDYAxmdTUCQadBWhuou+Uxj/ACvbI/3KGSTuc6riSTjUkk9pWJJHONXEnVUkn2qTRsezcHf1b/M1Trayauzu8jtZJWSGa0CO0ngua4N4WbWTDNFRtGdhtop62xOs1mtTbS8Os4DhCHEuc1ha6jCSNNSwAY4jUqnX3da3uADnucBoDnFwHQCcFm0WSVaSethhh+1wYp1VBZY/2ZadptD2PuxjXOAfQPAJAcGwsNHDWF5uPG8bf0QD/Z/0qxNseacN/B4vDdwdXBxw6lllukBJbI8F3GIe4E00VIOKjezXqta2auy+rW9DZ0lXrD+uuJ3c12WqO3Qm2PzyY5ww55fQNYM4YjAVcFhtySRXoyV4bmSzTFlDU/NvdiNWCgxvKSoJkkqK0Oe6orpoa4JJeUpIJkkJbi0l7qtqKEg1ww2LY7JUbb1litV4c8sTzto3ZPO/Mnt0Gt82jmY/1CEL52i7rWLdA+0OzovhVIhnh2bnFzmgN1cFo7FA4rdIHF4e8OOlwc4ONdNXVqdAX0kvSU0rLIaGorI40I0EVOB04p0Ketemuqo5fK7AbdXXNPO8tK0Tl5t8b+EyOJlGkDDOgc93TiAcVJdxD9Gf68v9KoU3jLVx3yThYO4buEKUAdjwsMMVfG4cf8M/15fYxbrLZejp453eSufieKtXaXfcsJERTDUEREAREQBERAc++eIehfnPdDPykeKfvFfou+vmz0L86Zfn5SPF/qKyjDIusr0Ati33e+GQxyijhSoBB0ioxHSsmDVWSs0Xlz0AD0JXjPXoFAeglV5qlUALlhpWHrAKA95yzVeSF6QGQhKBZogMZywVmi+/wB7onShp3tpDXO1AmlBt1jtCA1l+gdwz9GH9ol9jF+fF+g9wz9GH9ol9jFhhFhoiLB6CIiAIiIAiIgOZfh+LPQvzpl6flI8X+or9GX02rD0Kicssl5pJ89gqKU11rUnYsowyBle644rr9yc4+j7fcnctPyfb7lkwcyKLOIAIFdbnBo63HAL0+7SdDovSx7K6c5dB2S8/J9vuXnuXn5Pt9y8u/cZOSLE6hNWYbZGV0A4DOqdI0a6jSF9xYHbY9NPnY9YryvX1aVudys/J9vuXoZMT62+33JiDU/JjtsXVNEf6l833e7bHp8LFsrytC3+5ufk+33Lw7Jmc/R9vuT3uP94jA0jdz8cY8P8AOi9XDxRt3OqcY8NPxsWuuvOx0av5rbOTE/J9vuWO5qfkf32Jjx/vEYHxF3u2x+li/EsNsTjrZoBxkjHG0fS9WrWtjudn5H99iyMnp+R/fYmIwNb8nPrpj1/+WLVz5y9m7XjXH6aL8a+/5Am5P99iz+QpuSnvcf7xGBzc01XoWhwBaHOzSaltTQkayNBW+bjm5HtQXDNyV6MHMJX6E3EB/hY55pva0KkY8l53Ggb6/wDpXzuUXNLZbC2OYAO3yR9Aa4OIIxWGZRNURFgyEREAREQBERAfOaLOGK0H3Iw6QF00QHJ7no+SOxO56PkhdZEByO52PkjsTudj5I7F10QHH7nI+SOxO5uPkjsXYRAcbubj5I7E7mo+SOxdlEBxe5mLkjsTuZi5I7F2kQHF7mIuSFjuXi5IXbRAcTuWi5IWO5WLkhdxEBwu5SLkhY7lIuSOxd5EBxocmo2moaOxdaKMNFAvaIAiIgCIiA//2Q=="/>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2" name="Picture 11" descr="falloutshelters.jpg"/>
          <p:cNvPicPr>
            <a:picLocks noChangeAspect="1"/>
          </p:cNvPicPr>
          <p:nvPr/>
        </p:nvPicPr>
        <p:blipFill>
          <a:blip r:embed="rId8" cstate="print"/>
          <a:stretch>
            <a:fillRect/>
          </a:stretch>
        </p:blipFill>
        <p:spPr>
          <a:xfrm>
            <a:off x="-228600" y="0"/>
            <a:ext cx="3048000" cy="3048000"/>
          </a:xfrm>
          <a:prstGeom prst="rect">
            <a:avLst/>
          </a:prstGeom>
        </p:spPr>
      </p:pic>
      <p:pic>
        <p:nvPicPr>
          <p:cNvPr id="9" name="Content Placeholder 8" descr="1950s_Television_Set_Eugene_Oregon.jpg"/>
          <p:cNvPicPr>
            <a:picLocks noGrp="1" noChangeAspect="1"/>
          </p:cNvPicPr>
          <p:nvPr>
            <p:ph idx="1"/>
          </p:nvPr>
        </p:nvPicPr>
        <p:blipFill>
          <a:blip r:embed="rId9" cstate="print"/>
          <a:stretch>
            <a:fillRect/>
          </a:stretch>
        </p:blipFill>
        <p:spPr>
          <a:xfrm>
            <a:off x="2057400" y="1676400"/>
            <a:ext cx="2362200" cy="2766394"/>
          </a:xfrm>
        </p:spPr>
      </p:pic>
      <p:pic>
        <p:nvPicPr>
          <p:cNvPr id="1032" name="Picture 8" descr="http://0.tqn.com/d/architecture/1/0/I/3/1/1950s-Cape-Cod-Houses.jpg">
            <a:hlinkClick r:id="rId10"/>
          </p:cNvPr>
          <p:cNvPicPr>
            <a:picLocks noChangeAspect="1" noChangeArrowheads="1"/>
          </p:cNvPicPr>
          <p:nvPr/>
        </p:nvPicPr>
        <p:blipFill>
          <a:blip r:embed="rId11" cstate="print"/>
          <a:srcRect/>
          <a:stretch>
            <a:fillRect/>
          </a:stretch>
        </p:blipFill>
        <p:spPr bwMode="auto">
          <a:xfrm>
            <a:off x="304800" y="3962400"/>
            <a:ext cx="3124200" cy="2409751"/>
          </a:xfrm>
          <a:prstGeom prst="rect">
            <a:avLst/>
          </a:prstGeom>
          <a:noFill/>
        </p:spPr>
      </p:pic>
      <p:pic>
        <p:nvPicPr>
          <p:cNvPr id="1026" name="Picture 2" descr="http://upload.wikimedia.org/wikipedia/commons/thumb/9/99/Elvis_Presley_promoting_Jailhouse_Rock.jpg/200px-Elvis_Presley_promoting_Jailhouse_Rock.jpg">
            <a:hlinkClick r:id="rId12"/>
          </p:cNvPr>
          <p:cNvPicPr>
            <a:picLocks noChangeAspect="1" noChangeArrowheads="1"/>
          </p:cNvPicPr>
          <p:nvPr/>
        </p:nvPicPr>
        <p:blipFill>
          <a:blip r:embed="rId13" cstate="print"/>
          <a:srcRect/>
          <a:stretch>
            <a:fillRect/>
          </a:stretch>
        </p:blipFill>
        <p:spPr bwMode="auto">
          <a:xfrm>
            <a:off x="2971800" y="0"/>
            <a:ext cx="1905000" cy="2457451"/>
          </a:xfrm>
          <a:prstGeom prst="rect">
            <a:avLst/>
          </a:prstGeom>
          <a:noFill/>
        </p:spPr>
      </p:pic>
      <p:pic>
        <p:nvPicPr>
          <p:cNvPr id="1040" name="Picture 16" descr="http://www.conservapedia.com/images/thumb/2/27/Babyboom.jpg/300px-Babyboom.jpg">
            <a:hlinkClick r:id="rId14"/>
          </p:cNvPr>
          <p:cNvPicPr>
            <a:picLocks noChangeAspect="1" noChangeArrowheads="1"/>
          </p:cNvPicPr>
          <p:nvPr/>
        </p:nvPicPr>
        <p:blipFill>
          <a:blip r:embed="rId15" cstate="print"/>
          <a:srcRect/>
          <a:stretch>
            <a:fillRect/>
          </a:stretch>
        </p:blipFill>
        <p:spPr bwMode="auto">
          <a:xfrm>
            <a:off x="6286500" y="4143374"/>
            <a:ext cx="2857500" cy="2714626"/>
          </a:xfrm>
          <a:prstGeom prst="rect">
            <a:avLst/>
          </a:prstGeom>
          <a:noFill/>
        </p:spPr>
      </p:pic>
      <p:pic>
        <p:nvPicPr>
          <p:cNvPr id="1042" name="Picture 18" descr="http://images.usnews.com/usnews/images/75.covers/52.jpg">
            <a:hlinkClick r:id="rId16"/>
          </p:cNvPr>
          <p:cNvPicPr>
            <a:picLocks noChangeAspect="1" noChangeArrowheads="1"/>
          </p:cNvPicPr>
          <p:nvPr/>
        </p:nvPicPr>
        <p:blipFill>
          <a:blip r:embed="rId17" cstate="print"/>
          <a:srcRect/>
          <a:stretch>
            <a:fillRect/>
          </a:stretch>
        </p:blipFill>
        <p:spPr bwMode="auto">
          <a:xfrm>
            <a:off x="4572000" y="1371600"/>
            <a:ext cx="1981200" cy="270040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334000"/>
            <a:ext cx="8183880" cy="1051560"/>
          </a:xfrm>
        </p:spPr>
        <p:txBody>
          <a:bodyPr>
            <a:normAutofit fontScale="90000"/>
          </a:bodyPr>
          <a:lstStyle/>
          <a:p>
            <a:r>
              <a:rPr lang="en-US" dirty="0" smtClean="0"/>
              <a:t>Answer: True or False </a:t>
            </a:r>
            <a:br>
              <a:rPr lang="en-US" dirty="0" smtClean="0"/>
            </a:br>
            <a:r>
              <a:rPr lang="en-US" dirty="0" smtClean="0"/>
              <a:t>(make sure to provide evidence!)</a:t>
            </a:r>
            <a:endParaRPr lang="en-US" dirty="0"/>
          </a:p>
        </p:txBody>
      </p:sp>
      <p:sp>
        <p:nvSpPr>
          <p:cNvPr id="3" name="Content Placeholder 2"/>
          <p:cNvSpPr>
            <a:spLocks noGrp="1"/>
          </p:cNvSpPr>
          <p:nvPr>
            <p:ph idx="1"/>
          </p:nvPr>
        </p:nvSpPr>
        <p:spPr>
          <a:xfrm>
            <a:off x="502920" y="530352"/>
            <a:ext cx="8183880" cy="4453128"/>
          </a:xfrm>
        </p:spPr>
        <p:txBody>
          <a:bodyPr>
            <a:normAutofit lnSpcReduction="10000"/>
          </a:bodyPr>
          <a:lstStyle/>
          <a:p>
            <a:r>
              <a:rPr lang="en-US" dirty="0" smtClean="0"/>
              <a:t>1920s and 1950s were similar in that they were times of increased economic prosperity for individuals at every income level.</a:t>
            </a:r>
          </a:p>
          <a:p>
            <a:r>
              <a:rPr lang="en-US" dirty="0" smtClean="0"/>
              <a:t>The Red Scare of the 1950’s was based Soviet influence of US government officials, while that of the 1920’s was anti-immigrant in sentiment.</a:t>
            </a:r>
          </a:p>
          <a:p>
            <a:r>
              <a:rPr lang="en-US" dirty="0" smtClean="0"/>
              <a:t>The youth music of the 1950s was like that of the 1920s in that is had roots in African-American style &amp; rhythms.</a:t>
            </a:r>
            <a:endParaRPr lang="en-US" dirty="0"/>
          </a:p>
        </p:txBody>
      </p:sp>
    </p:spTree>
    <p:extLst>
      <p:ext uri="{BB962C8B-B14F-4D97-AF65-F5344CB8AC3E}">
        <p14:creationId xmlns:p14="http://schemas.microsoft.com/office/powerpoint/2010/main" val="332095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5562600"/>
            <a:ext cx="4678680" cy="1051560"/>
          </a:xfrm>
        </p:spPr>
        <p:txBody>
          <a:bodyPr/>
          <a:lstStyle/>
          <a:p>
            <a:pPr algn="r"/>
            <a:r>
              <a:rPr lang="en-US" dirty="0" smtClean="0"/>
              <a:t>Reconversion</a:t>
            </a:r>
            <a:endParaRPr lang="en-US" dirty="0"/>
          </a:p>
        </p:txBody>
      </p:sp>
      <p:sp>
        <p:nvSpPr>
          <p:cNvPr id="4" name="Text Placeholder 3"/>
          <p:cNvSpPr>
            <a:spLocks noGrp="1"/>
          </p:cNvSpPr>
          <p:nvPr>
            <p:ph type="body" idx="1"/>
          </p:nvPr>
        </p:nvSpPr>
        <p:spPr>
          <a:xfrm>
            <a:off x="457200" y="457200"/>
            <a:ext cx="3931920" cy="563562"/>
          </a:xfrm>
        </p:spPr>
        <p:txBody>
          <a:bodyPr/>
          <a:lstStyle/>
          <a:p>
            <a:r>
              <a:rPr lang="en-US" dirty="0" smtClean="0"/>
              <a:t>Positives</a:t>
            </a:r>
            <a:endParaRPr lang="en-US" dirty="0"/>
          </a:p>
        </p:txBody>
      </p:sp>
      <p:sp>
        <p:nvSpPr>
          <p:cNvPr id="5" name="Text Placeholder 4"/>
          <p:cNvSpPr>
            <a:spLocks noGrp="1"/>
          </p:cNvSpPr>
          <p:nvPr>
            <p:ph type="body" sz="half" idx="3"/>
          </p:nvPr>
        </p:nvSpPr>
        <p:spPr>
          <a:xfrm>
            <a:off x="4648200" y="533400"/>
            <a:ext cx="3931920" cy="792162"/>
          </a:xfrm>
        </p:spPr>
        <p:txBody>
          <a:bodyPr/>
          <a:lstStyle/>
          <a:p>
            <a:r>
              <a:rPr lang="en-US" dirty="0" smtClean="0"/>
              <a:t>Negatives</a:t>
            </a:r>
          </a:p>
          <a:p>
            <a:endParaRPr lang="en-US" dirty="0"/>
          </a:p>
        </p:txBody>
      </p:sp>
      <p:sp>
        <p:nvSpPr>
          <p:cNvPr id="3" name="Content Placeholder 2"/>
          <p:cNvSpPr>
            <a:spLocks noGrp="1"/>
          </p:cNvSpPr>
          <p:nvPr>
            <p:ph sz="quarter" idx="2"/>
          </p:nvPr>
        </p:nvSpPr>
        <p:spPr>
          <a:xfrm>
            <a:off x="304800" y="990600"/>
            <a:ext cx="4267200" cy="3870960"/>
          </a:xfrm>
        </p:spPr>
        <p:txBody>
          <a:bodyPr>
            <a:normAutofit/>
          </a:bodyPr>
          <a:lstStyle/>
          <a:p>
            <a:r>
              <a:rPr lang="en-US" sz="2400" dirty="0" smtClean="0"/>
              <a:t>No economic collapse after WWII</a:t>
            </a:r>
          </a:p>
          <a:p>
            <a:r>
              <a:rPr lang="en-US" sz="2400" dirty="0" smtClean="0"/>
              <a:t>Americans had saved wages during war when their were no consumer goods</a:t>
            </a:r>
          </a:p>
          <a:p>
            <a:pPr lvl="1"/>
            <a:r>
              <a:rPr lang="en-US" sz="2000" dirty="0" smtClean="0"/>
              <a:t>$6 billion tax cut</a:t>
            </a:r>
          </a:p>
          <a:p>
            <a:r>
              <a:rPr lang="en-US" sz="2400" b="1" dirty="0" smtClean="0"/>
              <a:t>GI Bill </a:t>
            </a:r>
            <a:r>
              <a:rPr lang="en-US" sz="2400" dirty="0" smtClean="0"/>
              <a:t>provided education &amp; economic assistance to veterans</a:t>
            </a:r>
          </a:p>
          <a:p>
            <a:endParaRPr lang="en-US" sz="2400" dirty="0" smtClean="0"/>
          </a:p>
          <a:p>
            <a:endParaRPr lang="en-US" dirty="0" smtClean="0"/>
          </a:p>
        </p:txBody>
      </p:sp>
      <p:sp>
        <p:nvSpPr>
          <p:cNvPr id="6" name="Content Placeholder 5"/>
          <p:cNvSpPr>
            <a:spLocks noGrp="1"/>
          </p:cNvSpPr>
          <p:nvPr>
            <p:ph sz="quarter" idx="4"/>
          </p:nvPr>
        </p:nvSpPr>
        <p:spPr>
          <a:xfrm>
            <a:off x="4343400" y="990600"/>
            <a:ext cx="4316889" cy="4724400"/>
          </a:xfrm>
        </p:spPr>
        <p:txBody>
          <a:bodyPr>
            <a:normAutofit lnSpcReduction="10000"/>
          </a:bodyPr>
          <a:lstStyle/>
          <a:p>
            <a:pPr lvl="1"/>
            <a:r>
              <a:rPr lang="en-US" sz="2400" u="sng" dirty="0" smtClean="0"/>
              <a:t>Inflation</a:t>
            </a:r>
            <a:r>
              <a:rPr lang="en-US" sz="2400" dirty="0" smtClean="0"/>
              <a:t> of 15% annually</a:t>
            </a:r>
          </a:p>
          <a:p>
            <a:pPr lvl="1"/>
            <a:r>
              <a:rPr lang="en-US" sz="2400" u="sng" dirty="0" smtClean="0"/>
              <a:t>Labor strikes </a:t>
            </a:r>
            <a:r>
              <a:rPr lang="en-US" sz="2400" dirty="0" smtClean="0"/>
              <a:t>(UAW, AFL, UMW) –wages didn’t keep pace w/inflation</a:t>
            </a:r>
          </a:p>
          <a:p>
            <a:pPr lvl="1"/>
            <a:r>
              <a:rPr lang="en-US" sz="2400" u="sng" dirty="0" smtClean="0"/>
              <a:t>Minorities &amp; women replaced</a:t>
            </a:r>
            <a:r>
              <a:rPr lang="en-US" sz="2400" dirty="0" smtClean="0"/>
              <a:t>, but most wanted to keep working</a:t>
            </a:r>
          </a:p>
          <a:p>
            <a:pPr lvl="2"/>
            <a:r>
              <a:rPr lang="en-US" sz="2400" dirty="0" smtClean="0"/>
              <a:t>Move to service work (domestic &amp; pink collar jobs)</a:t>
            </a:r>
          </a:p>
          <a:p>
            <a:endParaRPr lang="en-US" dirty="0"/>
          </a:p>
        </p:txBody>
      </p:sp>
      <p:pic>
        <p:nvPicPr>
          <p:cNvPr id="3074" name="Picture 2" descr="http://thepoliticalcarnival.net/wp-content/uploads/2012/04/gibill.gif">
            <a:hlinkClick r:id="rId2"/>
          </p:cNvPr>
          <p:cNvPicPr>
            <a:picLocks noChangeAspect="1" noChangeArrowheads="1"/>
          </p:cNvPicPr>
          <p:nvPr/>
        </p:nvPicPr>
        <p:blipFill>
          <a:blip r:embed="rId3" cstate="print"/>
          <a:srcRect/>
          <a:stretch>
            <a:fillRect/>
          </a:stretch>
        </p:blipFill>
        <p:spPr bwMode="auto">
          <a:xfrm>
            <a:off x="1752600" y="4800599"/>
            <a:ext cx="2400300" cy="20574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 calcmode="lin" valueType="num">
                                      <p:cBhvr additive="base">
                                        <p:cTn id="4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86400"/>
            <a:ext cx="8183880" cy="1051560"/>
          </a:xfrm>
        </p:spPr>
        <p:txBody>
          <a:bodyPr/>
          <a:lstStyle/>
          <a:p>
            <a:r>
              <a:rPr lang="en-US" dirty="0" smtClean="0"/>
              <a:t>Truman’s domestic agenda</a:t>
            </a:r>
            <a:endParaRPr lang="en-US" dirty="0"/>
          </a:p>
        </p:txBody>
      </p:sp>
      <p:sp>
        <p:nvSpPr>
          <p:cNvPr id="5" name="Content Placeholder 4"/>
          <p:cNvSpPr>
            <a:spLocks noGrp="1"/>
          </p:cNvSpPr>
          <p:nvPr>
            <p:ph sz="half" idx="1"/>
          </p:nvPr>
        </p:nvSpPr>
        <p:spPr>
          <a:xfrm>
            <a:off x="368300" y="381000"/>
            <a:ext cx="4196080" cy="5514340"/>
          </a:xfrm>
        </p:spPr>
        <p:txBody>
          <a:bodyPr>
            <a:normAutofit fontScale="92500" lnSpcReduction="20000"/>
          </a:bodyPr>
          <a:lstStyle/>
          <a:p>
            <a:r>
              <a:rPr lang="en-US" sz="2400" b="1" dirty="0" smtClean="0"/>
              <a:t>Fair Deal ideas</a:t>
            </a:r>
          </a:p>
          <a:p>
            <a:pPr lvl="1"/>
            <a:r>
              <a:rPr lang="en-US" sz="2000" dirty="0" smtClean="0"/>
              <a:t>Expansion of SS benefits (doesn’t pass)</a:t>
            </a:r>
          </a:p>
          <a:p>
            <a:pPr lvl="1"/>
            <a:r>
              <a:rPr lang="en-US" sz="2000" dirty="0" smtClean="0"/>
              <a:t>Raise minimum wage </a:t>
            </a:r>
          </a:p>
          <a:p>
            <a:pPr lvl="1"/>
            <a:r>
              <a:rPr lang="en-US" sz="2000" dirty="0" smtClean="0"/>
              <a:t>Universal Healthcare (doesn’t pass)</a:t>
            </a:r>
          </a:p>
          <a:p>
            <a:pPr lvl="1"/>
            <a:r>
              <a:rPr lang="en-US" sz="2000" dirty="0" smtClean="0"/>
              <a:t>Fair Employment Practices Act  (FEPA) (doesn’t pass in its entirety)</a:t>
            </a:r>
          </a:p>
          <a:p>
            <a:pPr lvl="1"/>
            <a:r>
              <a:rPr lang="en-US" sz="2000" dirty="0" smtClean="0"/>
              <a:t>Public housing</a:t>
            </a:r>
          </a:p>
          <a:p>
            <a:pPr lvl="1"/>
            <a:r>
              <a:rPr lang="en-US" sz="2000" dirty="0" smtClean="0"/>
              <a:t>Nationalization of atomic energy</a:t>
            </a:r>
          </a:p>
          <a:p>
            <a:r>
              <a:rPr lang="en-US" sz="2400" dirty="0" smtClean="0"/>
              <a:t>Republicans control Congress</a:t>
            </a:r>
          </a:p>
          <a:p>
            <a:pPr lvl="1"/>
            <a:r>
              <a:rPr lang="en-US" sz="2000" dirty="0" smtClean="0"/>
              <a:t>Defeated most measures</a:t>
            </a:r>
          </a:p>
          <a:p>
            <a:pPr lvl="1"/>
            <a:r>
              <a:rPr lang="en-US" sz="2000" dirty="0" smtClean="0"/>
              <a:t>Passed </a:t>
            </a:r>
            <a:r>
              <a:rPr lang="en-US" sz="2000" b="1" dirty="0" smtClean="0"/>
              <a:t>Taft-Hartley Act </a:t>
            </a:r>
          </a:p>
          <a:p>
            <a:pPr lvl="2"/>
            <a:r>
              <a:rPr lang="en-US" sz="1800" dirty="0" smtClean="0"/>
              <a:t>Right to work states</a:t>
            </a:r>
          </a:p>
          <a:p>
            <a:pPr lvl="2"/>
            <a:r>
              <a:rPr lang="en-US" sz="1800" dirty="0" smtClean="0"/>
              <a:t>‘closed shops’ made illegal (bosses only hiring unionized workers)</a:t>
            </a:r>
            <a:endParaRPr lang="en-US" sz="1800" dirty="0"/>
          </a:p>
        </p:txBody>
      </p:sp>
      <p:sp>
        <p:nvSpPr>
          <p:cNvPr id="7" name="Content Placeholder 6"/>
          <p:cNvSpPr>
            <a:spLocks noGrp="1"/>
          </p:cNvSpPr>
          <p:nvPr>
            <p:ph sz="half" idx="2"/>
          </p:nvPr>
        </p:nvSpPr>
        <p:spPr/>
        <p:txBody>
          <a:bodyPr>
            <a:normAutofit fontScale="92500" lnSpcReduction="20000"/>
          </a:bodyPr>
          <a:lstStyle/>
          <a:p>
            <a:r>
              <a:rPr lang="en-US" sz="1900" b="1" dirty="0" smtClean="0"/>
              <a:t>Election of 1948</a:t>
            </a:r>
          </a:p>
          <a:p>
            <a:r>
              <a:rPr lang="en-US" sz="1900" dirty="0" smtClean="0"/>
              <a:t>Democrats split over civil rights</a:t>
            </a:r>
          </a:p>
          <a:p>
            <a:pPr lvl="1"/>
            <a:r>
              <a:rPr lang="en-US" sz="1900" b="1" dirty="0" err="1" smtClean="0"/>
              <a:t>Dixiecrats</a:t>
            </a:r>
            <a:r>
              <a:rPr lang="en-US" sz="1900" b="1" dirty="0" smtClean="0"/>
              <a:t> </a:t>
            </a:r>
            <a:r>
              <a:rPr lang="en-US" sz="1900" dirty="0" smtClean="0"/>
              <a:t>–southern whites</a:t>
            </a:r>
          </a:p>
          <a:p>
            <a:r>
              <a:rPr lang="en-US" sz="1900" dirty="0" smtClean="0"/>
              <a:t>Surprise win lets Truman revive Fair Deal</a:t>
            </a:r>
          </a:p>
          <a:p>
            <a:pPr lvl="1"/>
            <a:r>
              <a:rPr lang="en-US" sz="1900" dirty="0" smtClean="0"/>
              <a:t>SS expansion</a:t>
            </a:r>
          </a:p>
          <a:p>
            <a:pPr lvl="1"/>
            <a:r>
              <a:rPr lang="en-US" sz="1900" dirty="0" smtClean="0"/>
              <a:t>75 cent minimum wage</a:t>
            </a:r>
          </a:p>
          <a:p>
            <a:pPr lvl="1"/>
            <a:r>
              <a:rPr lang="en-US" sz="1900" dirty="0" smtClean="0"/>
              <a:t>National Housing Act</a:t>
            </a:r>
          </a:p>
          <a:p>
            <a:endParaRPr lang="en-US" sz="1800" dirty="0" smtClean="0"/>
          </a:p>
        </p:txBody>
      </p:sp>
      <p:sp>
        <p:nvSpPr>
          <p:cNvPr id="17410" name="AutoShape 2" descr="data:image/jpeg;base64,/9j/4AAQSkZJRgABAQAAAQABAAD/2wCEAAkGBhQSERQUEhQWFRQVFxwZFxgXGBcXHRwXFRwYFxccFxocHCYeFxokHBUcHy8gJCcpLCwsFR4xNTAqNSYrLCkBCQoKBQUFDQUFDSkYEhgpKSkpKSkpKSkpKSkpKSkpKSkpKSkpKSkpKSkpKSkpKSkpKSkpKSkpKSkpKSkpKSkpKf/AABEIAMwA9wMBIgACEQEDEQH/xAAcAAAABwEBAAAAAAAAAAAAAAABAgMEBQYHAAj/xABJEAACAQIEAwUFBQUFBQcFAAABAhEAAwQSITEFQVEGEyJhcQcygZGhQrHB0fAUI1JicjOCkuHxFUNTotIIFkRUssLDNHODk9P/xAAUAQEAAAAAAAAAAAAAAAAAAAAA/8QAFBEBAAAAAAAAAAAAAAAAAAAAAP/aAAwDAQACEQMRAD8Aym7dNJG7XXmpE0Cpu0XvaSJopagWN6u740hNAWoHHfUAv0iDQTQOe9oRepuGo00DjvaA3aSBrqCW4XwDE4nMbFm5cCgklVkaRMHmfENBrrtT+12E4g22EvfFcv8A6orSfYnhz+xux2N5wNf5bUyOWq/WtAxl5bSM7zlUSYBYwPIamg8/r7NuJH/wr/FrY/8AfRx7M+Jf+Wb/AB2v+utssdscI4JV20627mvoMutS1nEo65kYMvVTIoPP49l/Ev8Ay5//AGWf+uiL7M+JH/wzf47X/XW74rjlu2zKQ7FQWYqshQsSSSR/ENppf/adnU94gAIEllAJYBhlMwdDQYhw32R4+40OqWV5s7q3yCZifpVhuewtsoy4sZuc2iB8CHJrURxG1/xU2LDxLqq6MRrqAdCeVKC+CmZIcESsHRuYgidD11oMXvexbGg6XLDDrnYfQpRG9jON5NZ+Nw/gtaVhO3CsZv2+4QqzKcxc/u2yXA6hAUIOsa/CntntXZlw8oF2Jlp1uKfdXwx3LHXlQZbg/Ypiyw727ZtrzILufgMoH1FWvhvsWwif2ty7dPqLY+Sif+arjxviJsW86qreJV8b92ozsFBZsrQJI5c6iMN27tm0HZIeFZkDFgiu/dgvcyACDvpp9aCO4j7IMC/uB7X9Nxj8w+aovFexOwwPd3ryHlmyOPuB+tWjC9vsMyKzsUY+8uVmysMuZcwXxQXUafxCpTBcdsXiotXAxYEgagwpykwQDE0GWXPYjeAYjEqSASoFs+IgaAkv4ZOk61T+L9hsdhlz3bDZeZQrciNTmyE5R5nSvQ37cZOVZA06mRy/XpRFxWaZUg7ERMep2gig8uC6aMLpq4e1zha2ccCiqiXLSsAqhRIJRtAAPsg/GqQGoHiXa6kbbV1Ale3pEmlr1IE0BTQTXMaLQHy0Q100FAINDQUIoBoQaCgoFRXA0QGhBoNo9heOm1iLX8Lq4/vqyn6oK1K6kgyJB0jrNYh7EMXGLvJtnsyPVHQ/cxrYOP4x7WFvXLfv27bMsgHVQTsfSggrnYgSxQugJ9392Rr5zOlSnBeGNhgVWWRiD4mWQdmOgEyI0gbeelNvds8SL1qy1/KGZSbiYdHZlvW1u2x3euoIZSV5a8qb8R7fYu1ebDEnMtzujcCJ7z3la020a2MyxG4nzoNAxfCbLO7sHBcFXAdlVpAXUBomANR/CvQQ0scNsJH9oSOeZhvnGsMBtcI66DoKptjtRjRgjiBfu3Li3Ws3Fe3bRVNzNaRrbBPHlfITvqSDWnAR5xzoIQdnbJKsueIYFS5ac4cHNLE/7xjpGrE1IpgyqhVLKqqAAo08yTkJn41Qu3fEb9rF3WTEXbYt4UX7SK5CFrdwLcDLs0odqqa3c9hGuZXuLjAjC9iLjd4jFx47c5raDMgzDefKg1t+G2lVlFq2A2re5II90k9R/Edaj04HZKsly0g2jxwT0IKZWAPSSDFZ7eNvDWuKYciylwsVRVDd6ys1t8oJEG2BtsZpU2LZtYVr9n95hMWmHui4ozGw0mz3msaKRzOqmDQaq2H7wMJY8mXvGIHkVzga9DSd1BaQlrdpLSrBJS2qqu5k95AWfhVI7GPZw/FLllFZmc3RmKstxIOdheAOW7bJ9y573LnWnPbDLDAEHcESD6jnQQR7R4IjW/hI83s7nf7e9OcKlhXzWxhw+qkp3amdCVOUk7AGPQ1nGP7OuodLVshrPEWCnuc47jFpE5Yh0WfQeVVy92dxK4fumwt4FrlspFt2Ge2HsXZMeEMpRwToY00oNo7UcLu4nCtbtMbT5lKuCwiD4tQOayPiKhbv+0kEZMO+XoxViQo2kASWJ3jkazDs1xvE2MRYN13FtbRtCSQAl0XgnlpckTyyeVHtdt8ZbwloJfu50LCSX8VvEJKk5veNt1cBtdxFBP8AttwYZcLeXq6fBgrrPyasnK1rHtE4n3/CcHc0lyjtpHiNt823ViayktQCldQoaCgC8abNTm9vTc0CRo9qwWMAU94Vwo3mMe6gzOegH6+tTOD4QHb3dOQ8vPqaDsN2dsZQJe/c+0beiDyDEeI+f0pje7PwT4Xyz5Ej860Xg/Z5mA0gDlT8cDjQx8QfvoMbxuBC6qxPUMuVh9SCPMH4U1FarxzsgrrIADRy1rNOJcPay5VhFA1NdNBNBNAaaGiUYUF09k2KycTsfzh0/wASMR9QK9BYmwLltkbZ1Kn0YEH768y9jMV3eOwr9L1v5FgD9DXpu5cyqWOygk89AJPrQVRPZ3ZEE4m/3iFMtwOisgtKyoohIAAY8p86kb3ZDDuxZyxdjZYksJLYYyjbbmfF1nlR7GJtmFDuczSpYAag5xy1+NGt3LWZcpZnRAFWJIUGCfWLkHnHxoGqdibOS/a728bd5izJnXKjF+9JtjL4DPrp86savyqpYuza8bHv4JJIDrbAL6GQSMsb8tTMEzRrdpbQN21bXMmg7y6kBWMOQQ3hgaAGOgigkeK4LBYgpcvLZu5dFL+KM2vu+cTqOVEvJgrbFyuHDNqzC0pJ55i0ddZ+NRthgGlrWFS2FIVs2Yyq5RIBOkwDzipHhJVpE2WcBTFpQsI8suseJTuD60DkcXRg7KSQjBTABMmNIidJgg02xnHktZSVdhcUtAUEgpyKgTMj0032l2l4z7jjzNwRy5BqjbnDMYR/9XGp8S2wD8QdDtQL2u0edoW1iMp0z93lG5GukjYf4uVdc47fRrmbDXWRScrJGoUkSQd5ABEdesAoNwW42cnEOC2XYARlGUwdSM25+Fdg+zK23W4Lt8kfZZ8yExuVIjnQPbHHrro8WHVlQtbza5ifcUgGZ66iuxHG76zGFdl5HMgJ0nVZ0E8t/TSlr6gCYQ+qr+WvpUbxG17rpn1ABA76NJIkW9RufsnWKBy3Fi1pWvYZySYKZQxlQTmAPIkQJPPemXE8VgvD3+HSEVMpZFzKG8ahVicoIjTQNpFCmMggi7llvdZsqnVSZa5bke9yjy8ksZxopcuI1+0yhhKMhUjOZXxAZSMrDU7wdt6Coe0mzaTAW7eGjubbgjKSwAJYDUkmJY+m1ZOz1p/bjEKmEuWjaay/gAQzH9oH8J5iAxmsuJoFrVdQWTXUAXaRNLXaDDrLqDsWE/PWgvXY7hjJh7hIE3QNGHLdfpJ8pFWDhXAgG10jnvz/ADNOsZktBTdZi7aBQAzNP8CDfzO3nTX9qxQIKWkW1bE93cOZ7kyQGymVHOASfXagtmHUhRHPbUD/AF/ypO7bugSU89NPxqD4rhMIFFzFtddsxAVCSls/8PeM3xJ9BUvwd7FhMyAraacytMqwUnYz/DGm+m9ATEBhqFJ6/ofrWs77a4XvJbKcy7yNY8607E8SQ51RgTE7gEA6DXYa+XSqRxvhOKuK5S5av5VkoCneBRvoIY/WgyhhB9KLNS/GuFG2qXTdtP3n2FYl1gAeNSojWRInVTUPNANGFEo6igc4K9kdW/hYN/hM/hXqpsYuQOzAKRIJMb66dd6wLs37P89v9oxlwYfDjr7zeQEc/QnyrSuE460EUWVdtkW5cDRoIANx9QI/IUD3/vAFuRmcowaHYHwtrl8OrMPWNh1NK4UXGYh7l1x4l1tKqTqwMSZGkDT79XPD+FdzJLzcbdtBuQSACTA06a/KntveGYkev3jKNKBqiAEtsev7sCR6CdaG4gZGUlWBE5bpBSAZnyGm8Uld4gqtlzEbyAZAjXYn9RSmCugupUkq0iNDy+1PiG3IxrQJLhfCq95hu8zyPCjCDllQNwfDuNdRM074eSSxN1WEaBUy5YjY9BB+flS5wOaQRoeUtHymPlQ4Lg2QmDGb3o59CdyT8aDruMRRJYT+ppD/AGo0MVSQBI1Gvw9KeW+CIDMTz1160+t4QDYRQVVb2ILSoOuwb3ddeW3rvvT+xhcQwi6yoJkZRJ9OQqb7qg7uaBjb4Qg1JYk9T+opf9iUCOVNMR3tskyGX0Mz0Eb03xPG7iKT3R010k/dQSLcNUjnEzEmPiNjUPxXAutxrne2jaETbe0rMNACA0FvF0ojdsPCSLbGBOx6DyMc+dR3Eu0dy8Jt2ysaFoEg/EbfmaCq9p+yuKxSOFBKq02wWYxbGigAjeInXcVmPEeFXLDFbqFTMa+VbU2JxDjxvlEAgKvpzgmfPkapntYxhutZKrCAEN/F3mxzddAII86ChWRXUNquoOu084Dwy7eur3S5irKdSBzEak7k0yu71pnsct27iYm0wBuFrTAEfYGZSeuhP/MKCRtgo4ZjnuXPfJgEZQfB5KNR57nWrHwuwXm4dBGh8uf6NVrtRYa1jwzGQybjmFLKeni8MH4VagzKllYgtLNHRd/qfpQG/aTDB9V0AJ3P2ZIj3vPnUDxe1bVAveMBMgM2uog6bgRI1gamrNib6MOgX3iNzzAmq42FfEXWKZ0DHkqbLyhgaBDB4p7V1HA0cFNATrMroN9uVOeKcJt5jig/dMGVuQEj+DcyRIIG8xSHaW/dS13bC34SPGsgmDpCxIOx3NPsM1u9ZExMT11gT6HzoMh7d44XcUzBO7AAAU8hJb4SWJgdarUVPdsLWXEHWeQPoagaBSzaLMFG5MVe+z3ZdXPgkFRuSuZmGpInRVH6NVDhPhbN8B8d4+H31eOz+Hu3GAUsF0khSSY2nnHl5UFx4Vct22DYpe9IHhuDM8AeRUADzX5c6kMb20wpKquchjB/dMRHoRqKU4ljlwtlWuyV2ZugOk+QnT40XhPFbjSRgLzKQpR1VBmEakhmEHcjqDQSWAe3lnDsGU/YzRH9M6p/SYHpT/CYrvCVCMjASc0HSY3UkUTh+CtOe9QKVuanTUNt6g8mB5/Gpe3gQNoHw6bTQMU4KoJJ1JM+fzp0uCG4AmQfl8DTvu6MtugTCUYLSnd1wSg6K40YLQ5aBFqALS+Wgy0CeWiOg8qWK0R1oGdzDrrIHTYUn+wJtlGuhEDbl+vKnvd0ZbRj/Wgizw1On4eeo57V17gFm4pS5bV1YQQwBkjmakmuIvvMq+pA++kW45hk97EWF9btsfe1B547f9kf2DFm2km0657RO+UkgqTzykEekUFXX228Wwt9ML3N63duKzg926vCEL72UmPEBHxrqDPeMdjr9q/3Yhwy95bcEBblvcMpOk6xHI6Ul2S42cFjLdwyoByv1ytodOcaGPKtMTh6XQcJIg57mDOujqSL9kMd1aMy8t/4YqK4n+9slQFm3AUlQCAuhnTeeflQG7T9oMOb6lYuvlknOcgckEsAPeOm0gdedR9rtRibl/W62VSu0L4WyyD5eHaoXiJm6hgagzAgeegpxhLQGJ393KZk6Rv66UGp8RtEaDQZpMRqhkwJ2M1AJ2ixCjImALETma7dCz0KMfLqeVWbHKWUxrlMR93wgiiYO4FmUYk+X3mgqHEe2AZSt/CXcPmBAuC53qhoOWQIkfPbnT/s7hf3IeREEkCeUzE6idIFd2jCkFSGWZgkaQY6aRTLh3F1t4cIFLsWGYDQQDMFo5xGg60FF9pGDFrEogMsLYL/ANTEk1V8LhGuMFQSTyq8cb4Y2JxD3rsZnPuhtAOQ86ecL4WLRDZdo5D9QaAOyPYO5mU3kMbgAiPj+VbBwzg1tFEKAR0EfPrTLg2Osm0LmYZRAMkaNtB85PxpLinbyxbBVHRn21MKp6ueQHz6CgU45jrVu6r3nC2rANy4TJA0ItiObE6gbmBVQwnt1ti++ew/cQAmUrnkTJYHTWRoDpHOqN237YftLd1bYmyjFsx3uXDvcb4aAcgKqWag2ZPbPhReFxcPdQMf3viQyOTAfxg+kgmeVTFz274JTAt33GniCoPoXB0rAA9Hmg9AL7eMD/wsR/gt/wD9KC57ecENrWIP922P/krz/moS9Bul/wBv+HHuYa8f6ntr92amV/8A7QQ+xg/8V78rdYuXoM1Br13/ALQN77OFtD1d2+4Cmb+3vGna1hh/duH/AOSstzV2eg0t/bpjzsMOP/xt+L02u+2riJ2uW19LSfjNZ9moc1Bcb/tW4k++Kcf0rbX7kFNv+/nEbhC/tl/Ux/aMu/pFViauHYrspcust1kbuySEbqw0MT0/CgksNw/G3Lio+Nv+Jc2ly6dRuNW1NXnhns0DnNisRiL55Brrga9SDPyNSOA7OeFX2ZT4eenMN1nnFF7ZduVwFjQhr7aKnw3PlQJ8Y7O8K4fZN7EYe23TMDcZjyCh2MmsQ7QcaGIvM6WrdlPs27aKoC8gYAk+dJ8c7Q3sXcNy+5djtOwHRRsB6VGTQOLbV1FsmhoNW4NgleyvcXl/dXBD6eFi2ZHPPQtB257bU47XYcFe/VYW8uYgagXFMXQP7wn41Qmx3c3VuImwIbLp94I5cwaufB+ODGYHE21aHsFbyF1WQjeG7IUgGCJn+cSKCtXrGV7RhmBBYBQDv5sY5c6Z4vi7W7pK2oLCIJmI5nLpOopXEWD4gboVwf8AeAkONcviWdI0gCBzruF3Ld1gkIjzlyqyiTuMscjQaR2a4sr4K1cZ2e8V8UkQDMZSTuNJA1Pi6U5w2OvO0nReigD66k1jw45iMLecKchnxoPdbpKzE+Y1rUex/brDYoLaI7m+fsMfC0f8Nuv8p16TQPeJcLFwQzuY2UnT4gQTttUDj8B5GAI+O+gHrVwxnh2NIWcMHQho8xNBVsPwzMJ1n4/PTWl14cDMHY5fMHnPQjSiPxhUJXKWv2ngEAQ0GGHxWZkDWYNEtX8TeJxFlBaQkK2ZwBKaFiJhhrEwTpFBHcc4Pfe2RYLAjUQSJy8j1MbGsxxDMGIaQQYIPIjqOtehMRfLHLaUf1RoNPnWX+0/sw1l0xEki74Wnk4GnLYqP+U0FFBoKAGhmgEV0100E0AzQTQTXUAzXTQV1AM11BXUA0ZaKKtvZjsvmIuXh4eSn8fyoA7OdmA4Fy9opMAc45ny8q3PB2lt2rWGMIjeFHXw5lAlQhHu3Dp56NGsVnV6+qCFjYAbwDzGtXDsP2oFwDC4gAH/AHZOsj+E+fT5dKCe4ibuHsk20a+RsBGfykfa9R8q879reK3r+JuNiAy3AcpRgQVj7MHavQPaLiGLwy3LtpLN6yltmK3HNtlKAnQgHOD009RXm3jHFHxF65euGXuMWYjTU66DkBsB5CgaGuBos0IoHFg11BY3rqCxogLQzKgP2jJ+arJ+lOuxeNFniC5tbdwNbuAbFLght49fhUtYwlr3QoXQNmI67TP61pj2jwAUWr2hyMA5XSUJ0MdRt8RQQ/FeEmxdu2GLMLbkAEnQAwDvzEa1G3cOYkGfXcR0NXHtNbNxbN7myhWJGpe3CmekoVPyNRVrhsjTWBr/AJjlQQGIcuSWJL88x8U8z50GC0vWz/Op+oNS2IwII1gj602s2Gsut2M6qwJB3if1ryoNj4LiDfw9pnJZioJOmpMj5/mamsPhwo8v1z/W9QXYhg2EskTBX6yw1/XKrSmFnfXWddqCFTAWxf7y3bl9YY5gM2oJCnQnX3tzO9PU4ax3nqNdAI6bVX+0vtTwuELW7QOIurocphARyL6yR/KD61l3aL2iYvGSr3Mls/7u34F+PN/7xNBrPGO3WCwXgzi9dGgt2YaDt4m91fqfKsq7Z+0O9j17solqyrZgiiTIkAs51JgnaBrtVewgdXVws5SGEiRI1EjmPKmzWjzBn0oE6Ga5kI3BFdQDRa6uoOrq6uoOrq6uoOilbGHZzCgk+VOOF8Le++VBtqx5AdT+XOtD4TwK3h7Zkf3oBY+o5a8v0QgeAdlAD3l3UjYaRm6nqBU9isdHhWNfnz+EflSl++XbaFA0E8vPr1pvftSNAd/1FAth0AE7/OlbuGOhErB+XSDTnBWAV03jc/iRt5fdT1bc+8RMev12/wBaBTifaDEYi1bsXGAUf2jKSGcj3Q3RdNY3MbDfM+2XABh7oZD+7uSQOhU+JdNNzp5GtK7jeCNunw10gb1Vu3vGsP8As4wqHvLocOWHu22ghlB+2SNOg010igzyuFBQgUDjD11DYFDQaLwkLJUgwFUfqekD509xWGQoyts2nz00/XSo/h9lSMzkBJ0DEiTrJj89q7iFmAWw7AEa5VeD1lRJ2oI7hvEDdwl21qWSLqmZ9zwPv/KQdP4ahbt2DOYzsdAQY1G403NPOy3EEtXfGG0bXUQUbwuCCOYJ50PEOEhbjoLk5WK6qQNNtRO4oG68SYfa08gvy2qe4BwS5jFZkfLGihp16mROUAfPWqni8Ow0HiPlrpVl7N4k20FoK15zqLaE6f8A3Tso6zO9BoFnjGC4ZZW094EoPcXxuTqT4RtJJ3IqkdqvaZexamzYU2bLGCSZduZBI0UeQ+dWPA9gbbMtzEBbjmIRRltqJ2Cjffc76mm3bvsundLethUNoqCAAAUJy7DmCZ9CaDM7vDQIkk9af2eGIBKgk7+Y++nOLskCCKRs3SJGmnUUC74qd0BjpptziPpRVQXD7oH1/Knl7BZVUuviI3Q7TyOsj1/OjWcNBJGp322mgcWeFrcRbbIp1nOwkxoIB6VCdpuyRtEvallEBlg+En8P1zq6cPOQB8sxrHqI+80L4ZzcRbjEnIb10ciZAUGfMgf3ZoMqscNuvJS2zRvAJigxGAuW/fRl9QRWvYG9IKwNTEgaaAHl0BUfPrXXsIsliJC76dByEfqaDGopWxg3f3EZvQE1ql7hNtgc1oZjOkCRpoP5jtPQUbhPCwokqIA3AAtqP5P4j5j50GVXcDcX3kYT1Bp3w3gjXXCkhZ67+gHWtB45wxmTvWWF2UeU6aUTg/BIKtzjptI++JHxoHHA+ziWLeUEM2hLDWSdJnoNY9POgxTQco19f15b1Kk5Vy7xoNtuWlMcRhfFOX8ddhHoaBsljTTYcwTv08/9aEWvFp8tp2Pwpyq5TE/n1+776cW7UmIjrz6GRpQKYbBmdYbbntsd/nG1SdrAyssQAJJPIASddNNBvSd4W8OhuXSqoNyTsB0jfyHpWcdsO39zFfu7c27A0ygmWj+L8qCR7Z9tl1s4RvD9u4NJ8k5x51QC1AWoKDqMtFFGFA4w9DQYeuoLbguMqoCXDkZdCSpYGOf660rxDj9u64CQWG2RSigLsddZ86a43AC7qxIPkB+uf0pLDcPRNgZ5k/hQRoAXECfdP41PcRuaC7EkqAf6l016SAD8aheMLsw3H661I8Gy32W0x0Lo3/tIPlt8qALHBM653ulWu7KJE+sD76sfZXEHBvlibZPjHWPtCftD9eT/ABvZnOAyaNGu8RoRoDy1+e2lIf7M7tQpJLDc7yT8fP6UGhYch1W4hDIwkEc5+nl8OtQfbZgMG8/aZAY6ZgR91Vzstx1sLcYOS2GZpaASbbH/AHijmv8AEo/qGxmwdvLymzZUEFXbPIMgqi6EEbglxqKDN79qeWm/nTNrWs8qncRYJXQ6D9fOoe8nn6iOn30BxbMyp06E6eQ8v9al+F2M2hOusmNNd4npuPWlOD8LlQWEsdQDGg57jeNas+BwEclOx0ER/nGtBD8Mwhkq7Z4J16jcacgAAKkbrql/FXXGZVS2gHUwTlHxI+dK4bCfvLvMAr5axrH0+tdisKHFlFiGukv/ADBBOuupiB8KAcLhjatiRNxgNJnxOSzadBP0p1dtFcttdWidQCAJ1dp0HkOZ8ppRnysWIVidLamdY3PkP5vKkktATOrmSdBqT05wNgOVAscKuULlGxnXN6zPXn60Nq2SYyiBp7vyjlFBauRv9TG+/U8vpT6BBOmh315a89+vKgZ8Wsq9llJEHQCBv+h9KiXtlVEHkOcmDG/63PpR7+K75ot+6okHeZ0ZvyogRQN56x1BnU0Cdu34Y+I035dfI6URpMZZ056GR+R6UrbIB8R0Pl01jfWguXd+QjU7+YnbmeXQUBksCB4RM76nT8eYpHinHLWGUs0EjbnvqB61Aca7RpbEL00HX4T9Ko3EuJveaWOnIchQO+0HaO5inljCj3VGwH4moY0NcRQFrhQ11BwpQCiCjzQL4ehoLFDQXK9bgdNedMsUsMACGB10nTl0qYxNo8umvpvUU9rLJC7bx9PQeVAzxYGRgen1qR4Rwo28Pacg5mvKfgQ2UT8Jjzpha/eXADtIza7jnFX7FYVWt4edA95AD5hWy/CYFBZrloqpgesbRrvURjMKYJiOv6/GrEtuddSOcep2pljbOmn6+frQVG5bAzHkSdREcqj8MCSwBJRNEU7CYd8o5Ak7DmKlMbayq+h3Oo67R6zQcM4cQksBJ1O/Pc+n5UETesk7CPL8ta7CcGLAXCB3atqf4v8AIczzqWXCC5r9jmf4o5D+TX4+lTNrDzKkabQdNCNo6+VBHopkaDfQc95+OmvLnUuiApsAeoM68vuGlNEwLNl5mYM9V0+v41G9tMddw6WjauFFzENA5lfCrzOhhpHOgfYaWV2nVnj5KJ9B+VOcDbGrNqU2id2AEef+tI8NtTh7XLNLfM7fhTW9i2zuqnu4YjNPTcJ0P82+unWgd38TlbNIzkRG8D+FRyG3rHoKWS1PiaRHLXfyPXWmVnF2LS+JgYPM66c53FJcS7d4dRAcH+nfSgl8B/aQzKDEjfbmDy3++g7RXBlCs0r9obTtM+XkN6oPEe3KmcrN8BH4+nyqHv8AaVmB1bXqw+6g0VcagWNhGp1XlPTyFNMXxuxbB8UnoI8zLDrPL1rNcRxxyIzGOn+dMXxrHnQXbHdrAdFPhjmAPwn4a1B4vtITMST6/qar7OTQA0B798sZYyTSJpQLNFIoC11GK10UBTRaORXRQFijigAowFAvhq6jYdaCgvuKv5Zn4j5c+tQuLxAj/OakMdeIGgmaR4PwoX3AbQSF0/xMfQKPm60CmA4OVtC6VguQRvop1WPhrV3xVuf2BRMtezTpsuX8DQcdw8YclQAF2+75dKPgjmu4ARMW3f6empOWgtgtQOv65U3v6zG8R8f0aX7wZfuG36NJSCSN4P3fdrQQmB4YWvM1wQFB03lm93TyEnykUvi+Cm8phsoOsRE9JnYb6fORSOA40t3FtZCsCASjkeF8p8QEahRy6xJ3AqzW9tfhQV7C8GCaQDy5bUsbEERJ8+fPeZ8qmMVYB+Mef0puF20j19NvhQRVlf3jKBzDbcmgEfOg4hAtXGZQRDHUAiVEDQ6HUbb06vKVuqRtr9Nfw3ppxXTDQZlhl89ZYx050DTDKFWwsTlRSdNtJP6FY9xHjl247tnYBmYwDG5J5VqvFMXls3iseC2Qp28RGQee5+NZQOEE7sB9aBhcvE7kn1M0SakW4T/Mfl/nST8NIGhn6UDI0FKPaK7ii0Ba6jKtCFoCBaELR8tBloBFAwrooSKAFWgIowoKAhWgilIrilAmBRxXAUYCgWsUFGsCuoLXiMSNZqz9juHkWu9YGXnKByXXbzJg+gFVSzhw1y2p2ZgD6ExWscNwq6iNFBAHkNqCM44D+yXNjA+XLTpROy/ivWx/DhAQNtyNec+8ad8Y8WEuk81J0/XlRuxiB8QuYTOBt/8AqFBMmwZnodY8gPz50p3BZcn2SDmB1mdI+U1IMgj60bDW9x+Xl+dBUOC9i1w9xiblxtAEg5CqrIHunxGNNdPLWrTbtAnWTFKONz50a1cO/wCudAmwAMDXzpuwiI18hShuEx8aFTI+H3TQR2MtaTG/L1/yqM4p4riLyRc+gmZ25axp8zXcJ49cvYzE4d8vd2gpSBB+wDJ5znO9NuJ4kpbxNxfezAT09P1yFBXO0mOVcO9sEG4zrmVdSF3OaNpIFUr9o+Fal2SxrWsCQkAu+ZjAJJaZknfam1+yl0jPbtnX+EDkOnrQZrnpNzV2xnZuwfsRv7pI+6oHHcDRZILbcyD08qCEIn0pnfwfMfL8qetofSinagjBarslPbtsT8KKyUDbLRclOctFy0DeKDLS5WuKUCEUEUsVoAKBKK6KWy12WgSy0ISlIo6igGwutdS1hdaGg//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eg;base64,/9j/4AAQSkZJRgABAQAAAQABAAD/2wCEAAkGBhQSERUUExQVFRUWGBwXGRcYGBcYFxgaGhkYHBwdGhwYHSYeFxojGhgXHy8gIycpLCwsFx4xNTAqNSYrLCkBCQoKBQUFDQUFDSkYEhgpKSkpKSkpKSkpKSkpKSkpKSkpKSkpKSkpKSkpKSkpKSkpKSkpKSkpKSkpKSkpKSkpKf/AABEIAMcA/QMBIgACEQEDEQH/xAAcAAABBQEBAQAAAAAAAAAAAAAEAgMFBgcAAQj/xABBEAACAQIEAwUFBQYGAgIDAAABAhEAAwQSITEFQVEGEyJhcQcygZGhQrHB0fAUI1JicuEVM4KSovEkshZTCEPS/8QAFAEBAAAAAAAAAAAAAAAAAAAAAP/EABQRAQAAAAAAAAAAAAAAAAAAAAD/2gAMAwEAAhEDEQA/AKa93WmmumkM1NlqD03K8Z6aLV4WoPbj0kXabdqTNAovSS9JmvCaB62a6dabtmlmg6da8Zq414RQeqa5qStetQNs1NXWNKY03zoPQ1eohrorgSKB1bdEYjBsEDcqBDmnGxbFcs6dKDwNXs02tKU60DoNLVqZBpYoHlalZqmuzvYXF42DZtEIf/2P4LfqCdWH9INXzh/sJOnfYn1FtI+AZz9ctBlSGlZq+gcH7J+H21juC563Hdj9CAPgKG4h7KMCbTrbtBHYELczXGKHkYLwY6UGDl6Ur0f2k7PXMFfNm7B5qw91lMwR09OVR0UBHeURYahFoiw1AwxpBNeFqSzaUDbGks9JY0kmg5mrwNSXNJBoFzSWamy1dmoCLdLzU2h0rzNQOltaWtgkaR0/Q3o3h+BQeK5EDeSQPpqx8vvo1u02VclpIHL7IP8ApUfjQRdvhVxvdRj6K/8A/ND37TKYYEHzEVZG4nf7oXIWCWERc0gLzzH+LoNqj73Hlu+G6pHxzD5ESvwoK/dekh6JxtgDUEFfqKi3egK7yvO+mhsx+J5dfSpvhHYLH4iDbw1yD9pwLa/N4n4UEYr17NaNwf2FYl4N+9btDogNxvmcqj61cOGexDBp/mG7eP8AM+RflbAP1oMLmpLA8BxN7/Kw965PNbbkfMCK+keF9jsJhx+6w1lI5hFLf7jLfWpXD4m2+YI6vkMNlYNlPQwdD5UHz/wn2SY+80NbWyPDJuNrDTqAmaYjUacq0zst7IcLhcr3f/IujWXH7sH+W3sY6sT8KuljH222YTIUT4SZCsIBgnR1+dCdoeIvZthka2nva3ASshSVE5lC5iIkncgc6CVtWwNqXUDcxl26kWw2wGcSmbPbJDiR4VzZZAaRr5SSMPiHALXAmmw5GSfs+QX7X2nHSglqGvv5U3gcH3ZJLs5IA1n7IgczqRuesnnQfaLD3XRO4fI6uDvAKwZU+RMUFe7a8KTEYa4GUMwVmSZ8LhTBHnOlYMnWvoTGYu53mV7YVDIDKwI+3Ej7OgX58qwXiuG7rEXbf8DsPhOn0igQop+zbodTRFhqAAmkO1Jmj+BcJbE31tjnqSTEKNTr6UA/DeGXMRcFu2NTuToqjqx5CrnhvZ3bjS4brdQISfLUE/WpDgfA0FwaHID4Uk5dNiRzPONhWmcOwRgaaemlBl1rsBbA8Vln8s+X6jWqr2m7NCxrbt3VHPMQyj0I1+Yr6NbAgjUD5VXuN9nQ6mBQfNU614DvVv7TdnVt3SGGUNoG2ynkTG4nfy15VTbgILKdCCQR0IoC1Ole2zrTFt69z0BN8nSZj1pKk8hOvSafw2NU6XAIP6nyNH4K0UYNYvQQwIDSNRIBkSCdTy50BtzEr+xrbKNnUsTmVAsHLsQuYHTmahOHcMuYq8tmyuZ22BIUbgSSeUmrVx/iuIvWlVmWRIYll1HL3RrUf2GZbXELJLgscyjpJUxvqdQKCe4T7EcW3+dctWhOwJuNHwgfWrJw32EYNNb1y7ePTMLa/JPF/wAq04vOo2qlcU4/i7d4oSqrJAyW5kH3T4sxJ+QoJfhXZHC4UDubFq2R9oKM3+4+I/Oi8Vj7do5TLOQWyopYwASSeQGh1JE7VD8D4jeVv/ILZCDlLgSGBk6e9B1AkdKk8Tw9LlxLveXBA1C5crgTvKkroxBylSQYNARa4zbPunMDljLDZi2fQQeWRpmIynpTR7RKdLaFiQ8SR7yglV8Mg5gAd58S6a6eYTB20gJbLa6FvEVAKkQTJgFZB3miL9+2mU3DaQ+6mcou+kLnM67QBQOrfFy2BcXV18SRmEHTYjY+Y9RvUXg+BstsAsqMqKoCADRCxBk6Zgz7xBjbWmcb22wtssqs91kcWjbtW7jnvCWUIPdTNKsImgLnbU9xjLy4a4owoK/vXUZ7i5ZQohJWAwM+dBOLw1IBzsMrA+HKRCmQuqgDZRprCrz1qSQTOrHWY5emkA/Ems/xHHsRcOAvJd7izfvLYvWktpnS6C4dS7yYNxMkQDB3k072I4g9vHXbN+9cu3LveZXF4XbDm25LAIdcPdRWVCg8ML1oLxxDHixba7cLZV3yqztqQBC2wWOpqs3/AGiKFS5aw9xka1cv5nZLM2rRUMyA5i5OYEAkTVyFURewTXLdi1dVCmHxGIADwc2GuhypWJh1LLAMRk5aUDfGe2uJFlmtqiOHxNo+EsQ9pO9taMTBa0GkRufKo/g3b3E4jFhGLIhw5tlYUAYnunuBhz8Qtkj1qw4H2ehe7N3EXHy921xAFCXLtq33QcyC4lIlc0GpHDdkcLaVDBOUWYdnMn9nVhbYlYBIViCdiInagzdO3l0WsMblxLolbV5gFOrd1dV5Gobumu2z0a0TGlVX2g2cmPucswU+piD9V+la92g7L4NrQTIFVLYQFSQFSHVZMwdC8EzuetZl7T8ERcs3NwVNsnzXWT5kE/I0FQDURh20oKaJsbUArVdvZbgpvXbh5W2QerDX6QP9VUg1q3swtqMCzfbN1lHWPBt9aCycC4f+9Hl+VXm2oECq5wxcjjwknKCQJJA15D4D1qTbEXz4ktAg8mJUj1Ox9B86CTJFAY+6QCIPwozDYjMIZcrDdTynz5ihuIXZWAcpB1Ok7eeg/WhoM07Y8KF20xI1G1Y72mAF2QMpIAcfzLAJ+Ig/E1v/ABrA3IcK9q4VEtbzTeCEatoq5mAMxAmsW9oQs58touxUKc5ttbDTuBMyBIM7H7wrVt9BXuembZ0rgdaB8PrXPdjamUu605cOlB37QTuT8zT/AAXG91irFzkl22x9A6k/SajlakM2tB9icKebS+Qy/wC3T7waCxuMtIXNy8qlFZmGcAhRqTlTxEAUP2K4h32Esv8Axor/ABZFY/VjVa7SYAHFXrQANy7esugAlil209q6JjRRBYzpQTI7V4W2VPjUMbUMU7sFbt02g37zxFQw1kDRlPOojhnbHEYk3MiWEZLNu+lklnvXgQrsFLEADKHSQujMte4fsw+Ns4E37d7NZOS934VS9t7fiygbqtwIFkA6T51K9nOxd7CvYcXrYyWLdi6O7LG4Lb3GGViRkkPBMHagmeyuOa/g7N5ySbi59QAYZmKiBoIXKPhVd9o2AsG5hruICC0Rfw7u4XKne2WKNJ2IdND/ADVbOD8KGHsrZUllSYJiYLMwGnITA8gKa4nibUEXMhKeLKwDGQJlQecEajrQZPgBiLuFvWgmJZ7gw+LsqluEFzJad376PA7FGABO7AxrVkx/Yq417GKndJaxVpbZuu9x74i2AfDsZZVJJMmCedWk8YBEIrudRGyiBOpG3xryzimYt7qSFCgEMQZOacuxiB8KCJs9irKJctm5ea295MSMz+JbiQSwd9WLMoYz5xFSOHwOFt4l7q27CX7nvOADcaSd465D/t1oDHY23dGX97eNvOpygKWnRhPPpG23SvMLw55JSyo90guSxkzmBnXSfjQTLdoAGdclxshIlRIMEg7baqdKcXHXLiOCO7lfCcwDCesGQQI5TNDYTA384a5eBX/6wuk+uh06VKIgXaB6ACgCusCSHvGTJyINlYQAN5Gh1jWiAyhQpRiAZkxA5EkkjSD9dqViZiV0jfxFdNems0G2IMwDJH8K5uXViddPrQJ4qgMg2RCiAxI2EHTpz0nkazLt3ZU4E7g27iQDuDqp+jTWi8Yw+1w284ywzMxB0MAZRAYmT8o51Ue0/B2v2riAEAqMg00dTmAJP2ZkelBkCrROHGlP47g12wYuIVnY7j5ikWbelABFaT2Fa62D7tB3IVyXulZYhoZMgbSZDeKCBlHWs261vFzEluF2r9lsyZLTNzy6BbgHOAwOh2IoFcP7OLbuNcW5fZoDOzXbhz8iGCkBxEmDtHKrcOGMWzNedxAOQQqEgyIA2HLnUVwDFDKHOpYwPw/XrViyZR4dJ5Dr+FBXeNMwe24XKVlSZ1AOukGCNP8AlTeFxbZ7igq2aDDeYj9DrTPaDFnvNe8Kqw1RQwAjUkTmPMaA03xfFWyUew2dgIYrEAHaT+FAcvZxFWQseLvJMyHAiQSxjTSOdZb2/wCBm/d7pW1cMw0kygUj7jz51rdriCukEzI06+h5VnXaa8Ldw39YsC44H8RFo+H4kigw62+lJz611sV5GpoHAkGvbxpKb1z7UCGpsmnSNKZoPpD2L4/vOG2pPuZrf+12j/iVq+XcQEZQYltJ22I+e+3rWS//AI9YybGItTql1XjydYn0lK0ninGSmluGgakcjrpO22mlBIs7kMAIPI/6iOf8vi+NNYy6VCnvAsSCTzMQPCPPz/Oq1hON3XNyTccRHhhVU7xmOi6QOZ8Q2p+85aGOh01GsgjUErE68yddaA1roubvccHTbKh1XST5rGk+91E1F3eINdOYCyNiwCm8xmFgH3eQEjpR2F1MjedSI3mdYE/M0VYwQGYF3aZWAuVVEjaNJ0386AHCWnZ5bvMrZtHKjLBkAJJmQN/WakF4bJksxHIAwv8Axj8aTYFtGAUEtGhLCSI6TrGvLma69jYJFAelsARy6UzcxagwRA6/r1oBMWzbTrOvSvLODZmliSNvIj76Ai7xKdEEkH4VyozHVtNNtfrT1jDKOQFOhulAm3gkG8tHUz9NqU/QbdK5VY6bD60u3a20oBruHDoykenUHqKhcRw24PtCPIDX1M1Yyn6/6oe4sxQZl28xEYUSoDMV84hvvkH9GqHY2rVe3PZzvUgSOYPn5gcpArKMM+lBHZK0L2ZcaY2MXgixGe2123HUKQ4APUZTH9XOqJG9It4lrbBkZkZdmUlWHoRqKD6C7KWu9wdpwdc6n4AmrLi7bBSRrA26/wB/zrNfZD2l/crZuHTMVVujTOU+ZBBHWtSvERB5iRQVbDuiOTdZUOhA1diCAfdUSPhzBr3F8WsXlMtd8EZosXUjnM3QAfrRxsqTLRvrIB++meMX7QXQAA8wOY841oIvsyveG4JJUt4PCUJB5srEkEfCagfauqpw28w0JuNHmJCfnUpw7iAtMWGuk78zt661n3th4pccWsNbDMqDNcIE+Lpp5kn5UGXqa8Vda9Nogagg+elE4W0DuaAcCvG2om/Zyk9KHuLQNk6V5Yw7XHCIpLMYAHOiMLh+8YKOZ36DmflWo9k+ztnTKi5/KdOkmZYxrvznyoHPZr2XvYbOyAsbihXJJW2ADMD7T685A5Cd6vd63dPgB8I97IIuAdACYUeevlQd0XUWBfyqByA066mSKcS06A93ez3InxHMDMxMa+UiglsFwSFUIuZBqAWJE+mgBkmTOvPWjMRw/LDMQDtoBA5iAefnUFw8Ym+ubJbDTDxcYFW5gjKJ0IIMkEQRRt3D3BZVJZiHMgzEEHbyBjSedBJNi0GmbWPKR6TpTV7iQIBgERM0xhOCk+9A09TPL4eVSNvh6qAOgjp9KCOBdjA58o2oy3wmTJ5ijQoG1e99p8KDy1gwo21rrt0DekPiaHdGYyKB0YkDU60tL+4AimLWD6/LcUQE6CaAq3513OvO6JpzLQNsaQ9rTb4U8RptQeP4/h7J/eXrSf1Oo+hNAjEYMMIiZ0+f96wftjwE4HEsmyN4k9CTI+B+kVsGJ9pXD0MftNs/0mR9BWc+0rtph8U9ruALmQNJII3ywNRrsfnQUphvTDJV4xHs7bdLs+q/kagr/ZG/nyA2y3Jc+Ut/TmADegM0DPZbjZw14eHOj+F7epzdCI+0ORFb12a48mJtALczR7r/AGxG4ccnXYjmINZF2J7LXUxWe8mTu/dkgyxkSIPJZ+flWi4rhlsv3ikpcj308LGOTcnA5ZgfKgsWMsmDmSecrqPluKiOI8SzJkCMSIEQeXPag8R2gvWyq94rT9ogqY88sz8qhe23b25gktNcK3RezZBacEQsST4R/ENPuoF4m2UOdyFAObL6bT09KyHthxm5+0EhssidOckn+1XLs/2pHEsSLOS6ogtmChwIj3lGizpDMSJgc6X7R+z9rDi06ic2nIlo1bMTz1+HpQZzZ49dA1Kn1Ap7DccUnx2bZ15CKsNvg+CuARftgkTleEYeoJFK/wDgCtrbZW/paghcRi8OxE2mXrlb8zQ9yzhiNLlxf6lkfQVNXew1xRJkesfTXWnuH+z03DNx8q9APEfnoKCJ7P8ABDev5bJziNWiAOv5VuXZLsz3Sa6aa6b/ABpvsR2GtYe3CahtSdJPqatuMZbSGfdAJI8gJoKBxzDXGxCIh/dZpvKRMqDMD+EMFYGOtXLG9lrOX90i2XBkOijN6H+JY+ydOkVUe0HaG1hrFx3ebpksg3VgphQPIQJ6zVtt9s8F3Fu6+KsKropE3UBkqCREzInUb0ETg8Xcw9zK9t2J0zKrZbgBOoicrRybqeWtWXNpppVcxPtQ4Uu+LRtPsrcb/wBVNAP7YOGD3XvPA+zZudf5o5kfOguK02mKQvkDqXM+EMC3hjNpvpIn1qi4j23YVRmTDYtxvORFWPUuaqnBu0V+2741V764e9YI0KGzkDcEbLGg/hFBtZtEV4lnf41iB9rnFsQ4t2rdqyW0nuj4RtJa6WEa9Khu2PariFm93Z4jdugqCTbPdAHUEEJEbfIjag+h3RU1YhfMkD76jMb2uwVn/MxdhT07xJ+QNfLeJxVy4ZuXHc9WZm/9iaZt2CxAUEkmAACSfSKD6ZT2kYW7mXCN3zrAJysLazOpJAnY6D6VG4zjV0AFrzgsdMpgDlrk0UTprVQ7C8Au4O1F5crXDnA6aLox/i0mOU9ZAtnBDbtjxqWYAhZjLqSQW6nWgC4v2x4igtpYu2fGcue6ninkJGhM6DwkkkUxY4PxXEDNf4lcTkUtLkI6gwEgj0onifCWuNatKSrsQyt/AQfC2nLMNOsHpR2I7P3rVu7i2xdxru90XI7mDsEVfdKsQAQdiQRQUTtNw23hUIv4nE33+yj3nIPwB286orOGMhQvkJ+86mpztrwy/axR79+8LaqwkKRPIHaOnmOtQyJQKp62KTlp60lBtgu2iQMoT0f6nQUnF4S2/wBpHB95GI18wdg2350WeFWrOrDM3XShsRxRZhV1HICgAXNaYFS9xBpB1uoPIn/MXyOvQnajWhoZSYOoZdJqJfGP3kohnlofwFEK9wMSbbQ2rhZIP8w2IfryPrQMcUwTMQWdyBt4j9ajH4dKXLcyt1SjZgG0PrsQdQRqCKnsdiFtorsSUbUGNY8/xnWmjaBdkGrABvVSJEUFK9n/AHnCeJKLyhrGJHcFwpbdgRsZUyBI1kbdRpPtC7Fm9gWa2+c2/wB8u2qgagEaHwT6wKr1p7V5XUqSBoysOnMfnTGOxjYLBDDNiD3LHMA7DRTrkB0lJ1CxQUH/AOL3ri5+5dl6gT92tF8C9nJdsz3Cig+6vvfFh7vyNWjhnbXD4QQUvspg5lt+Hy94gmfSrTwzjWHxtsvhyDBggqVYHzBFBG8L4bbUZVDQBAksT8SSSal0wgHL9RT1rhpQgkb7eepqQe0Fts8HKp8XkBqTHkDNB5guKGyp5rufLzAG+nKqdjvaSjXGkPdCHNktqWiDp3rDwxP2Z9TpBoHbntVdxN9kDFbCnwWxoCIBl/4m157VPdl+Hk8ExDKYZnYkzAyWkBI031oH+KD9sK3SsG9ad4JBgukifmKr/ZfsdlxVp8TkayrBnWCcwHIzuNjFW7g2Cm3hp2GGHPUE21g+s0nF9lmOUftF3xMBICcz6UE9jcfhCbQsYUAuQAQoG50gKDy11iKsmDC3bYAA3gHl9N+dU/s72Pv2r1vvsRbeyAVKgMHJAIEHmpgE/ERzq7NfFu5bE5pIkwAPsrGmgAAGnlQU7i/BxcRjIDXDcRlgQCug+G1VLs2c+EQCM65k12kEH8QPStDvYAi5fcQVF90InVSYOo6GdDWYI/cGEdVi4fA2cs65jrGioACBmG8a7UEnat4q2we4i3LQlXNpZZRA8WSJYanaSOlWTAcLw+IsjKwuTmIaBBE7xAGmx9KibfaZc2VLtsZmBkbjadzGw++pjhdwli2eSBmA0A1BBI5QQQJ6GgCw3Y21ZZnDGQCJIECRyXn6Uxf7Krddrlu53b8oUKJ84EjWZA5irPcPeCNNoIHwkCfPnp6UTw7LAJUc/WgzPjVnE27vdF3czKFWbXppyMGmH4vjLDCXcGJGYBhppMODOv1rReO4q0HsuUYlTqQRop01A5bGdhUDjOOpdN8G3ngEAqQDlGg0Jk7zPoaCv4T2hYpBH7tyNS5QlyZnOzZtWiB0AAEChOP9tMTi8qszKkjwIxgkRrHNpE69akbHEiLbsEtakKQVhiCDsQPEPWi+Cvauowa2LNv+KQVn1Oo35fhQRnabtPZxdohkuLdDZkJKtBJObMdGJbmdpAgACqqLdXLH8IwYvABmkxABAUzOubakY/sspOa0ywFlhO347a60FUyUTYXSpHE8EuoR4SZ1EayPTf6VabF3G2UVbdxnUidd10GmvKgtIsZtbrb8gSNfPr0p5L1pB7vwA8/rUFb4mztoJP0FG3LYGtxg3kNAPUc6Dsb2mW2wyJmO3lPmf+6kw9xrRu3SUAUtCwggCd9WNVbAg3sWojQEaCfu2q88Zw0olgam4Rm/pGrfgPjQQOK4LmwB0m4VzsSSSSROpJ5bULbtRZwuIj3YRvNTp9/3Vbr5AhTtsf1FQmFwuW3ew7aZSXT+k6/Sgqfb7iK4K2WtFe9vCF55V+0x+4dSfKsuhrrPcus1x1iDcYz70e6AWbloCAOdSXa3GvdxV7PMqyqJ0hcv06z5mgOF3P8AMXk6FYkqCQUYaAFm1UwukmDQXteIviMCe9uIbiMGy57aGDp/l2rTMP6rjjyFQ3YvihscStgkMl1hbcZlIAcwG8OvhJDbHnRvZi9OGvWgzjQNkV7yZoMn91h0Mj+ZzpVcx57u8jA6qQfeTQqdPCygjbmZoPoW6Tdwue0JZSygHk6OUaR5FWn0rPe2XbJ07uwHh7pBuCMo7saCdoLajbZfSr/wTiIt4fFOSMouveBOaAl1Eu7ETuz/AEPOvnHjOPfEYi5ddizO5M/HSPICAPQUHcZnvnnTb6ACrL2R4o1yxdwIkd4HdW+yJUBhHnAPwqJwiKDJOZzJZiJ39a8wnHWw2JDwGKqyiIGjEGdj6aigsnZ7id6y1m27ByHOHdHW4GQT4SjxBBRRlDbxFW+92isWyrO+iwwBQ5dDOpFZ/iPaELiFbllnkqQTcAKlTKlStsZSDrOtOXvaHfvo1kKT3ilPEysfEI5IvWgvvajiThEv4M97chLklZWHUMYWdoO1Vs+0nHFQf/E6A9yZE66eKKi+zGDxFm5csujqCNWB8OmkA7GQeWulN8R4eLBCEDKdVIBD7nmTuNvhQTPCfaMhFx8U033YzlQhNICmEEHSdyNtabvdsMH4WBfvFZmzCwuU5gQQQ7zERz3qrYfhtsEhxLAwSCYmT/aj0wFkCO7H6+NAZjOOm+v7hbajN4i9i0cxA0jMHyxPI86D4P8AtNkMLd1UkCQQrQAdxmEKddhv8KLS6qiEWAJ0EAU7YfNp8fj+p3oFWeIY1ZK3rXU+BR9yedLbtBj9AWtMD5R8PDFNIg56eW9O2XgwKDjxjF5gxt2yeoL69J8cGkJxq9MnDhjlymGnTluD50+x858ogUzZxdwXB3J1Egzsfv50A/8AiAYktYuid8oBn/iOdBvibW2Z18mT8iasKcZtjdHuEgFnDoig89zpBnQxS8RlJMSRuJAmPjQVhwrQO8Ugbbr/AOwFSGAm0S6MrRGkBiT6gkADzPLaiW4WjfYHy1+lN3uBpyUg+v5zQH8S4nce2oUocsHwyHB+/wCXyiveH8ae2Ctwny6/Ufqajjwth7rn0ImvBhbgHuq3mNPyoJ/B4g215gjy/U17ex0udfP9daGwuKzJB1EbGi1wgPMjTlqPrQJ4XxQWcQD+pq9cAUtmvO+d30HRF5KPU1nZ4ce8EEGSI3A+tTnBcTdskAgkfP1oL1j8N4DHrNRuBsd6oJ0dMymY1BBH0ojD8UDKNT8vzonC4LUsOfP+21BgHb61l4jiVA3W2Rt9kKJH11+PKovs5hla4JMDMAfEUGV8yNLDxZfEsnnMVa/anww/4pbURN22FEkATLCWPJRoSegNVzs/wLEObw7q4yqrd42U5VAnxFojQgH4UGiez7shf8akAIRBm7ctoZH8Fgg3Dt7zxVe9pHZ69hLgzgG03ulAcvp+8LGfU1Yew3F3w6u16GvpNtUa4uh21UGTQ/bHGcQxWFe5eWyuHtnKSWC65o0E6mR+VBX+K9qW/YzbtzlxFnDo2mzWe8RlMGFJUWzA5RtUfaS3cEmxqAM2RmUGABMGQCYkxzNMYvGq/d2ragWsOrRG7u7Szsef2VHlbUc6fw1tiNB8AYoD8Hw/Cke9eQxqCEYfcDQOM7NW3ckXl+Kuv3SKLtWBBkeutD3xBkDT6UEW/Zcf/anl4t/mBSMNhe6cjdlZBIM6GDpRbRMxtzoTCIDejUliCAASTHIAUGr3cLqZ6mqt2xzo1sr/AAMJ358unrVut8Ou93Lm4TzJM/eKp2P4lfJK3BBBI1CiRJ3A56A/GggLFsjkf0afuXY3EGpK3jDOq2z8Pypd90KyUEfyswPPnyoIhr42/wCteVOjFkH8aPuYayVmLi68irfQrNM3eG2jtcI8jb/FW/CgZ/ayTNdbxR9fP/ql2+GLyuL8Z/EUu3whzsUb/UPzoPf2qi8O49DzoX/CbonwfIE/dXjWXXdY5c6A1ckyVE9SBP50530/rzoEFm5bD9b+teXsRkG3qdvlQS4vgaCk56ibeImNfqKeS+ZjTfzoJUzpFequlCh5Go1n00p0A8o+6gg7NnEjUAEfX41J2uOtbPjtsBttNTrdk8fZutbFpLwUTmR1BZSYHhcgg+X1NB4ri4tHJiLF20ROj22H1gg+tAlOMoWVl1AO2v40Y/GEInKenzoTB3MPcIylCPKP0D61JXFtgQCD5KCx+Q2oOw3Epju5Efhyqf4Zxq4BJ2G5JEffVRv4q6oPd2lGnvXGj5KoJ+cUd2dt37jsr3Ffwz4EyqnI6kk/dQU72p8dW9jLb2boZrawSv2GBka9aE4XxC09sZrgTLvaOcJ5lVN8IQegSP5auvHfZ5bvKROW5ybfXz6j86z5exGK7zuxbJJYKDIymdtaA6zgs+JKYdrdwspfMxJKhdwSFUE7RCg6gRWjcd4ddwfDBcvTnwwZEUPltteuOyG5lAzXnyvIkgAA+dZVcs3cBiiDGe2eY8JnyPI0dx/tdfxzKtxjkU6LM69TAAJ9AAKAnBYBbWCTY3MQ2czuttNF/wBzSf8ARS7OGyjSN6RaRmIGaYAAneBoAPKpAWNv1rQNlQBy9Kj+IOYjSN6lLigDWobHP1OgGulAHiGAERTa8VbDXFIOjA6gaiSPrpXW1zH7/wAKIx2HZ7WQASTOo2A6fd86B1u1s7uT5nPmB+6j/wBtNxFJObTQnodd6rdrs6594gDnzqdsWgFC6wBHyoPVYzGlEG58vLr+NMKJanXX1oPLt4xPIeX660K9w6670Q+3P5emlCwSdjA0mgctnofKnbN7xROnof0aVh8OSJ1+VO2cES3x/X40DyO286Hfy2p7/EXURnb5/nRYw2h9Kje7ljIMb/nQH28acoLBGJ/iRT+ApF029P3Sa8la4p5cg0fShiT5/ravVGsax0oHO6s/wXAf6lYf8ln61y4JDsxHkR+Rr3Kd9Z/X6+FKyx8/1NAtsH0f5T+NO2bDAbz8Afxpuzb69T1HOl3W2gxQahw/ElsRcRgBcOsKZGUdD6/fUF2nxRbFkckQ+mv95qa7E4Ak3cU5PilUn+EGSfiRH+mq1xC9mv4lht7oP+oT+NAjgWDVrwcopyLHugid/nRbWgXYxAJnyorhNgpZXqxJ+G1EW8MYPT5zBO3TWgh7vD8zARoDPyH51aeB8MCIdImgMBZhzIO3TzG9TtrERv8ALWgGuYEtsNv1FQXBsAf2olwQqHNJ0EmQPlqatZQgSB19KonaTjlw4lES41oqUMRo5MgHqVBMQBuTvpQSfbjsdhsRYe9eBRkBKldG22PWTyrDeH4IG4d4G3zifvrZ/anxxreFW3DB31KmJ6DYmZY/Ss6/wgWWFsEllC5zp75GZgPISB8KBWDwsbA1Jra0nXX5V2EQba7URiCFG3wmgjMYhgk1Wb985onff0qyX8MbmzKRHWR8qhcTgibgtqcxMA7CCTt9KB3g+AlC7AwdjTty3z111+HL9edG44i1bW2BPIwfsyMx+tIvKDoKAVl5a0q0nOnO5jXT4mvLdrf6dBQem0dh9/8AalPZMDTXp+t6es2tdqKa1AmPrQRb2D05TXLa9aeuEkmB9a63aMzQP2Uyrsfx+FEWvTyrxAdop62scqB4NTbYQRpudf7UvJSwtBDhNSKXbw3iBgHzP4U89rWld3Qdl+Xl/avO61p4W/Sl2knU0Hd3FCXnM6TT+Ov5RA3On96kuF4LKuo8RifLy+FBq+MC2MKQogIkAfCKo+C4dmDnfMR880murqCatWAMoHKPn+hRqYeBGuv3k/lXldQOYPCgE+mvz+6iLlidhH3/AK2rq6gLt2JQA+lKPC7RZWNtSy+6SASvoTqK6uoMc7Y8Q7/iReC1vDzcImJW3oo16vr8arVq8zO7sZZyWM9TXV1BPYVYXXeNelM445hC7jbz6/QmurqCLN0hdBHiBBHODrPxijcNwrJea4dS0xtoZrq6gax1kZ9dyNB0FJsgDSOddXUDpUbcq9t2RuK8rqB+ygnUfran7tsEV1dQDDDL0+/1p1LA0gCurqB9LNO93XV1Av8AZ9acGG05V1dQMNhNZrxcJ6V1dQOrhKXdw4A5aV1dQIwWCFxsx2Gw8+vwFTJtFdNK6uoP/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DEWEY-DEFEATS-TRUMAN-OBAMACARE-570.jpg"/>
          <p:cNvPicPr>
            <a:picLocks noChangeAspect="1"/>
          </p:cNvPicPr>
          <p:nvPr/>
        </p:nvPicPr>
        <p:blipFill>
          <a:blip r:embed="rId2" cstate="print"/>
          <a:stretch>
            <a:fillRect/>
          </a:stretch>
        </p:blipFill>
        <p:spPr>
          <a:xfrm>
            <a:off x="5029200" y="3352800"/>
            <a:ext cx="3467100" cy="2542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
                                            <p:txEl>
                                              <p:pRg st="0" end="0"/>
                                            </p:txEl>
                                          </p:spTgt>
                                        </p:tgtEl>
                                        <p:attrNameLst>
                                          <p:attrName>style.visibility</p:attrName>
                                        </p:attrNameLst>
                                      </p:cBhvr>
                                      <p:to>
                                        <p:strVal val="visible"/>
                                      </p:to>
                                    </p:set>
                                    <p:anim calcmode="lin" valueType="num">
                                      <p:cBhvr additive="base">
                                        <p:cTn id="7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
                                            <p:txEl>
                                              <p:pRg st="1" end="1"/>
                                            </p:txEl>
                                          </p:spTgt>
                                        </p:tgtEl>
                                        <p:attrNameLst>
                                          <p:attrName>style.visibility</p:attrName>
                                        </p:attrNameLst>
                                      </p:cBhvr>
                                      <p:to>
                                        <p:strVal val="visible"/>
                                      </p:to>
                                    </p:set>
                                    <p:anim calcmode="lin" valueType="num">
                                      <p:cBhvr additive="base">
                                        <p:cTn id="8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
                                            <p:txEl>
                                              <p:pRg st="2" end="2"/>
                                            </p:txEl>
                                          </p:spTgt>
                                        </p:tgtEl>
                                        <p:attrNameLst>
                                          <p:attrName>style.visibility</p:attrName>
                                        </p:attrNameLst>
                                      </p:cBhvr>
                                      <p:to>
                                        <p:strVal val="visible"/>
                                      </p:to>
                                    </p:set>
                                    <p:anim calcmode="lin" valueType="num">
                                      <p:cBhvr additive="base">
                                        <p:cTn id="9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
                                            <p:txEl>
                                              <p:pRg st="3" end="3"/>
                                            </p:txEl>
                                          </p:spTgt>
                                        </p:tgtEl>
                                        <p:attrNameLst>
                                          <p:attrName>style.visibility</p:attrName>
                                        </p:attrNameLst>
                                      </p:cBhvr>
                                      <p:to>
                                        <p:strVal val="visible"/>
                                      </p:to>
                                    </p:set>
                                    <p:anim calcmode="lin" valueType="num">
                                      <p:cBhvr additive="base">
                                        <p:cTn id="9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7">
                                            <p:txEl>
                                              <p:pRg st="4" end="4"/>
                                            </p:txEl>
                                          </p:spTgt>
                                        </p:tgtEl>
                                        <p:attrNameLst>
                                          <p:attrName>style.visibility</p:attrName>
                                        </p:attrNameLst>
                                      </p:cBhvr>
                                      <p:to>
                                        <p:strVal val="visible"/>
                                      </p:to>
                                    </p:set>
                                    <p:anim calcmode="lin" valueType="num">
                                      <p:cBhvr additive="base">
                                        <p:cTn id="10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
                                            <p:txEl>
                                              <p:pRg st="5" end="5"/>
                                            </p:txEl>
                                          </p:spTgt>
                                        </p:tgtEl>
                                        <p:attrNameLst>
                                          <p:attrName>style.visibility</p:attrName>
                                        </p:attrNameLst>
                                      </p:cBhvr>
                                      <p:to>
                                        <p:strVal val="visible"/>
                                      </p:to>
                                    </p:set>
                                    <p:anim calcmode="lin" valueType="num">
                                      <p:cBhvr additive="base">
                                        <p:cTn id="10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7">
                                            <p:txEl>
                                              <p:pRg st="6" end="6"/>
                                            </p:txEl>
                                          </p:spTgt>
                                        </p:tgtEl>
                                        <p:attrNameLst>
                                          <p:attrName>style.visibility</p:attrName>
                                        </p:attrNameLst>
                                      </p:cBhvr>
                                      <p:to>
                                        <p:strVal val="visible"/>
                                      </p:to>
                                    </p:set>
                                    <p:anim calcmode="lin" valueType="num">
                                      <p:cBhvr additive="base">
                                        <p:cTn id="11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sers.erols.com/mwhite28/images/nat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838200"/>
            <a:ext cx="10657699" cy="5257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authentichistory.com/1946-1960/2-korea/1-overview/MAP-Korea_38th_Parall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38112"/>
            <a:ext cx="4562475" cy="665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68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2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183880" cy="1051560"/>
          </a:xfrm>
        </p:spPr>
        <p:txBody>
          <a:bodyPr/>
          <a:lstStyle/>
          <a:p>
            <a:r>
              <a:rPr lang="en-US" dirty="0" smtClean="0"/>
              <a:t>Crusade against subversion</a:t>
            </a:r>
            <a:endParaRPr lang="en-US" dirty="0"/>
          </a:p>
        </p:txBody>
      </p:sp>
      <p:sp>
        <p:nvSpPr>
          <p:cNvPr id="3" name="Content Placeholder 2"/>
          <p:cNvSpPr>
            <a:spLocks noGrp="1"/>
          </p:cNvSpPr>
          <p:nvPr>
            <p:ph sz="half" idx="1"/>
          </p:nvPr>
        </p:nvSpPr>
        <p:spPr>
          <a:xfrm>
            <a:off x="78968" y="-99060"/>
            <a:ext cx="6245632" cy="5090160"/>
          </a:xfrm>
        </p:spPr>
        <p:txBody>
          <a:bodyPr>
            <a:noAutofit/>
          </a:bodyPr>
          <a:lstStyle/>
          <a:p>
            <a:r>
              <a:rPr lang="en-US" sz="2800" dirty="0" smtClean="0"/>
              <a:t>Communism was </a:t>
            </a:r>
            <a:r>
              <a:rPr lang="en-US" sz="2800" u="sng" dirty="0" smtClean="0"/>
              <a:t>NOT</a:t>
            </a:r>
            <a:r>
              <a:rPr lang="en-US" sz="2800" dirty="0" smtClean="0"/>
              <a:t> an imagined enemy of the 1950s</a:t>
            </a:r>
          </a:p>
          <a:p>
            <a:pPr lvl="1"/>
            <a:r>
              <a:rPr lang="en-US" sz="2400" dirty="0" smtClean="0"/>
              <a:t>Eastern Europe, Korea, Maoist Revolution</a:t>
            </a:r>
          </a:p>
        </p:txBody>
      </p:sp>
      <p:sp>
        <p:nvSpPr>
          <p:cNvPr id="4" name="Content Placeholder 3"/>
          <p:cNvSpPr>
            <a:spLocks noGrp="1"/>
          </p:cNvSpPr>
          <p:nvPr>
            <p:ph sz="half" idx="2"/>
          </p:nvPr>
        </p:nvSpPr>
        <p:spPr>
          <a:xfrm>
            <a:off x="249936" y="1844421"/>
            <a:ext cx="5715480" cy="4214073"/>
          </a:xfrm>
        </p:spPr>
        <p:txBody>
          <a:bodyPr>
            <a:normAutofit/>
          </a:bodyPr>
          <a:lstStyle/>
          <a:p>
            <a:r>
              <a:rPr lang="en-US" b="1" dirty="0"/>
              <a:t>Ethel &amp; Julius Rosenberg</a:t>
            </a:r>
          </a:p>
          <a:p>
            <a:pPr lvl="1"/>
            <a:r>
              <a:rPr lang="en-US" dirty="0"/>
              <a:t>Convicted &amp; put to death for passing atomic weapon plan to the Soviets</a:t>
            </a:r>
          </a:p>
          <a:p>
            <a:r>
              <a:rPr lang="en-US" b="1" dirty="0" smtClean="0"/>
              <a:t>House un-American Activities Committee</a:t>
            </a:r>
          </a:p>
          <a:p>
            <a:pPr lvl="1"/>
            <a:r>
              <a:rPr lang="en-US" i="1" dirty="0" smtClean="0"/>
              <a:t>‘Hollywood Ten’</a:t>
            </a:r>
          </a:p>
          <a:p>
            <a:pPr lvl="1"/>
            <a:r>
              <a:rPr lang="en-US" i="1" dirty="0" smtClean="0"/>
              <a:t>Alger Hiss</a:t>
            </a:r>
          </a:p>
          <a:p>
            <a:pPr lvl="1"/>
            <a:r>
              <a:rPr lang="en-US" dirty="0" smtClean="0"/>
              <a:t>Congressman</a:t>
            </a:r>
            <a:r>
              <a:rPr lang="en-US" b="1" dirty="0" smtClean="0"/>
              <a:t> Richard M. Nixon</a:t>
            </a:r>
          </a:p>
        </p:txBody>
      </p:sp>
      <p:pic>
        <p:nvPicPr>
          <p:cNvPr id="18435" name="Picture 3" descr="http://2.bp.blogspot.com/_W6df5UAwSdM/TPJ3D1YrgdI/AAAAAAAACBY/k_0jE9PdRQs/s320/HUAC2Nixon.jpg">
            <a:hlinkClick r:id="rId3"/>
          </p:cNvPr>
          <p:cNvPicPr>
            <a:picLocks noChangeAspect="1" noChangeArrowheads="1"/>
          </p:cNvPicPr>
          <p:nvPr/>
        </p:nvPicPr>
        <p:blipFill>
          <a:blip r:embed="rId4" cstate="print"/>
          <a:srcRect/>
          <a:stretch>
            <a:fillRect/>
          </a:stretch>
        </p:blipFill>
        <p:spPr bwMode="auto">
          <a:xfrm>
            <a:off x="6248400" y="2806317"/>
            <a:ext cx="2514600" cy="3205864"/>
          </a:xfrm>
          <a:prstGeom prst="rect">
            <a:avLst/>
          </a:prstGeom>
          <a:noFill/>
        </p:spPr>
      </p:pic>
      <p:pic>
        <p:nvPicPr>
          <p:cNvPr id="7" name="Picture 2" descr="http://www.atomicarchive.com/Images/bio/B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33526"/>
            <a:ext cx="2643696" cy="30108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additive="base">
                                        <p:cTn id="3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 calcmode="lin" valueType="num">
                                      <p:cBhvr additive="base">
                                        <p:cTn id="4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1347</TotalTime>
  <Words>1491</Words>
  <Application>Microsoft Office PowerPoint</Application>
  <PresentationFormat>On-screen Show (4:3)</PresentationFormat>
  <Paragraphs>213</Paragraphs>
  <Slides>30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Verdana</vt:lpstr>
      <vt:lpstr>Wingdings 2</vt:lpstr>
      <vt:lpstr>Aspect</vt:lpstr>
      <vt:lpstr>Post-WWII American Society </vt:lpstr>
      <vt:lpstr>When you finish the test…</vt:lpstr>
      <vt:lpstr>PowerPoint Presentation</vt:lpstr>
      <vt:lpstr>PowerPoint Presentation</vt:lpstr>
      <vt:lpstr>Answer: True or False  (make sure to provide evidence!)</vt:lpstr>
      <vt:lpstr>Reconversion</vt:lpstr>
      <vt:lpstr>Truman’s domestic agenda</vt:lpstr>
      <vt:lpstr>PowerPoint Presentation</vt:lpstr>
      <vt:lpstr>Crusade against subversion</vt:lpstr>
      <vt:lpstr>2nd Red Scare</vt:lpstr>
      <vt:lpstr>Warm up</vt:lpstr>
      <vt:lpstr>Republican Revival</vt:lpstr>
      <vt:lpstr>In the video:</vt:lpstr>
      <vt:lpstr>Prof. Alan Brinkley reading</vt:lpstr>
      <vt:lpstr>PowerPoint Presentation</vt:lpstr>
      <vt:lpstr>The Economic Miracle</vt:lpstr>
      <vt:lpstr>PowerPoint Presentation</vt:lpstr>
      <vt:lpstr>PowerPoint Presentation</vt:lpstr>
      <vt:lpstr>PowerPoint Presentation</vt:lpstr>
      <vt:lpstr>The Suburban Nation</vt:lpstr>
      <vt:lpstr>Allen Ginsberg’s “Howl” HAP-P</vt:lpstr>
      <vt:lpstr>Youth Culture </vt:lpstr>
      <vt:lpstr>PowerPoint Presentation</vt:lpstr>
      <vt:lpstr>Eisenhower &amp; the Cold War</vt:lpstr>
      <vt:lpstr>PowerPoint Presentation</vt:lpstr>
      <vt:lpstr>Eisenhower Foreign policy</vt:lpstr>
      <vt:lpstr>PowerPoint Presentation</vt:lpstr>
      <vt:lpstr>The Other America</vt:lpstr>
      <vt:lpstr>Civil Rights Movement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Post-WWII American Society</dc:title>
  <dc:creator>Yvette</dc:creator>
  <cp:lastModifiedBy>Arnesen, Sigurd J.</cp:lastModifiedBy>
  <cp:revision>116</cp:revision>
  <dcterms:created xsi:type="dcterms:W3CDTF">2013-03-17T19:22:43Z</dcterms:created>
  <dcterms:modified xsi:type="dcterms:W3CDTF">2015-04-15T02:18:08Z</dcterms:modified>
</cp:coreProperties>
</file>