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0" r:id="rId4"/>
    <p:sldId id="267" r:id="rId5"/>
    <p:sldId id="263" r:id="rId6"/>
    <p:sldId id="265" r:id="rId7"/>
    <p:sldId id="266" r:id="rId8"/>
    <p:sldId id="264" r:id="rId9"/>
    <p:sldId id="261" r:id="rId10"/>
    <p:sldId id="260" r:id="rId11"/>
    <p:sldId id="271" r:id="rId12"/>
    <p:sldId id="258" r:id="rId13"/>
    <p:sldId id="257" r:id="rId14"/>
    <p:sldId id="269" r:id="rId15"/>
    <p:sldId id="25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56FFC59-2992-4464-AEE3-185451881834}" type="datetimeFigureOut">
              <a:rPr lang="en-US" smtClean="0"/>
              <a:pPr/>
              <a:t>11/5/2014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45ABC3B-DC0F-405F-A64B-2843FB51B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45ABC3B-DC0F-405F-A64B-2843FB51BA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56FFC59-2992-4464-AEE3-185451881834}" type="datetimeFigureOut">
              <a:rPr lang="en-US" smtClean="0"/>
              <a:pPr/>
              <a:t>11/5/2014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5ABC3B-DC0F-405F-A64B-2843FB51BA8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5ABC3B-DC0F-405F-A64B-2843FB51BA8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45ABC3B-DC0F-405F-A64B-2843FB51BA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FC59-2992-4464-AEE3-18545188183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FFC59-2992-4464-AEE3-185451881834}"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FFC59-2992-4464-AEE3-185451881834}"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FFC59-2992-4464-AEE3-185451881834}"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FC59-2992-4464-AEE3-18545188183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ABC3B-DC0F-405F-A64B-2843FB51B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FFC59-2992-4464-AEE3-185451881834}" type="datetimeFigureOut">
              <a:rPr lang="en-US" smtClean="0"/>
              <a:pPr/>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ABC3B-DC0F-405F-A64B-2843FB51BA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56FFC59-2992-4464-AEE3-185451881834}" type="datetimeFigureOut">
              <a:rPr lang="en-US" smtClean="0"/>
              <a:pPr/>
              <a:t>11/5/2014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45ABC3B-DC0F-405F-A64B-2843FB51BA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 Republican Culture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Choose ONE of the choices below, and explain how your choice had an impact on the industrial growth during this period from prior to the War of 1812 to the middle of the 19</a:t>
            </a:r>
            <a:r>
              <a:rPr lang="en-US" baseline="30000" dirty="0" smtClean="0"/>
              <a:t>th</a:t>
            </a:r>
            <a:r>
              <a:rPr lang="en-US" dirty="0" smtClean="0"/>
              <a:t> century.</a:t>
            </a:r>
          </a:p>
          <a:p>
            <a:pPr lvl="1"/>
            <a:r>
              <a:rPr lang="en-US" dirty="0" smtClean="0"/>
              <a:t>Factory system</a:t>
            </a:r>
          </a:p>
          <a:p>
            <a:pPr lvl="1"/>
            <a:r>
              <a:rPr lang="en-US" dirty="0" smtClean="0"/>
              <a:t>Inventions</a:t>
            </a:r>
          </a:p>
          <a:p>
            <a:pPr lvl="1"/>
            <a:r>
              <a:rPr lang="en-US" dirty="0" smtClean="0"/>
              <a:t>Labor unions</a:t>
            </a:r>
          </a:p>
          <a:p>
            <a:r>
              <a:rPr lang="en-US" dirty="0" smtClean="0"/>
              <a:t>Contrast your choice against one of the other options, demonstrating why that option is not as good as your choice.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Sectionalism</a:t>
            </a:r>
            <a:endParaRPr lang="en-US" dirty="0"/>
          </a:p>
        </p:txBody>
      </p:sp>
      <p:sp>
        <p:nvSpPr>
          <p:cNvPr id="3" name="Content Placeholder 2"/>
          <p:cNvSpPr>
            <a:spLocks noGrp="1"/>
          </p:cNvSpPr>
          <p:nvPr>
            <p:ph idx="1"/>
          </p:nvPr>
        </p:nvSpPr>
        <p:spPr/>
        <p:txBody>
          <a:bodyPr>
            <a:normAutofit lnSpcReduction="10000"/>
          </a:bodyPr>
          <a:lstStyle/>
          <a:p>
            <a:r>
              <a:rPr lang="en-US" dirty="0" smtClean="0"/>
              <a:t>Population expansion in the west from 1790 - 1830</a:t>
            </a:r>
          </a:p>
          <a:p>
            <a:pPr lvl="1"/>
            <a:r>
              <a:rPr lang="en-US" dirty="0" smtClean="0"/>
              <a:t>Poor New Englanders looking for opportunity during the embargo years</a:t>
            </a:r>
          </a:p>
          <a:p>
            <a:pPr lvl="1"/>
            <a:r>
              <a:rPr lang="en-US" dirty="0" smtClean="0"/>
              <a:t>Immigrants from Europe after War of 1812/Napoleonic wars ended</a:t>
            </a:r>
          </a:p>
          <a:p>
            <a:pPr lvl="1"/>
            <a:r>
              <a:rPr lang="en-US" b="1" u="sng" dirty="0" smtClean="0"/>
              <a:t>Land Act of 1820 </a:t>
            </a:r>
            <a:r>
              <a:rPr lang="en-US" dirty="0" smtClean="0"/>
              <a:t>(citizens no longer able to purchase public land on credit)</a:t>
            </a:r>
          </a:p>
          <a:p>
            <a:r>
              <a:rPr lang="en-US" dirty="0" smtClean="0"/>
              <a:t>Westerners in the north typically didn’t have slaves, those in KY and south often did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Compromise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1820, Missouri asked to be admitted into the Union as a slave state</a:t>
            </a:r>
          </a:p>
          <a:p>
            <a:pPr lvl="1"/>
            <a:r>
              <a:rPr lang="en-US" dirty="0" smtClean="0"/>
              <a:t>NW Ordinance made the NW free states, but provisions did not include southern states &amp; those west of Mississippi</a:t>
            </a:r>
          </a:p>
          <a:p>
            <a:r>
              <a:rPr lang="en-US" b="1" u="sng" dirty="0" smtClean="0"/>
              <a:t>Tallmadge Amendment </a:t>
            </a:r>
            <a:r>
              <a:rPr lang="en-US" dirty="0" smtClean="0"/>
              <a:t>proposed by abolitionists to stop further importation into MO &amp; emancipation for children of slaves</a:t>
            </a:r>
          </a:p>
          <a:p>
            <a:r>
              <a:rPr lang="en-US" dirty="0" smtClean="0"/>
              <a:t>Would end the 11 free, 11 slave state balance</a:t>
            </a:r>
          </a:p>
          <a:p>
            <a:r>
              <a:rPr lang="en-US" b="1" u="sng" dirty="0" smtClean="0"/>
              <a:t>Henry Clay </a:t>
            </a:r>
            <a:r>
              <a:rPr lang="en-US" dirty="0" smtClean="0"/>
              <a:t>proposed:</a:t>
            </a:r>
          </a:p>
          <a:p>
            <a:pPr lvl="1"/>
            <a:r>
              <a:rPr lang="en-US" dirty="0" smtClean="0"/>
              <a:t>Maine enters free, Missouri enters as slave</a:t>
            </a:r>
          </a:p>
          <a:p>
            <a:pPr lvl="1"/>
            <a:r>
              <a:rPr lang="en-US" dirty="0" smtClean="0"/>
              <a:t>All future states north of MO’s southern border would be closed to slavery</a:t>
            </a:r>
          </a:p>
          <a:p>
            <a:r>
              <a:rPr lang="en-US" dirty="0" smtClean="0"/>
              <a:t>Compromise lasted 34 years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Emergence of a Second Party system</a:t>
            </a:r>
            <a:endParaRPr lang="en-US" dirty="0"/>
          </a:p>
        </p:txBody>
      </p:sp>
      <p:sp>
        <p:nvSpPr>
          <p:cNvPr id="4" name="Text Placeholder 3"/>
          <p:cNvSpPr>
            <a:spLocks noGrp="1"/>
          </p:cNvSpPr>
          <p:nvPr>
            <p:ph type="body" idx="1"/>
          </p:nvPr>
        </p:nvSpPr>
        <p:spPr>
          <a:xfrm>
            <a:off x="304800" y="1447800"/>
            <a:ext cx="4040188" cy="639762"/>
          </a:xfrm>
        </p:spPr>
        <p:txBody>
          <a:bodyPr/>
          <a:lstStyle/>
          <a:p>
            <a:r>
              <a:rPr lang="en-US" dirty="0" smtClean="0"/>
              <a:t>Daniel Webster</a:t>
            </a:r>
            <a:endParaRPr lang="en-US" dirty="0"/>
          </a:p>
        </p:txBody>
      </p:sp>
      <p:sp>
        <p:nvSpPr>
          <p:cNvPr id="5" name="Content Placeholder 4"/>
          <p:cNvSpPr>
            <a:spLocks noGrp="1"/>
          </p:cNvSpPr>
          <p:nvPr>
            <p:ph sz="half" idx="2"/>
          </p:nvPr>
        </p:nvSpPr>
        <p:spPr>
          <a:xfrm>
            <a:off x="228600" y="2133600"/>
            <a:ext cx="3657600" cy="4103688"/>
          </a:xfrm>
        </p:spPr>
        <p:txBody>
          <a:bodyPr>
            <a:normAutofit lnSpcReduction="10000"/>
          </a:bodyPr>
          <a:lstStyle/>
          <a:p>
            <a:r>
              <a:rPr lang="en-US" dirty="0" smtClean="0"/>
              <a:t>Massachusetts</a:t>
            </a:r>
          </a:p>
          <a:p>
            <a:r>
              <a:rPr lang="en-US" dirty="0" smtClean="0"/>
              <a:t>Nationalistic views</a:t>
            </a:r>
          </a:p>
          <a:p>
            <a:r>
              <a:rPr lang="en-US" dirty="0" smtClean="0"/>
              <a:t>Anti-slavery</a:t>
            </a:r>
          </a:p>
          <a:p>
            <a:r>
              <a:rPr lang="en-US" dirty="0" smtClean="0"/>
              <a:t>Early career: represented Northern shipping interests</a:t>
            </a:r>
          </a:p>
          <a:p>
            <a:r>
              <a:rPr lang="en-US" dirty="0" smtClean="0"/>
              <a:t>Represented Federalist interests in </a:t>
            </a:r>
            <a:r>
              <a:rPr lang="en-US" i="1" dirty="0" smtClean="0"/>
              <a:t>Dartmouth v. Woodward</a:t>
            </a:r>
          </a:p>
          <a:p>
            <a:r>
              <a:rPr lang="en-US" i="1" dirty="0" smtClean="0"/>
              <a:t>Early member of the Whig party</a:t>
            </a:r>
            <a:endParaRPr lang="en-US" i="1" dirty="0"/>
          </a:p>
        </p:txBody>
      </p:sp>
      <p:sp>
        <p:nvSpPr>
          <p:cNvPr id="6" name="Text Placeholder 5"/>
          <p:cNvSpPr>
            <a:spLocks noGrp="1"/>
          </p:cNvSpPr>
          <p:nvPr>
            <p:ph type="body" sz="quarter" idx="3"/>
          </p:nvPr>
        </p:nvSpPr>
        <p:spPr>
          <a:xfrm>
            <a:off x="5102225" y="1600200"/>
            <a:ext cx="4041775" cy="639762"/>
          </a:xfrm>
        </p:spPr>
        <p:txBody>
          <a:bodyPr/>
          <a:lstStyle/>
          <a:p>
            <a:r>
              <a:rPr lang="en-US" dirty="0" smtClean="0"/>
              <a:t>John C. Calhoun</a:t>
            </a:r>
            <a:endParaRPr lang="en-US" dirty="0"/>
          </a:p>
        </p:txBody>
      </p:sp>
      <p:sp>
        <p:nvSpPr>
          <p:cNvPr id="7" name="Content Placeholder 6"/>
          <p:cNvSpPr>
            <a:spLocks noGrp="1"/>
          </p:cNvSpPr>
          <p:nvPr>
            <p:ph sz="quarter" idx="4"/>
          </p:nvPr>
        </p:nvSpPr>
        <p:spPr>
          <a:xfrm>
            <a:off x="4800600" y="2408237"/>
            <a:ext cx="4343400" cy="4449763"/>
          </a:xfrm>
        </p:spPr>
        <p:txBody>
          <a:bodyPr/>
          <a:lstStyle/>
          <a:p>
            <a:r>
              <a:rPr lang="en-US" dirty="0" smtClean="0"/>
              <a:t>South Carolina</a:t>
            </a:r>
          </a:p>
          <a:p>
            <a:r>
              <a:rPr lang="en-US" dirty="0" smtClean="0"/>
              <a:t>Promoter of states’ rights &amp; nullification</a:t>
            </a:r>
          </a:p>
          <a:p>
            <a:r>
              <a:rPr lang="en-US" dirty="0" smtClean="0"/>
              <a:t>Free trade (to limit Northern power)</a:t>
            </a:r>
          </a:p>
          <a:p>
            <a:r>
              <a:rPr lang="en-US" dirty="0" smtClean="0"/>
              <a:t>Defender of slavery</a:t>
            </a:r>
          </a:p>
          <a:p>
            <a:r>
              <a:rPr lang="en-US" dirty="0" smtClean="0"/>
              <a:t>Early career –Democratic-Rep.</a:t>
            </a:r>
          </a:p>
          <a:p>
            <a:r>
              <a:rPr lang="en-US" dirty="0" smtClean="0"/>
              <a:t>Will become a leader of the Democratic Party</a:t>
            </a:r>
          </a:p>
        </p:txBody>
      </p:sp>
      <p:pic>
        <p:nvPicPr>
          <p:cNvPr id="37890" name="Picture 2" descr="Daniel Webster - circa 1847.jpg"/>
          <p:cNvPicPr>
            <a:picLocks noChangeAspect="1" noChangeArrowheads="1"/>
          </p:cNvPicPr>
          <p:nvPr/>
        </p:nvPicPr>
        <p:blipFill>
          <a:blip r:embed="rId2" cstate="print"/>
          <a:srcRect/>
          <a:stretch>
            <a:fillRect/>
          </a:stretch>
        </p:blipFill>
        <p:spPr bwMode="auto">
          <a:xfrm>
            <a:off x="3048000" y="1143000"/>
            <a:ext cx="1457739" cy="1828800"/>
          </a:xfrm>
          <a:prstGeom prst="rect">
            <a:avLst/>
          </a:prstGeom>
          <a:noFill/>
        </p:spPr>
      </p:pic>
      <p:pic>
        <p:nvPicPr>
          <p:cNvPr id="37892" name="Picture 4" descr="http://www.biography.com/imported/images/Biography/Images/Profiles/C/John-C-Calhoun-37250-3-402.jpg"/>
          <p:cNvPicPr>
            <a:picLocks noChangeAspect="1" noChangeArrowheads="1"/>
          </p:cNvPicPr>
          <p:nvPr/>
        </p:nvPicPr>
        <p:blipFill>
          <a:blip r:embed="rId3" cstate="print"/>
          <a:srcRect/>
          <a:stretch>
            <a:fillRect/>
          </a:stretch>
        </p:blipFill>
        <p:spPr bwMode="auto">
          <a:xfrm>
            <a:off x="7315200" y="990600"/>
            <a:ext cx="16002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90"/>
                                        </p:tgtEl>
                                        <p:attrNameLst>
                                          <p:attrName>style.visibility</p:attrName>
                                        </p:attrNameLst>
                                      </p:cBhvr>
                                      <p:to>
                                        <p:strVal val="visible"/>
                                      </p:to>
                                    </p:set>
                                    <p:anim calcmode="lin" valueType="num">
                                      <p:cBhvr additive="base">
                                        <p:cTn id="11" dur="500" fill="hold"/>
                                        <p:tgtEl>
                                          <p:spTgt spid="37890"/>
                                        </p:tgtEl>
                                        <p:attrNameLst>
                                          <p:attrName>ppt_x</p:attrName>
                                        </p:attrNameLst>
                                      </p:cBhvr>
                                      <p:tavLst>
                                        <p:tav tm="0">
                                          <p:val>
                                            <p:strVal val="#ppt_x"/>
                                          </p:val>
                                        </p:tav>
                                        <p:tav tm="100000">
                                          <p:val>
                                            <p:strVal val="#ppt_x"/>
                                          </p:val>
                                        </p:tav>
                                      </p:tavLst>
                                    </p:anim>
                                    <p:anim calcmode="lin" valueType="num">
                                      <p:cBhvr additive="base">
                                        <p:cTn id="12"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additive="base">
                                        <p:cTn id="3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additive="base">
                                        <p:cTn id="4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7892"/>
                                        </p:tgtEl>
                                        <p:attrNameLst>
                                          <p:attrName>style.visibility</p:attrName>
                                        </p:attrNameLst>
                                      </p:cBhvr>
                                      <p:to>
                                        <p:strVal val="visible"/>
                                      </p:to>
                                    </p:set>
                                    <p:anim calcmode="lin" valueType="num">
                                      <p:cBhvr additive="base">
                                        <p:cTn id="57" dur="500" fill="hold"/>
                                        <p:tgtEl>
                                          <p:spTgt spid="37892"/>
                                        </p:tgtEl>
                                        <p:attrNameLst>
                                          <p:attrName>ppt_x</p:attrName>
                                        </p:attrNameLst>
                                      </p:cBhvr>
                                      <p:tavLst>
                                        <p:tav tm="0">
                                          <p:val>
                                            <p:strVal val="#ppt_x"/>
                                          </p:val>
                                        </p:tav>
                                        <p:tav tm="100000">
                                          <p:val>
                                            <p:strVal val="#ppt_x"/>
                                          </p:val>
                                        </p:tav>
                                      </p:tavLst>
                                    </p:anim>
                                    <p:anim calcmode="lin" valueType="num">
                                      <p:cBhvr additive="base">
                                        <p:cTn id="58" dur="500" fill="hold"/>
                                        <p:tgtEl>
                                          <p:spTgt spid="3789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 calcmode="lin" valueType="num">
                                      <p:cBhvr additive="base">
                                        <p:cTn id="6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
                                            <p:txEl>
                                              <p:pRg st="1" end="1"/>
                                            </p:txEl>
                                          </p:spTgt>
                                        </p:tgtEl>
                                        <p:attrNameLst>
                                          <p:attrName>style.visibility</p:attrName>
                                        </p:attrNameLst>
                                      </p:cBhvr>
                                      <p:to>
                                        <p:strVal val="visible"/>
                                      </p:to>
                                    </p:set>
                                    <p:anim calcmode="lin" valueType="num">
                                      <p:cBhvr additive="base">
                                        <p:cTn id="6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7">
                                            <p:txEl>
                                              <p:pRg st="2" end="2"/>
                                            </p:txEl>
                                          </p:spTgt>
                                        </p:tgtEl>
                                        <p:attrNameLst>
                                          <p:attrName>style.visibility</p:attrName>
                                        </p:attrNameLst>
                                      </p:cBhvr>
                                      <p:to>
                                        <p:strVal val="visible"/>
                                      </p:to>
                                    </p:set>
                                    <p:anim calcmode="lin" valueType="num">
                                      <p:cBhvr additive="base">
                                        <p:cTn id="7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7">
                                            <p:txEl>
                                              <p:pRg st="3" end="3"/>
                                            </p:txEl>
                                          </p:spTgt>
                                        </p:tgtEl>
                                        <p:attrNameLst>
                                          <p:attrName>style.visibility</p:attrName>
                                        </p:attrNameLst>
                                      </p:cBhvr>
                                      <p:to>
                                        <p:strVal val="visible"/>
                                      </p:to>
                                    </p:set>
                                    <p:anim calcmode="lin" valueType="num">
                                      <p:cBhvr additive="base">
                                        <p:cTn id="8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7">
                                            <p:txEl>
                                              <p:pRg st="4" end="4"/>
                                            </p:txEl>
                                          </p:spTgt>
                                        </p:tgtEl>
                                        <p:attrNameLst>
                                          <p:attrName>style.visibility</p:attrName>
                                        </p:attrNameLst>
                                      </p:cBhvr>
                                      <p:to>
                                        <p:strVal val="visible"/>
                                      </p:to>
                                    </p:set>
                                    <p:anim calcmode="lin" valueType="num">
                                      <p:cBhvr additive="base">
                                        <p:cTn id="8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7">
                                            <p:txEl>
                                              <p:pRg st="5" end="5"/>
                                            </p:txEl>
                                          </p:spTgt>
                                        </p:tgtEl>
                                        <p:attrNameLst>
                                          <p:attrName>style.visibility</p:attrName>
                                        </p:attrNameLst>
                                      </p:cBhvr>
                                      <p:to>
                                        <p:strVal val="visible"/>
                                      </p:to>
                                    </p:set>
                                    <p:anim calcmode="lin" valueType="num">
                                      <p:cBhvr additive="base">
                                        <p:cTn id="9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States,1821</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6" descr="USmap1820lrg.jpg"/>
          <p:cNvPicPr>
            <a:picLocks noChangeAspect="1"/>
          </p:cNvPicPr>
          <p:nvPr/>
        </p:nvPicPr>
        <p:blipFill>
          <a:blip r:embed="rId2" cstate="print"/>
          <a:stretch>
            <a:fillRect/>
          </a:stretch>
        </p:blipFill>
        <p:spPr>
          <a:xfrm>
            <a:off x="0" y="1143000"/>
            <a:ext cx="8997305" cy="5257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How did Jefferson’s purchase of the Louisiana territory contribute to the rise of sectionalism during the first half of the 19</a:t>
            </a:r>
            <a:r>
              <a:rPr lang="en-US" baseline="30000" dirty="0" smtClean="0"/>
              <a:t>th</a:t>
            </a:r>
            <a:r>
              <a:rPr lang="en-US" dirty="0" smtClean="0"/>
              <a:t> century?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Activity</a:t>
            </a:r>
            <a:endParaRPr lang="en-US" dirty="0"/>
          </a:p>
        </p:txBody>
      </p:sp>
      <p:sp>
        <p:nvSpPr>
          <p:cNvPr id="3" name="Content Placeholder 2"/>
          <p:cNvSpPr>
            <a:spLocks noGrp="1"/>
          </p:cNvSpPr>
          <p:nvPr>
            <p:ph idx="1"/>
          </p:nvPr>
        </p:nvSpPr>
        <p:spPr/>
        <p:txBody>
          <a:bodyPr>
            <a:normAutofit/>
          </a:bodyPr>
          <a:lstStyle/>
          <a:p>
            <a:r>
              <a:rPr lang="en-US" sz="4400" dirty="0" smtClean="0"/>
              <a:t>Please complete #1 – 3 on the map</a:t>
            </a:r>
          </a:p>
          <a:p>
            <a:pPr lvl="1"/>
            <a:r>
              <a:rPr lang="en-US" sz="4400" dirty="0" smtClean="0"/>
              <a:t>(Work quickly, you have 6 minutes)</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this painting a title</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upload.wikimedia.org/wikipedia/commons/7/7f/4th-of-July-1819-Philadelphia-John-Lewis-Krimmel.JPG"/>
          <p:cNvPicPr>
            <a:picLocks noChangeAspect="1" noChangeArrowheads="1"/>
          </p:cNvPicPr>
          <p:nvPr/>
        </p:nvPicPr>
        <p:blipFill>
          <a:blip r:embed="rId2" cstate="print"/>
          <a:srcRect/>
          <a:stretch>
            <a:fillRect/>
          </a:stretch>
        </p:blipFill>
        <p:spPr bwMode="auto">
          <a:xfrm>
            <a:off x="-128349" y="1219200"/>
            <a:ext cx="9272349" cy="53361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 of Good Feelings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James Monroe (DR)won a landside victory in 1816</a:t>
            </a:r>
          </a:p>
          <a:p>
            <a:pPr lvl="1"/>
            <a:r>
              <a:rPr lang="en-US" dirty="0" smtClean="0"/>
              <a:t>Last time Federalist will run a candidate for president</a:t>
            </a:r>
          </a:p>
          <a:p>
            <a:pPr lvl="1"/>
            <a:r>
              <a:rPr lang="en-US" dirty="0" smtClean="0"/>
              <a:t>Made the first ’national’ tour for a president,  was welcomed even in Federalist strong holds like NE</a:t>
            </a:r>
          </a:p>
          <a:p>
            <a:pPr lvl="2"/>
            <a:r>
              <a:rPr lang="en-US" dirty="0" smtClean="0"/>
              <a:t>Boston Gazette called the time ‘the era of good feelings’</a:t>
            </a:r>
          </a:p>
          <a:p>
            <a:r>
              <a:rPr lang="en-US" dirty="0" smtClean="0"/>
              <a:t>1816-1818 were economically stable, but issues of debate were:</a:t>
            </a:r>
          </a:p>
          <a:p>
            <a:pPr lvl="1"/>
            <a:r>
              <a:rPr lang="en-US" dirty="0" smtClean="0"/>
              <a:t>Sectionalism</a:t>
            </a:r>
          </a:p>
          <a:p>
            <a:pPr lvl="1"/>
            <a:r>
              <a:rPr lang="en-US" dirty="0" smtClean="0"/>
              <a:t>the 1816 Tariff </a:t>
            </a:r>
          </a:p>
          <a:p>
            <a:pPr lvl="1"/>
            <a:r>
              <a:rPr lang="en-US" dirty="0" smtClean="0"/>
              <a:t>the National Bank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American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1814, there was a rise in the spirit of </a:t>
            </a:r>
            <a:r>
              <a:rPr lang="en-US" b="1" u="sng" dirty="0" smtClean="0"/>
              <a:t>nationalism</a:t>
            </a:r>
            <a:r>
              <a:rPr lang="en-US" dirty="0" smtClean="0"/>
              <a:t> that could be seen in art, literature and magazines</a:t>
            </a:r>
          </a:p>
          <a:p>
            <a:r>
              <a:rPr lang="en-US" dirty="0" smtClean="0"/>
              <a:t>American industries were threatened after the of 1812</a:t>
            </a:r>
          </a:p>
          <a:p>
            <a:pPr lvl="1"/>
            <a:r>
              <a:rPr lang="en-US" dirty="0" smtClean="0"/>
              <a:t>British goods began to flood the market (this also happened after the Treaty of Paris, 1783)</a:t>
            </a:r>
          </a:p>
          <a:p>
            <a:r>
              <a:rPr lang="en-US" dirty="0" smtClean="0"/>
              <a:t>Congress passes the </a:t>
            </a:r>
            <a:r>
              <a:rPr lang="en-US" b="1" u="sng" dirty="0" smtClean="0"/>
              <a:t>Tariff of 1816 </a:t>
            </a:r>
          </a:p>
          <a:p>
            <a:pPr lvl="1"/>
            <a:r>
              <a:rPr lang="en-US" dirty="0" smtClean="0"/>
              <a:t>raising import duties to more than 20% of the goods value  </a:t>
            </a:r>
          </a:p>
          <a:p>
            <a:pPr lvl="1"/>
            <a:r>
              <a:rPr lang="en-US" dirty="0" smtClean="0"/>
              <a:t>protect American manufacturing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Henry Clay</a:t>
            </a:r>
            <a:endParaRPr lang="en-US" dirty="0"/>
          </a:p>
        </p:txBody>
      </p:sp>
      <p:sp>
        <p:nvSpPr>
          <p:cNvPr id="3" name="Content Placeholder 2"/>
          <p:cNvSpPr>
            <a:spLocks noGrp="1"/>
          </p:cNvSpPr>
          <p:nvPr>
            <p:ph idx="1"/>
          </p:nvPr>
        </p:nvSpPr>
        <p:spPr/>
        <p:txBody>
          <a:bodyPr>
            <a:normAutofit lnSpcReduction="10000"/>
          </a:bodyPr>
          <a:lstStyle/>
          <a:p>
            <a:r>
              <a:rPr lang="en-US" dirty="0" smtClean="0"/>
              <a:t>Representative </a:t>
            </a:r>
            <a:r>
              <a:rPr lang="en-US" b="1" u="sng" dirty="0" smtClean="0"/>
              <a:t>Henry Clay </a:t>
            </a:r>
            <a:r>
              <a:rPr lang="en-US" dirty="0" smtClean="0"/>
              <a:t>(KY) </a:t>
            </a:r>
          </a:p>
          <a:p>
            <a:pPr lvl="1"/>
            <a:r>
              <a:rPr lang="en-US" dirty="0" smtClean="0"/>
              <a:t>Democratic-Republican </a:t>
            </a:r>
            <a:endParaRPr lang="en-US" dirty="0"/>
          </a:p>
          <a:p>
            <a:pPr lvl="1"/>
            <a:r>
              <a:rPr lang="en-US" dirty="0" smtClean="0"/>
              <a:t>war hawk </a:t>
            </a:r>
          </a:p>
          <a:p>
            <a:pPr lvl="1"/>
            <a:r>
              <a:rPr lang="en-US" dirty="0" smtClean="0"/>
              <a:t>proposes the ‘</a:t>
            </a:r>
            <a:r>
              <a:rPr lang="en-US" b="1" u="sng" dirty="0" smtClean="0"/>
              <a:t>American System</a:t>
            </a:r>
            <a:r>
              <a:rPr lang="en-US" dirty="0" smtClean="0"/>
              <a:t>’</a:t>
            </a:r>
          </a:p>
          <a:p>
            <a:pPr marL="925830" lvl="1" indent="-514350">
              <a:buFont typeface="+mj-lt"/>
              <a:buAutoNum type="arabicPeriod"/>
            </a:pPr>
            <a:r>
              <a:rPr lang="en-US" dirty="0" smtClean="0"/>
              <a:t>Strong banking system to provide easy credit to American businesses</a:t>
            </a:r>
          </a:p>
          <a:p>
            <a:pPr marL="925830" lvl="1" indent="-514350">
              <a:buFont typeface="+mj-lt"/>
              <a:buAutoNum type="arabicPeriod"/>
            </a:pPr>
            <a:r>
              <a:rPr lang="en-US" dirty="0" smtClean="0"/>
              <a:t>Protective tariff (Tariff of 1816) to protect NE industry –to fund:</a:t>
            </a:r>
          </a:p>
          <a:p>
            <a:pPr marL="925830" lvl="1" indent="-514350">
              <a:buFont typeface="+mj-lt"/>
              <a:buAutoNum type="arabicPeriod"/>
            </a:pPr>
            <a:r>
              <a:rPr lang="en-US" dirty="0" smtClean="0"/>
              <a:t>Network of infrastructure (roads, canals –in Western NY and Ohio Valley</a:t>
            </a:r>
          </a:p>
          <a:p>
            <a:endParaRPr lang="en-US" dirty="0"/>
          </a:p>
        </p:txBody>
      </p:sp>
      <p:pic>
        <p:nvPicPr>
          <p:cNvPr id="2050" name="Picture 2" descr="http://thebreakthrough.org/images/main_image/henry_clay_wide.jpg"/>
          <p:cNvPicPr>
            <a:picLocks noChangeAspect="1" noChangeArrowheads="1"/>
          </p:cNvPicPr>
          <p:nvPr/>
        </p:nvPicPr>
        <p:blipFill>
          <a:blip r:embed="rId2" cstate="print"/>
          <a:srcRect/>
          <a:stretch>
            <a:fillRect/>
          </a:stretch>
        </p:blipFill>
        <p:spPr bwMode="auto">
          <a:xfrm>
            <a:off x="6172200" y="1600199"/>
            <a:ext cx="2743200" cy="17107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so good feelings</a:t>
            </a:r>
            <a:endParaRPr lang="en-US" dirty="0"/>
          </a:p>
        </p:txBody>
      </p:sp>
      <p:sp>
        <p:nvSpPr>
          <p:cNvPr id="3" name="Content Placeholder 2"/>
          <p:cNvSpPr>
            <a:spLocks noGrp="1"/>
          </p:cNvSpPr>
          <p:nvPr>
            <p:ph idx="1"/>
          </p:nvPr>
        </p:nvSpPr>
        <p:spPr/>
        <p:txBody>
          <a:bodyPr/>
          <a:lstStyle/>
          <a:p>
            <a:r>
              <a:rPr lang="en-US" b="1" u="sng" dirty="0" smtClean="0"/>
              <a:t>Panic of 1819 </a:t>
            </a:r>
            <a:r>
              <a:rPr lang="en-US" dirty="0" smtClean="0"/>
              <a:t>-1</a:t>
            </a:r>
            <a:r>
              <a:rPr lang="en-US" baseline="30000" dirty="0" smtClean="0"/>
              <a:t>st</a:t>
            </a:r>
            <a:r>
              <a:rPr lang="en-US" dirty="0" smtClean="0"/>
              <a:t> national panic (depression)</a:t>
            </a:r>
          </a:p>
          <a:p>
            <a:pPr lvl="1"/>
            <a:r>
              <a:rPr lang="en-US" b="1" u="sng" dirty="0" smtClean="0"/>
              <a:t>National Bank </a:t>
            </a:r>
            <a:r>
              <a:rPr lang="en-US" dirty="0" smtClean="0"/>
              <a:t>foreclosed on many western farms</a:t>
            </a:r>
          </a:p>
          <a:p>
            <a:pPr lvl="1"/>
            <a:r>
              <a:rPr lang="en-US" dirty="0" smtClean="0"/>
              <a:t>Cooled nationalistic spirit</a:t>
            </a:r>
          </a:p>
          <a:p>
            <a:pPr lvl="1"/>
            <a:r>
              <a:rPr lang="en-US" dirty="0" smtClean="0"/>
              <a:t>Highlighted the need for prison reform (end debtor’s prison)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Defining National Boundaries (1819 – 1824)</a:t>
            </a:r>
            <a:endParaRPr lang="en-US" sz="3200" b="1" dirty="0"/>
          </a:p>
        </p:txBody>
      </p:sp>
      <p:sp>
        <p:nvSpPr>
          <p:cNvPr id="3" name="Content Placeholder 2"/>
          <p:cNvSpPr>
            <a:spLocks noGrp="1"/>
          </p:cNvSpPr>
          <p:nvPr>
            <p:ph idx="1"/>
          </p:nvPr>
        </p:nvSpPr>
        <p:spPr/>
        <p:txBody>
          <a:bodyPr>
            <a:normAutofit fontScale="62500" lnSpcReduction="20000"/>
          </a:bodyPr>
          <a:lstStyle/>
          <a:p>
            <a:r>
              <a:rPr lang="en-US" sz="3400" b="1" u="sng" dirty="0" smtClean="0"/>
              <a:t>Adams-</a:t>
            </a:r>
            <a:r>
              <a:rPr lang="en-US" sz="3400" b="1" u="sng" dirty="0" err="1" smtClean="0"/>
              <a:t>Onis</a:t>
            </a:r>
            <a:r>
              <a:rPr lang="en-US" sz="3400" b="1" u="sng" dirty="0" smtClean="0"/>
              <a:t> Treaty </a:t>
            </a:r>
            <a:r>
              <a:rPr lang="en-US" sz="3400" dirty="0" smtClean="0"/>
              <a:t>gained Florida &amp; Oregon from Spanish, while ceding claims to Texas</a:t>
            </a:r>
          </a:p>
          <a:p>
            <a:r>
              <a:rPr lang="en-US" sz="3400" dirty="0" smtClean="0"/>
              <a:t>Europeans interfering in the Americas</a:t>
            </a:r>
          </a:p>
          <a:p>
            <a:pPr lvl="1"/>
            <a:r>
              <a:rPr lang="en-US" sz="3400" dirty="0" smtClean="0"/>
              <a:t>Russia made claims to coastal waters from Alaska to British Columbia</a:t>
            </a:r>
          </a:p>
          <a:p>
            <a:pPr lvl="1"/>
            <a:r>
              <a:rPr lang="en-US" sz="3400" dirty="0" smtClean="0"/>
              <a:t>France &amp; Spain wanted to suppress independence in Latin America</a:t>
            </a:r>
          </a:p>
          <a:p>
            <a:pPr lvl="1"/>
            <a:r>
              <a:rPr lang="en-US" sz="3400" dirty="0" smtClean="0"/>
              <a:t>British wanted to maintain open trade with newly freed nations</a:t>
            </a:r>
          </a:p>
          <a:p>
            <a:r>
              <a:rPr lang="en-US" sz="3400" b="1" u="sng" dirty="0" smtClean="0"/>
              <a:t>John Quincy Adams </a:t>
            </a:r>
            <a:r>
              <a:rPr lang="en-US" sz="3400" dirty="0" smtClean="0"/>
              <a:t>(Sec. of State) encouraged Monroe to issue a warning to European powers concerning the Americas</a:t>
            </a:r>
          </a:p>
          <a:p>
            <a:pPr lvl="1"/>
            <a:r>
              <a:rPr lang="en-US" sz="3400" dirty="0" smtClean="0"/>
              <a:t>Do not intervene</a:t>
            </a:r>
          </a:p>
          <a:p>
            <a:pPr lvl="1"/>
            <a:r>
              <a:rPr lang="en-US" sz="3400" dirty="0" smtClean="0"/>
              <a:t>Do not colonize</a:t>
            </a:r>
          </a:p>
          <a:p>
            <a:r>
              <a:rPr lang="en-US" sz="3400" b="1" u="sng" dirty="0" smtClean="0"/>
              <a:t>Russo-American Treaty, 1824</a:t>
            </a:r>
            <a:endParaRPr lang="en-US" sz="3400" b="1" u="sng" dirty="0"/>
          </a:p>
          <a:p>
            <a:pPr lvl="1"/>
            <a:r>
              <a:rPr lang="en-US" sz="3000" dirty="0" smtClean="0"/>
              <a:t>Russia agreed to not make claims south of 54.40’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ineartamerica.com/images-simple-print/images-medium/1-monroe-doctrine-cartoon-granger.jpg"/>
          <p:cNvPicPr>
            <a:picLocks noChangeAspect="1" noChangeArrowheads="1"/>
          </p:cNvPicPr>
          <p:nvPr/>
        </p:nvPicPr>
        <p:blipFill>
          <a:blip r:embed="rId2" cstate="print"/>
          <a:srcRect/>
          <a:stretch>
            <a:fillRect/>
          </a:stretch>
        </p:blipFill>
        <p:spPr bwMode="auto">
          <a:xfrm>
            <a:off x="5257800" y="1371600"/>
            <a:ext cx="3886200" cy="4672786"/>
          </a:xfrm>
          <a:prstGeom prst="rect">
            <a:avLst/>
          </a:prstGeom>
          <a:noFill/>
        </p:spPr>
      </p:pic>
      <p:sp>
        <p:nvSpPr>
          <p:cNvPr id="2" name="Title 1"/>
          <p:cNvSpPr>
            <a:spLocks noGrp="1"/>
          </p:cNvSpPr>
          <p:nvPr>
            <p:ph type="title"/>
          </p:nvPr>
        </p:nvSpPr>
        <p:spPr/>
        <p:txBody>
          <a:bodyPr/>
          <a:lstStyle/>
          <a:p>
            <a:r>
              <a:rPr lang="en-US" dirty="0" smtClean="0"/>
              <a:t>Monroe Doctrine</a:t>
            </a:r>
            <a:endParaRPr lang="en-US" dirty="0"/>
          </a:p>
        </p:txBody>
      </p:sp>
      <p:sp>
        <p:nvSpPr>
          <p:cNvPr id="3" name="Content Placeholder 2"/>
          <p:cNvSpPr>
            <a:spLocks noGrp="1"/>
          </p:cNvSpPr>
          <p:nvPr>
            <p:ph idx="1"/>
          </p:nvPr>
        </p:nvSpPr>
        <p:spPr>
          <a:xfrm>
            <a:off x="457200" y="1600200"/>
            <a:ext cx="5105400" cy="5029200"/>
          </a:xfrm>
        </p:spPr>
        <p:txBody>
          <a:bodyPr>
            <a:normAutofit lnSpcReduction="10000"/>
          </a:bodyPr>
          <a:lstStyle/>
          <a:p>
            <a:r>
              <a:rPr lang="en-US" sz="2800" dirty="0" smtClean="0"/>
              <a:t>1823, James Monroe’s </a:t>
            </a:r>
            <a:r>
              <a:rPr lang="en-US" sz="2800" i="1" dirty="0" smtClean="0"/>
              <a:t>State of the Union</a:t>
            </a:r>
            <a:r>
              <a:rPr lang="en-US" sz="2800" dirty="0" smtClean="0"/>
              <a:t> address</a:t>
            </a:r>
          </a:p>
          <a:p>
            <a:pPr lvl="1"/>
            <a:r>
              <a:rPr lang="en-US" sz="2400" dirty="0" smtClean="0"/>
              <a:t>Really authored by </a:t>
            </a:r>
            <a:r>
              <a:rPr lang="en-US" sz="2400" b="1" dirty="0" smtClean="0"/>
              <a:t>John Quincy Adams</a:t>
            </a:r>
          </a:p>
          <a:p>
            <a:r>
              <a:rPr lang="en-US" sz="2800" dirty="0" smtClean="0"/>
              <a:t>Stated that further European colonization in North or South America would be considered an act of aggression</a:t>
            </a:r>
          </a:p>
          <a:p>
            <a:r>
              <a:rPr lang="en-US" sz="2800" dirty="0" smtClean="0"/>
              <a:t>U.S. would not meddle in European affairs nor interfere in current European colonies in the Americas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732</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Opulent</vt:lpstr>
      <vt:lpstr>Creating a Republican Culture</vt:lpstr>
      <vt:lpstr>Map Activity</vt:lpstr>
      <vt:lpstr>Give this painting a title</vt:lpstr>
      <vt:lpstr>Era of Good Feelings </vt:lpstr>
      <vt:lpstr>The American System</vt:lpstr>
      <vt:lpstr>The Rise of Henry Clay</vt:lpstr>
      <vt:lpstr>Not so good feelings</vt:lpstr>
      <vt:lpstr>Defining National Boundaries (1819 – 1824)</vt:lpstr>
      <vt:lpstr>Monroe Doctrine</vt:lpstr>
      <vt:lpstr>Slide 10</vt:lpstr>
      <vt:lpstr>Rise of Sectionalism</vt:lpstr>
      <vt:lpstr>Missouri Compromise </vt:lpstr>
      <vt:lpstr>Emergence of a Second Party system</vt:lpstr>
      <vt:lpstr>United States,1821</vt:lpstr>
      <vt:lpstr>Question</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Republican Culture</dc:title>
  <dc:creator>pete</dc:creator>
  <cp:lastModifiedBy>sigurdj.arnesen</cp:lastModifiedBy>
  <cp:revision>30</cp:revision>
  <dcterms:created xsi:type="dcterms:W3CDTF">2013-10-11T15:48:13Z</dcterms:created>
  <dcterms:modified xsi:type="dcterms:W3CDTF">2014-11-05T11:33:48Z</dcterms:modified>
</cp:coreProperties>
</file>