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8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582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8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7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229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7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4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67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99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72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35836A-3156-4DED-AC16-F7E9204D1F50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D36668-8BDD-4E3A-AA6F-28798BA082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13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South and the Last Frontier (1865-1900)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easynotecards.com/uploads/594/30/_53022d86_13d85ffda7d__8000_0000387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32" y="666523"/>
            <a:ext cx="4547054" cy="50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joshblackman.com/blog/wp-content/uploads/2014/03/East-Louis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404" y="1674397"/>
            <a:ext cx="5905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85000"/>
              </a:lnSpc>
              <a:spcBef>
                <a:spcPct val="0"/>
              </a:spcBef>
            </a:pPr>
            <a:r>
              <a:rPr lang="en-US" sz="4000" dirty="0"/>
              <a:t>De Jure (“legal”) Segregation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1646"/>
            <a:ext cx="10058400" cy="4023360"/>
          </a:xfrm>
        </p:spPr>
        <p:txBody>
          <a:bodyPr/>
          <a:lstStyle/>
          <a:p>
            <a:pPr lvl="4"/>
            <a:r>
              <a:rPr lang="en-US" sz="3600" dirty="0" smtClean="0"/>
              <a:t>Grandfather Clauses</a:t>
            </a:r>
            <a:endParaRPr lang="en-US" sz="3600" dirty="0"/>
          </a:p>
          <a:p>
            <a:pPr lvl="4"/>
            <a:r>
              <a:rPr lang="en-US" sz="3600" dirty="0"/>
              <a:t>Poll Taxes and Literacy tests</a:t>
            </a:r>
          </a:p>
          <a:p>
            <a:pPr lvl="4"/>
            <a:r>
              <a:rPr lang="en-US" sz="3600" dirty="0"/>
              <a:t>Primaries for whites only</a:t>
            </a:r>
          </a:p>
          <a:p>
            <a:pPr lvl="4"/>
            <a:r>
              <a:rPr lang="en-US" sz="3600" b="1" u="sng" dirty="0"/>
              <a:t>Jim Crow Laws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8194" name="Picture 2" descr="http://www.pbs.org/wgbh/aia/part3/images/3jimc031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480" y="556455"/>
            <a:ext cx="5524642" cy="63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4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Facto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0" y="1525694"/>
            <a:ext cx="10058400" cy="4023360"/>
          </a:xfrm>
        </p:spPr>
        <p:txBody>
          <a:bodyPr>
            <a:normAutofit/>
          </a:bodyPr>
          <a:lstStyle/>
          <a:p>
            <a:pPr lvl="4"/>
            <a:r>
              <a:rPr lang="en-US" sz="4000" dirty="0"/>
              <a:t>Lynch Mobs and the KKK</a:t>
            </a:r>
          </a:p>
          <a:p>
            <a:pPr lvl="4"/>
            <a:r>
              <a:rPr lang="en-US" sz="4000" dirty="0"/>
              <a:t>Economic discrimination: lack of blacks admitted into skilled trades or factory jobs</a:t>
            </a:r>
          </a:p>
          <a:p>
            <a:endParaRPr lang="en-US" sz="4000" dirty="0"/>
          </a:p>
        </p:txBody>
      </p:sp>
      <p:pic>
        <p:nvPicPr>
          <p:cNvPr id="9218" name="Picture 2" descr="http://www.latinamericanstudies.org/19-century/kkk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80" y="286603"/>
            <a:ext cx="8001000" cy="60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7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85000"/>
              </a:lnSpc>
              <a:spcBef>
                <a:spcPct val="0"/>
              </a:spcBef>
            </a:pPr>
            <a:r>
              <a:rPr lang="en-US" sz="4800" dirty="0"/>
              <a:t>Black Response to Segregation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sz="3200" u="sng" dirty="0"/>
              <a:t>Ida B. Wells</a:t>
            </a:r>
            <a:r>
              <a:rPr lang="en-US" sz="3200" dirty="0"/>
              <a:t>: campaigned against lynching and Jim Crow Laws </a:t>
            </a:r>
            <a:endParaRPr lang="en-US" sz="3200" dirty="0" smtClean="0"/>
          </a:p>
          <a:p>
            <a:pPr lvl="3"/>
            <a:r>
              <a:rPr lang="en-US" sz="3200" u="sng" dirty="0" smtClean="0"/>
              <a:t>Henry </a:t>
            </a:r>
            <a:r>
              <a:rPr lang="en-US" sz="3200" u="sng" dirty="0"/>
              <a:t>Turner</a:t>
            </a:r>
            <a:r>
              <a:rPr lang="en-US" sz="3200" dirty="0"/>
              <a:t> and </a:t>
            </a:r>
            <a:r>
              <a:rPr lang="en-US" sz="3200" b="1" u="sng" dirty="0"/>
              <a:t>International Migration Society</a:t>
            </a:r>
            <a:r>
              <a:rPr lang="en-US" sz="3200" dirty="0"/>
              <a:t> (1894)</a:t>
            </a:r>
          </a:p>
          <a:p>
            <a:pPr lvl="3"/>
            <a:r>
              <a:rPr lang="en-US" sz="3200" u="sng" dirty="0" smtClean="0"/>
              <a:t>Booker </a:t>
            </a:r>
            <a:r>
              <a:rPr lang="en-US" sz="3200" u="sng" dirty="0"/>
              <a:t>T. Washington</a:t>
            </a:r>
            <a:r>
              <a:rPr lang="en-US" sz="3200" dirty="0"/>
              <a:t>: don’t fight racism, work around it.</a:t>
            </a:r>
          </a:p>
          <a:p>
            <a:pPr lvl="4"/>
            <a:r>
              <a:rPr lang="en-US" sz="3200" dirty="0"/>
              <a:t>Started </a:t>
            </a:r>
            <a:r>
              <a:rPr lang="en-US" sz="3200" b="1" u="sng" dirty="0" err="1"/>
              <a:t>Tuskeegee</a:t>
            </a:r>
            <a:r>
              <a:rPr lang="en-US" sz="3200" b="1" u="sng" dirty="0"/>
              <a:t> </a:t>
            </a:r>
            <a:r>
              <a:rPr lang="en-US" sz="3200" b="1" u="sng" dirty="0" smtClean="0"/>
              <a:t>Institute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740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jimnolan.typepad.com/.a/6a00e5521e0b2e8833017ee98d17cd970d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0426" y="28348"/>
            <a:ext cx="5781675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bu.edu/missiology/files/2013/05/Tur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062" y="264205"/>
            <a:ext cx="3676196" cy="51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upload.wikimedia.org/wikipedia/commons/1/1b/Booker_T_Washington_retouched_flattened-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4" y="746991"/>
            <a:ext cx="4818742" cy="68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48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events or circumstances led Americans to expand westward in the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ilibrarian.net/history/westward_expansion_map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90235"/>
            <a:ext cx="12192000" cy="82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4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Frontier: 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American History as defined by “new” west’s: </a:t>
            </a:r>
            <a:r>
              <a:rPr lang="en-US" sz="4000" u="sng" dirty="0"/>
              <a:t>Frederick Jackson </a:t>
            </a:r>
            <a:r>
              <a:rPr lang="en-US" sz="4000" u="sng" dirty="0" smtClean="0"/>
              <a:t>Turner</a:t>
            </a:r>
          </a:p>
          <a:p>
            <a:pPr lvl="1"/>
            <a:r>
              <a:rPr lang="en-US" sz="3800" u="sng" dirty="0" smtClean="0"/>
              <a:t>Frontier thesis</a:t>
            </a:r>
            <a:endParaRPr lang="en-US" sz="3800" dirty="0"/>
          </a:p>
          <a:p>
            <a:endParaRPr lang="en-US" dirty="0"/>
          </a:p>
        </p:txBody>
      </p:sp>
      <p:pic>
        <p:nvPicPr>
          <p:cNvPr id="12292" name="Picture 4" descr="http://www.myartprints.com/kunst/frances_flora_bond_palmer/across_the_continent_westward__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546" y="3048000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janaremy.com/ffc/wp-content/uploads/2012/11/tur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75" y="3518126"/>
            <a:ext cx="2905125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2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u="sng" dirty="0"/>
              <a:t>The Great American Desert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8" name="Picture 6" descr="http://4.bp.blogspot.com/_OiGM8PFA_-8/TUkam8P1ExI/AAAAAAAAAOw/YlyoTr1eQFg/s1600/Bi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03" y="1737360"/>
            <a:ext cx="6840859" cy="44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library.ndsu.edu/exhibits/text/greatplains/fi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37360"/>
            <a:ext cx="7772128" cy="49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8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Mining 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6092" y="1845734"/>
            <a:ext cx="10058400" cy="4023360"/>
          </a:xfrm>
        </p:spPr>
        <p:txBody>
          <a:bodyPr/>
          <a:lstStyle/>
          <a:p>
            <a:pPr lvl="2"/>
            <a:r>
              <a:rPr lang="en-US" sz="2800" dirty="0"/>
              <a:t>1848 Gold Rush in California</a:t>
            </a:r>
          </a:p>
          <a:p>
            <a:pPr lvl="2"/>
            <a:r>
              <a:rPr lang="en-US" sz="2800" dirty="0"/>
              <a:t>1859 Discovery at Pikes Peak, Co.</a:t>
            </a:r>
          </a:p>
          <a:p>
            <a:pPr lvl="2"/>
            <a:r>
              <a:rPr lang="en-US" sz="2800" dirty="0"/>
              <a:t>Comstock Lode in Nevada</a:t>
            </a:r>
          </a:p>
          <a:p>
            <a:endParaRPr lang="en-US" dirty="0"/>
          </a:p>
        </p:txBody>
      </p:sp>
      <p:pic>
        <p:nvPicPr>
          <p:cNvPr id="14338" name="Picture 2" descr="http://www.myjewelrybox.com/media/content/Image/Article%20Images/Gold-Panning-gEOR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090" y="1215798"/>
            <a:ext cx="57150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westernmininghistory.com/images/sta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017" y="3220811"/>
            <a:ext cx="4438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Describe the state of the South after the Civil War (1865-1900).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3600" dirty="0"/>
              <a:t>Controversy over foreign workers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1279677"/>
            <a:ext cx="10058400" cy="4023360"/>
          </a:xfrm>
        </p:spPr>
        <p:txBody>
          <a:bodyPr/>
          <a:lstStyle/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3600" b="1" u="sng" dirty="0"/>
              <a:t>Chinese Exclusion Act 1882</a:t>
            </a:r>
            <a:r>
              <a:rPr lang="en-US" sz="3600" dirty="0"/>
              <a:t>: prohibited further immigration to the US by Chinese Laborers</a:t>
            </a:r>
          </a:p>
          <a:p>
            <a:endParaRPr lang="en-US" dirty="0"/>
          </a:p>
        </p:txBody>
      </p:sp>
      <p:pic>
        <p:nvPicPr>
          <p:cNvPr id="15362" name="Picture 2" descr="http://36.media.tumblr.com/c86e7ecc68d990a040820f66685fef31/tumblr_mff547Tg8U1s1n9sho1_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411865"/>
            <a:ext cx="7609567" cy="50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9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the Mining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4800" dirty="0"/>
              <a:t>Increased supply of Gold and Silver leads to bitter political debates over currency</a:t>
            </a:r>
          </a:p>
          <a:p>
            <a:pPr lvl="2"/>
            <a:r>
              <a:rPr lang="en-US" sz="4800" dirty="0"/>
              <a:t>Environmental issues</a:t>
            </a:r>
          </a:p>
          <a:p>
            <a:pPr lvl="2"/>
            <a:r>
              <a:rPr lang="en-US" sz="4800" dirty="0"/>
              <a:t>American Indians pushed out of lands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5921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5" y="-725379"/>
            <a:ext cx="10058400" cy="1450757"/>
          </a:xfrm>
        </p:spPr>
        <p:txBody>
          <a:bodyPr/>
          <a:lstStyle/>
          <a:p>
            <a:r>
              <a:rPr lang="en-US" dirty="0" smtClean="0"/>
              <a:t>The Cattle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irvingisd.net/traviscareerportals/images/cattle%20trai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89" y="725378"/>
            <a:ext cx="5432425" cy="58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pload.wikimedia.org/wikipedia/commons/3/3a/Swift_Refrigerator_Line_car,_1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1760" y="2364590"/>
            <a:ext cx="6510240" cy="35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5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Farming Boom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b="1" u="sng" dirty="0"/>
              <a:t>Homestead Act of 1862</a:t>
            </a:r>
            <a:r>
              <a:rPr lang="en-US" sz="2800" dirty="0"/>
              <a:t>:</a:t>
            </a:r>
          </a:p>
          <a:p>
            <a:pPr lvl="3"/>
            <a:r>
              <a:rPr lang="en-US" sz="2800" dirty="0"/>
              <a:t>Encouraged farming on the Great Plains by offering 160 acres of public land free to any family willing to settle for 5 years</a:t>
            </a:r>
          </a:p>
          <a:p>
            <a:pPr lvl="4"/>
            <a:r>
              <a:rPr lang="en-US" sz="2800" dirty="0"/>
              <a:t>About 500,000 families in all used this</a:t>
            </a:r>
          </a:p>
          <a:p>
            <a:pPr lvl="4"/>
            <a:r>
              <a:rPr lang="en-US" sz="2800" dirty="0"/>
              <a:t>RR’s and Speculators manipulated the system to get free land to sell or use for their own purposes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02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blm.gov/style/medialib/blm/mt/blm_information/steward/11winter.Par.30248.Image.-1.-1.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0986" y="1962171"/>
            <a:ext cx="8373737" cy="55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irwinator.com/126/wk12.h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72" y="1207634"/>
            <a:ext cx="6574972" cy="49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rehtwogunraconteur.com/wp-content/uploads/2012/04/Barbed-wire-fenc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19" y="-228578"/>
            <a:ext cx="5249353" cy="34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6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Issues of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Farms became increasingly commercialized after the Civil War</a:t>
            </a:r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Falling prices</a:t>
            </a:r>
          </a:p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Rising Costs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17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Toward Change on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u="sng" dirty="0"/>
              <a:t>National Grange Movement</a:t>
            </a:r>
            <a:r>
              <a:rPr lang="en-US" sz="4000" dirty="0"/>
              <a:t> </a:t>
            </a:r>
            <a:endParaRPr lang="en-US" sz="4000" dirty="0" smtClean="0"/>
          </a:p>
          <a:p>
            <a:pPr marL="91440" lvl="5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4000" b="1" u="sng" dirty="0"/>
              <a:t>Munn v Illinois</a:t>
            </a:r>
            <a:r>
              <a:rPr lang="en-US" sz="4000" dirty="0"/>
              <a:t> (1877)</a:t>
            </a:r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4000" b="1" u="sng" dirty="0"/>
              <a:t>Farmers’ Alliances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u="sng" dirty="0"/>
              <a:t>Wabash v. </a:t>
            </a:r>
            <a:r>
              <a:rPr lang="en-US" sz="4000" b="1" u="sng" dirty="0" smtClean="0"/>
              <a:t>Illinois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1" u="sng" dirty="0"/>
              <a:t>Interstate Commerce Commission</a:t>
            </a:r>
            <a:r>
              <a:rPr lang="en-US" sz="4000" dirty="0"/>
              <a:t> (ICC) </a:t>
            </a:r>
          </a:p>
        </p:txBody>
      </p:sp>
      <p:pic>
        <p:nvPicPr>
          <p:cNvPr id="18434" name="Picture 2" descr="http://upload.wikimedia.org/wikipedia/commons/thumb/7/76/Stamp-national_grange.jpg/150px-Stamp-national_g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4089" y="286603"/>
            <a:ext cx="2747282" cy="42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22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http://users.humboldt.edu/ogayle/Hist%20111%20Images/RR1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070" y="286603"/>
            <a:ext cx="10600820" cy="68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2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Indian Wars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Sioux Wars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“Ghost Dance”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Battle of Wounded Knee (1890)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482" name="Picture 2" descr="http://hnn.us/sites/default/files/7302-Buffalo_Hu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661" y="8340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1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etersenshunting.com/files/2012/09/great_buffalo_li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404" y="43385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upload.wikimedia.org/wikipedia/commons/1/1d/DeadBigf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9334" y="685717"/>
            <a:ext cx="6373254" cy="52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4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u="sng" dirty="0"/>
              <a:t>Henry </a:t>
            </a:r>
            <a:r>
              <a:rPr lang="en-US" sz="3600" u="sng" dirty="0" smtClean="0"/>
              <a:t>Grady</a:t>
            </a:r>
            <a:r>
              <a:rPr lang="en-US" sz="3600" dirty="0" smtClean="0"/>
              <a:t>: need </a:t>
            </a:r>
            <a:r>
              <a:rPr lang="en-US" sz="3600" dirty="0"/>
              <a:t>economic diversity and </a:t>
            </a:r>
            <a:r>
              <a:rPr lang="en-US" sz="3600" dirty="0" err="1"/>
              <a:t>laizze</a:t>
            </a:r>
            <a:r>
              <a:rPr lang="en-US" sz="3600" dirty="0"/>
              <a:t>-faire capitalism to rebuild the south</a:t>
            </a:r>
          </a:p>
          <a:p>
            <a:endParaRPr lang="en-US" dirty="0"/>
          </a:p>
        </p:txBody>
      </p:sp>
      <p:pic>
        <p:nvPicPr>
          <p:cNvPr id="2052" name="Picture 4" descr="http://cdn2-b.examiner.com/sites/default/files/styles/image_content_width/hash/11/94/1194cd15a5da4db552af1631b87f6cbd.jpg?itok=UBxmfvg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917" y="2938688"/>
            <a:ext cx="6956425" cy="378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6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of 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3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b="1" u="sng" dirty="0"/>
              <a:t>Dawes Severalty Act</a:t>
            </a:r>
            <a:r>
              <a:rPr lang="en-US" sz="3600" dirty="0"/>
              <a:t> (1887)</a:t>
            </a:r>
          </a:p>
          <a:p>
            <a:pPr marL="258752" lvl="5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Legislation created to break up tribal organizations and </a:t>
            </a:r>
            <a:r>
              <a:rPr lang="en-US" sz="3600" dirty="0" smtClean="0"/>
              <a:t>land</a:t>
            </a:r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600" b="1" u="sng" dirty="0"/>
              <a:t>Carlisle School</a:t>
            </a:r>
            <a:endParaRPr lang="en-US" sz="3600" dirty="0"/>
          </a:p>
          <a:p>
            <a:pPr marL="91440" lvl="4" indent="-9144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530" name="Picture 2" descr="http://www.nuttyhistory.com/uploads/1/2/1/5/12150034/5669039_orig.jpg?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747" y="3045504"/>
            <a:ext cx="6632866" cy="36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8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Century of Dishonor (1881)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3554" name="Picture 2" descr="http://www.nativevillage.org/Messages%20from%20the%20People/29762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433" y="1845734"/>
            <a:ext cx="3066596" cy="48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13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sz="2800" dirty="0"/>
              <a:t>Conservationist: regulated use of natural resources</a:t>
            </a:r>
          </a:p>
          <a:p>
            <a:pPr lvl="3"/>
            <a:r>
              <a:rPr lang="en-US" sz="2800" dirty="0"/>
              <a:t>Preservationists: preserve natural resources and land from human interference</a:t>
            </a:r>
          </a:p>
          <a:p>
            <a:pPr lvl="4"/>
            <a:r>
              <a:rPr lang="en-US" sz="2800" u="sng" dirty="0"/>
              <a:t>John Muir</a:t>
            </a:r>
            <a:r>
              <a:rPr lang="en-US" sz="2800" dirty="0"/>
              <a:t> – founded </a:t>
            </a:r>
            <a:r>
              <a:rPr lang="en-US" sz="2800" b="1" u="sng" dirty="0"/>
              <a:t>Sierra Club</a:t>
            </a:r>
            <a:r>
              <a:rPr lang="en-US" sz="2800" dirty="0"/>
              <a:t> in 1892</a:t>
            </a:r>
          </a:p>
          <a:p>
            <a:endParaRPr lang="en-US" dirty="0"/>
          </a:p>
        </p:txBody>
      </p:sp>
      <p:pic>
        <p:nvPicPr>
          <p:cNvPr id="24578" name="Picture 2" descr="http://upload.wikimedia.org/wikipedia/commons/9/98/John_Muir_by_Carleton_Watkins,_c1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377" y="3610058"/>
            <a:ext cx="2160328" cy="32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ilderness.org/sites/default/files/FirstView_Watk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772" y="3610058"/>
            <a:ext cx="4071834" cy="32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0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The Last Push: </a:t>
            </a:r>
            <a:r>
              <a:rPr lang="en-US" sz="3200" dirty="0" smtClean="0"/>
              <a:t>Oklahoma</a:t>
            </a:r>
          </a:p>
          <a:p>
            <a:pPr marL="28575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Next movements: toward cities, away from rural life.</a:t>
            </a:r>
          </a:p>
          <a:p>
            <a:pPr marL="28575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5602" name="Picture 2" descr="http://upload.wikimedia.org/wikipedia/commons/thumb/9/99/Oklahoma_in_United_States.svg/2000px-Oklahoma_in_United_Sta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512" y="2933278"/>
            <a:ext cx="6845935" cy="42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3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Improvements in Industry and Infrastructure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Birmingham</a:t>
            </a:r>
            <a:r>
              <a:rPr lang="en-US" sz="2800" dirty="0"/>
              <a:t>: steel</a:t>
            </a:r>
          </a:p>
          <a:p>
            <a:pPr lvl="1"/>
            <a:r>
              <a:rPr lang="en-US" sz="2800" dirty="0"/>
              <a:t>Memphis: lumber</a:t>
            </a:r>
          </a:p>
          <a:p>
            <a:pPr lvl="1"/>
            <a:r>
              <a:rPr lang="en-US" sz="2800" dirty="0"/>
              <a:t>Richmond: tobacco</a:t>
            </a:r>
          </a:p>
          <a:p>
            <a:pPr lvl="1"/>
            <a:r>
              <a:rPr lang="en-US" sz="2800" dirty="0"/>
              <a:t>Georgia, NC, and SC: overtake New England as largest textile manufacturers</a:t>
            </a:r>
          </a:p>
          <a:p>
            <a:pPr lvl="2"/>
            <a:r>
              <a:rPr lang="en-US" sz="2800" dirty="0"/>
              <a:t>By 1900, 400 mills and over 100,000 workers</a:t>
            </a:r>
          </a:p>
          <a:p>
            <a:pPr lvl="1"/>
            <a:r>
              <a:rPr lang="en-US" sz="2800" dirty="0"/>
              <a:t>Expansion, improvement and standardization of Southern Rail lines </a:t>
            </a:r>
          </a:p>
          <a:p>
            <a:pPr lvl="2"/>
            <a:r>
              <a:rPr lang="en-US" sz="2800" b="1" dirty="0"/>
              <a:t>Standard Gauge Rails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3074" name="Picture 2" descr="http://www.civilwar.org/education/history/civil-war-overview/culture-and-economi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4171"/>
            <a:ext cx="9719945" cy="65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7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archive/d/df/20120718154254!Railroad_of_Confederacy-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5863" y="-2040325"/>
            <a:ext cx="13377863" cy="102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7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390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Poverty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30" y="1697441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Poorest region in the country</a:t>
            </a:r>
          </a:p>
          <a:p>
            <a:pPr lvl="1"/>
            <a:r>
              <a:rPr lang="en-US" sz="2800" dirty="0" smtClean="0"/>
              <a:t>Agriculture</a:t>
            </a:r>
            <a:endParaRPr lang="en-US" sz="2800" dirty="0"/>
          </a:p>
          <a:p>
            <a:pPr lvl="2"/>
            <a:r>
              <a:rPr lang="en-US" sz="2800" b="1" u="sng" dirty="0"/>
              <a:t>Sharecropping</a:t>
            </a:r>
            <a:r>
              <a:rPr lang="en-US" sz="2800" dirty="0"/>
              <a:t> and </a:t>
            </a:r>
            <a:r>
              <a:rPr lang="en-US" sz="2800" b="1" u="sng" dirty="0"/>
              <a:t>crop lien</a:t>
            </a:r>
            <a:r>
              <a:rPr lang="en-US" sz="2800" dirty="0"/>
              <a:t> system is prevalent</a:t>
            </a:r>
          </a:p>
          <a:p>
            <a:pPr lvl="2"/>
            <a:r>
              <a:rPr lang="en-US" sz="2800" dirty="0" smtClean="0"/>
              <a:t>Between </a:t>
            </a:r>
            <a:r>
              <a:rPr lang="en-US" sz="2800" dirty="0"/>
              <a:t>1870 and 1900 cotton production doubled;</a:t>
            </a:r>
          </a:p>
          <a:p>
            <a:pPr lvl="3"/>
            <a:r>
              <a:rPr lang="en-US" sz="2800" u="sng" dirty="0" smtClean="0"/>
              <a:t>George </a:t>
            </a:r>
            <a:r>
              <a:rPr lang="en-US" sz="2800" u="sng" dirty="0"/>
              <a:t>Washington Carver</a:t>
            </a:r>
            <a:r>
              <a:rPr lang="en-US" sz="2800" dirty="0"/>
              <a:t>: influential in redirecting the south away from cotton</a:t>
            </a:r>
          </a:p>
          <a:p>
            <a:pPr lvl="4"/>
            <a:r>
              <a:rPr lang="en-US" sz="2800" dirty="0"/>
              <a:t>Suggested peanuts, sweet potatoes, and </a:t>
            </a:r>
            <a:r>
              <a:rPr lang="en-US" sz="2800" dirty="0" smtClean="0"/>
              <a:t>soybeans</a:t>
            </a:r>
          </a:p>
          <a:p>
            <a:pPr marL="201168" lvl="1" indent="0">
              <a:buNone/>
            </a:pPr>
            <a:endParaRPr lang="en-US" sz="3200" dirty="0" smtClean="0"/>
          </a:p>
          <a:p>
            <a:pPr lvl="4"/>
            <a:endParaRPr lang="en-US" sz="2800" dirty="0"/>
          </a:p>
          <a:p>
            <a:pPr marL="749808" lvl="4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098" name="Picture 2" descr="http://shs.umsystem.edu/historicmissourians/name/c/carver/images/large/12_007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890" y="660252"/>
            <a:ext cx="3688080" cy="52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3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sz="4400" dirty="0" smtClean="0"/>
              <a:t>Why was the south impoverished?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4000" dirty="0" smtClean="0"/>
              <a:t>Late </a:t>
            </a:r>
            <a:r>
              <a:rPr lang="en-US" sz="4000" dirty="0"/>
              <a:t>start</a:t>
            </a:r>
          </a:p>
          <a:p>
            <a:pPr lvl="2"/>
            <a:r>
              <a:rPr lang="en-US" sz="4000" dirty="0"/>
              <a:t>Poorly educated workforce</a:t>
            </a:r>
          </a:p>
          <a:p>
            <a:pPr lvl="2"/>
            <a:r>
              <a:rPr lang="en-US" sz="4000" dirty="0"/>
              <a:t>Little to no </a:t>
            </a:r>
            <a:r>
              <a:rPr lang="en-US" sz="4000" dirty="0" smtClean="0"/>
              <a:t>capital</a:t>
            </a:r>
          </a:p>
          <a:p>
            <a:pPr lvl="6"/>
            <a:r>
              <a:rPr lang="en-US" sz="4000" dirty="0"/>
              <a:t>Northern financing owns largest percentages of southern industry (steel and </a:t>
            </a:r>
            <a:r>
              <a:rPr lang="en-US" sz="4000" dirty="0" err="1"/>
              <a:t>rr’s</a:t>
            </a:r>
            <a:r>
              <a:rPr lang="en-US" sz="4000" dirty="0"/>
              <a:t>)</a:t>
            </a:r>
          </a:p>
          <a:p>
            <a:pPr lvl="2"/>
            <a:endParaRPr lang="en-US" sz="4000" dirty="0"/>
          </a:p>
          <a:p>
            <a:endParaRPr lang="en-US" dirty="0"/>
          </a:p>
        </p:txBody>
      </p:sp>
      <p:pic>
        <p:nvPicPr>
          <p:cNvPr id="5122" name="Picture 2" descr="http://gardap.files.wordpress.com/2013/06/carpetbag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283" y="497114"/>
            <a:ext cx="5793831" cy="73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5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54"/>
            <a:ext cx="10058400" cy="1450757"/>
          </a:xfrm>
        </p:spPr>
        <p:txBody>
          <a:bodyPr/>
          <a:lstStyle/>
          <a:p>
            <a:pPr lvl="0"/>
            <a:r>
              <a:rPr lang="en-US" dirty="0"/>
              <a:t>Segregation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272809"/>
            <a:ext cx="10058400" cy="4023360"/>
          </a:xfrm>
        </p:spPr>
        <p:txBody>
          <a:bodyPr/>
          <a:lstStyle/>
          <a:p>
            <a:pPr lvl="2"/>
            <a:r>
              <a:rPr lang="en-US" sz="3600" b="1" u="sng" dirty="0" smtClean="0"/>
              <a:t>Redeemers</a:t>
            </a:r>
            <a:r>
              <a:rPr lang="en-US" sz="3600" dirty="0"/>
              <a:t>: Democratic  Politicians who came to power after reconstruction</a:t>
            </a:r>
          </a:p>
          <a:p>
            <a:endParaRPr lang="en-US" dirty="0"/>
          </a:p>
        </p:txBody>
      </p:sp>
      <p:pic>
        <p:nvPicPr>
          <p:cNvPr id="6146" name="Picture 2" descr="http://claw.cofc.edu/afterslavery/images/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15" y="1976737"/>
            <a:ext cx="5175794" cy="41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0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3200" dirty="0"/>
              <a:t>In late 1870’s, SC began striking down civil rights legislation created during reconstruction</a:t>
            </a:r>
          </a:p>
          <a:p>
            <a:pPr lvl="3"/>
            <a:r>
              <a:rPr lang="en-US" sz="3200" dirty="0"/>
              <a:t>Civil Rights Cases of 1883: </a:t>
            </a:r>
            <a:endParaRPr lang="en-US" sz="3200" dirty="0" smtClean="0"/>
          </a:p>
          <a:p>
            <a:pPr lvl="3"/>
            <a:r>
              <a:rPr lang="en-US" sz="3200" b="1" u="sng" dirty="0" smtClean="0"/>
              <a:t>Plessy </a:t>
            </a:r>
            <a:r>
              <a:rPr lang="en-US" sz="3200" b="1" u="sng" dirty="0"/>
              <a:t>v. Ferguson (1896):</a:t>
            </a:r>
            <a:r>
              <a:rPr lang="en-US" sz="3200" dirty="0"/>
              <a:t> “Separate but equal” is not a violation of 14</a:t>
            </a:r>
            <a:r>
              <a:rPr lang="en-US" sz="3200" baseline="30000" dirty="0"/>
              <a:t>th</a:t>
            </a:r>
            <a:r>
              <a:rPr lang="en-US" sz="3200" dirty="0"/>
              <a:t> amendment</a:t>
            </a:r>
          </a:p>
          <a:p>
            <a:pPr lvl="3"/>
            <a:r>
              <a:rPr lang="en-US" sz="3200" dirty="0"/>
              <a:t>Voting Case of 1898: literacy tests are legal</a:t>
            </a:r>
          </a:p>
          <a:p>
            <a:pPr lvl="3"/>
            <a:r>
              <a:rPr lang="en-US" sz="3200" i="1" dirty="0"/>
              <a:t>De facto to De Jure segregation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0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</TotalTime>
  <Words>611</Words>
  <Application>Microsoft Office PowerPoint</Application>
  <PresentationFormat>Custom</PresentationFormat>
  <Paragraphs>97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The New South and the Last Frontier (1865-1900)</vt:lpstr>
      <vt:lpstr>Discussion Q1</vt:lpstr>
      <vt:lpstr>The New South</vt:lpstr>
      <vt:lpstr>Improvements in Industry and Infrastructure </vt:lpstr>
      <vt:lpstr>Slide 5</vt:lpstr>
      <vt:lpstr>Poverty </vt:lpstr>
      <vt:lpstr>Why was the south impoverished? </vt:lpstr>
      <vt:lpstr>Segregation </vt:lpstr>
      <vt:lpstr>Supreme Court</vt:lpstr>
      <vt:lpstr>Slide 10</vt:lpstr>
      <vt:lpstr>De Jure (“legal”) Segregation </vt:lpstr>
      <vt:lpstr>De Facto Segregation</vt:lpstr>
      <vt:lpstr>Black Response to Segregation </vt:lpstr>
      <vt:lpstr>Slide 14</vt:lpstr>
      <vt:lpstr>Discussion Q2</vt:lpstr>
      <vt:lpstr>Slide 16</vt:lpstr>
      <vt:lpstr>The Last Frontier: The West</vt:lpstr>
      <vt:lpstr>“The Great American Desert”</vt:lpstr>
      <vt:lpstr>The Mining Rush</vt:lpstr>
      <vt:lpstr>Controversy over foreign workers  </vt:lpstr>
      <vt:lpstr>Impacts of the Mining Boom</vt:lpstr>
      <vt:lpstr>The Cattle Boom</vt:lpstr>
      <vt:lpstr>The Farming Boom </vt:lpstr>
      <vt:lpstr>Slide 24</vt:lpstr>
      <vt:lpstr>Farmers Issues of the Early 20th Century</vt:lpstr>
      <vt:lpstr>Working Toward Change on Farms</vt:lpstr>
      <vt:lpstr>Slide 27</vt:lpstr>
      <vt:lpstr>American Indians</vt:lpstr>
      <vt:lpstr>Slide 29</vt:lpstr>
      <vt:lpstr>Assimilation of Natives</vt:lpstr>
      <vt:lpstr>A Century of Dishonor (1881)</vt:lpstr>
      <vt:lpstr>Conservation Movements</vt:lpstr>
      <vt:lpstr>Closing the Frontier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South and the Last Frontier (1865-1900)</dc:title>
  <dc:creator>Arnesen, Sigurd J.</dc:creator>
  <cp:lastModifiedBy>sigurdj.arnesen</cp:lastModifiedBy>
  <cp:revision>15</cp:revision>
  <dcterms:created xsi:type="dcterms:W3CDTF">2015-01-20T23:09:54Z</dcterms:created>
  <dcterms:modified xsi:type="dcterms:W3CDTF">2015-01-21T14:20:45Z</dcterms:modified>
</cp:coreProperties>
</file>