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8" r:id="rId2"/>
    <p:sldId id="256" r:id="rId3"/>
    <p:sldId id="259" r:id="rId4"/>
    <p:sldId id="260" r:id="rId5"/>
    <p:sldId id="272" r:id="rId6"/>
    <p:sldId id="261" r:id="rId7"/>
    <p:sldId id="273" r:id="rId8"/>
    <p:sldId id="262" r:id="rId9"/>
    <p:sldId id="274" r:id="rId10"/>
    <p:sldId id="275" r:id="rId11"/>
    <p:sldId id="263" r:id="rId12"/>
    <p:sldId id="276" r:id="rId13"/>
    <p:sldId id="270" r:id="rId14"/>
    <p:sldId id="277" r:id="rId15"/>
    <p:sldId id="271" r:id="rId16"/>
    <p:sldId id="264" r:id="rId17"/>
    <p:sldId id="278" r:id="rId18"/>
    <p:sldId id="267"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21C18-E18A-462F-9262-3BA44F297FBE}" type="datetimeFigureOut">
              <a:rPr lang="en-US" smtClean="0"/>
              <a:pPr/>
              <a:t>3/30/2015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9EB4D-2FB9-41AA-943B-997177828867}" type="slidenum">
              <a:rPr lang="en-US" smtClean="0"/>
              <a:pPr/>
              <a:t>‹#›</a:t>
            </a:fld>
            <a:endParaRPr lang="en-US"/>
          </a:p>
        </p:txBody>
      </p:sp>
    </p:spTree>
    <p:extLst>
      <p:ext uri="{BB962C8B-B14F-4D97-AF65-F5344CB8AC3E}">
        <p14:creationId xmlns="" xmlns:p14="http://schemas.microsoft.com/office/powerpoint/2010/main" val="147695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ADC54-8431-4273-8EDC-A68EF06A1AB8}" type="datetimeFigureOut">
              <a:rPr lang="en-US" smtClean="0"/>
              <a:pPr/>
              <a:t>3/30/2015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2092A-4F92-4BCF-8E3F-1B4DC6F7BC2D}" type="slidenum">
              <a:rPr lang="en-US" smtClean="0"/>
              <a:pPr/>
              <a:t>‹#›</a:t>
            </a:fld>
            <a:endParaRPr lang="en-US"/>
          </a:p>
        </p:txBody>
      </p:sp>
    </p:spTree>
    <p:extLst>
      <p:ext uri="{BB962C8B-B14F-4D97-AF65-F5344CB8AC3E}">
        <p14:creationId xmlns="" xmlns:p14="http://schemas.microsoft.com/office/powerpoint/2010/main" val="140561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http://www.pbs.org/wgbh/americanexperience/features/bonus-video/presidents-endwar-truman</a:t>
            </a:r>
            <a:r>
              <a:rPr lang="en-US" sz="800" dirty="0" smtClean="0"/>
              <a:t>/</a:t>
            </a:r>
          </a:p>
          <a:p>
            <a:endParaRPr lang="en-US" dirty="0"/>
          </a:p>
        </p:txBody>
      </p:sp>
      <p:sp>
        <p:nvSpPr>
          <p:cNvPr id="4" name="Slide Number Placeholder 3"/>
          <p:cNvSpPr>
            <a:spLocks noGrp="1"/>
          </p:cNvSpPr>
          <p:nvPr>
            <p:ph type="sldNum" sz="quarter" idx="10"/>
          </p:nvPr>
        </p:nvSpPr>
        <p:spPr/>
        <p:txBody>
          <a:bodyPr/>
          <a:lstStyle/>
          <a:p>
            <a:fld id="{EE92092A-4F92-4BCF-8E3F-1B4DC6F7BC2D}" type="slidenum">
              <a:rPr lang="en-US" smtClean="0"/>
              <a:pPr/>
              <a:t>3</a:t>
            </a:fld>
            <a:endParaRPr lang="en-US"/>
          </a:p>
        </p:txBody>
      </p:sp>
    </p:spTree>
    <p:extLst>
      <p:ext uri="{BB962C8B-B14F-4D97-AF65-F5344CB8AC3E}">
        <p14:creationId xmlns="" xmlns:p14="http://schemas.microsoft.com/office/powerpoint/2010/main" val="275366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https://www.youtube.com/watch?v=pD_yaNR7kHM</a:t>
            </a:r>
            <a:endParaRPr lang="en-US" dirty="0"/>
          </a:p>
        </p:txBody>
      </p:sp>
      <p:sp>
        <p:nvSpPr>
          <p:cNvPr id="4" name="Slide Number Placeholder 3"/>
          <p:cNvSpPr>
            <a:spLocks noGrp="1"/>
          </p:cNvSpPr>
          <p:nvPr>
            <p:ph type="sldNum" sz="quarter" idx="10"/>
          </p:nvPr>
        </p:nvSpPr>
        <p:spPr/>
        <p:txBody>
          <a:bodyPr/>
          <a:lstStyle/>
          <a:p>
            <a:fld id="{EE92092A-4F92-4BCF-8E3F-1B4DC6F7BC2D}" type="slidenum">
              <a:rPr lang="en-US" smtClean="0"/>
              <a:pPr/>
              <a:t>10</a:t>
            </a:fld>
            <a:endParaRPr lang="en-US"/>
          </a:p>
        </p:txBody>
      </p:sp>
    </p:spTree>
    <p:extLst>
      <p:ext uri="{BB962C8B-B14F-4D97-AF65-F5344CB8AC3E}">
        <p14:creationId xmlns="" xmlns:p14="http://schemas.microsoft.com/office/powerpoint/2010/main" val="83818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https://www.youtube.com/watch</a:t>
            </a:r>
            <a:r>
              <a:rPr lang="en-US" dirty="0" smtClean="0"/>
              <a:t>?v=lf0axpYS6CA up to 5:45 start again at 24</a:t>
            </a:r>
            <a:r>
              <a:rPr lang="en-US" dirty="0" smtClean="0">
                <a:sym typeface="Wingdings" panose="05000000000000000000" pitchFamily="2" charset="2"/>
              </a:rPr>
              <a:t>:00</a:t>
            </a:r>
            <a:r>
              <a:rPr lang="en-US" baseline="0" dirty="0" smtClean="0">
                <a:sym typeface="Wingdings" panose="05000000000000000000" pitchFamily="2" charset="2"/>
              </a:rPr>
              <a:t> to 25</a:t>
            </a:r>
            <a:endParaRPr lang="en-US" dirty="0" smtClean="0"/>
          </a:p>
          <a:p>
            <a:endParaRPr lang="en-US" dirty="0"/>
          </a:p>
        </p:txBody>
      </p:sp>
      <p:sp>
        <p:nvSpPr>
          <p:cNvPr id="4" name="Slide Number Placeholder 3"/>
          <p:cNvSpPr>
            <a:spLocks noGrp="1"/>
          </p:cNvSpPr>
          <p:nvPr>
            <p:ph type="sldNum" sz="quarter" idx="10"/>
          </p:nvPr>
        </p:nvSpPr>
        <p:spPr/>
        <p:txBody>
          <a:bodyPr/>
          <a:lstStyle/>
          <a:p>
            <a:fld id="{EE92092A-4F92-4BCF-8E3F-1B4DC6F7BC2D}" type="slidenum">
              <a:rPr lang="en-US" smtClean="0"/>
              <a:pPr/>
              <a:t>11</a:t>
            </a:fld>
            <a:endParaRPr lang="en-US"/>
          </a:p>
        </p:txBody>
      </p:sp>
    </p:spTree>
    <p:extLst>
      <p:ext uri="{BB962C8B-B14F-4D97-AF65-F5344CB8AC3E}">
        <p14:creationId xmlns="" xmlns:p14="http://schemas.microsoft.com/office/powerpoint/2010/main" val="118608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https://www.youtube.com/watch?v=cH-GVf9floo Berlin Airlift and the Formation of NATO</a:t>
            </a:r>
            <a:endParaRPr lang="en-US" dirty="0"/>
          </a:p>
        </p:txBody>
      </p:sp>
      <p:sp>
        <p:nvSpPr>
          <p:cNvPr id="4" name="Slide Number Placeholder 3"/>
          <p:cNvSpPr>
            <a:spLocks noGrp="1"/>
          </p:cNvSpPr>
          <p:nvPr>
            <p:ph type="sldNum" sz="quarter" idx="10"/>
          </p:nvPr>
        </p:nvSpPr>
        <p:spPr/>
        <p:txBody>
          <a:bodyPr/>
          <a:lstStyle/>
          <a:p>
            <a:fld id="{EE92092A-4F92-4BCF-8E3F-1B4DC6F7BC2D}" type="slidenum">
              <a:rPr lang="en-US" smtClean="0"/>
              <a:pPr/>
              <a:t>13</a:t>
            </a:fld>
            <a:endParaRPr lang="en-US"/>
          </a:p>
        </p:txBody>
      </p:sp>
    </p:spTree>
    <p:extLst>
      <p:ext uri="{BB962C8B-B14F-4D97-AF65-F5344CB8AC3E}">
        <p14:creationId xmlns="" xmlns:p14="http://schemas.microsoft.com/office/powerpoint/2010/main" val="320376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2092A-4F92-4BCF-8E3F-1B4DC6F7BC2D}" type="slidenum">
              <a:rPr lang="en-US" smtClean="0"/>
              <a:pPr/>
              <a:t>15</a:t>
            </a:fld>
            <a:endParaRPr lang="en-US"/>
          </a:p>
        </p:txBody>
      </p:sp>
    </p:spTree>
    <p:extLst>
      <p:ext uri="{BB962C8B-B14F-4D97-AF65-F5344CB8AC3E}">
        <p14:creationId xmlns="" xmlns:p14="http://schemas.microsoft.com/office/powerpoint/2010/main" val="285248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https://www.youtube.com/watch?v=-X7nbwFxGRU</a:t>
            </a:r>
            <a:endParaRPr lang="en-US" dirty="0"/>
          </a:p>
        </p:txBody>
      </p:sp>
      <p:sp>
        <p:nvSpPr>
          <p:cNvPr id="4" name="Slide Number Placeholder 3"/>
          <p:cNvSpPr>
            <a:spLocks noGrp="1"/>
          </p:cNvSpPr>
          <p:nvPr>
            <p:ph type="sldNum" sz="quarter" idx="10"/>
          </p:nvPr>
        </p:nvSpPr>
        <p:spPr/>
        <p:txBody>
          <a:bodyPr/>
          <a:lstStyle/>
          <a:p>
            <a:fld id="{EE92092A-4F92-4BCF-8E3F-1B4DC6F7BC2D}" type="slidenum">
              <a:rPr lang="en-US" smtClean="0"/>
              <a:pPr/>
              <a:t>16</a:t>
            </a:fld>
            <a:endParaRPr lang="en-US"/>
          </a:p>
        </p:txBody>
      </p:sp>
    </p:spTree>
    <p:extLst>
      <p:ext uri="{BB962C8B-B14F-4D97-AF65-F5344CB8AC3E}">
        <p14:creationId xmlns="" xmlns:p14="http://schemas.microsoft.com/office/powerpoint/2010/main" val="271385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92BBC66-8991-4770-BFC3-ACA98E08FD7E}" type="datetimeFigureOut">
              <a:rPr lang="en-US" smtClean="0"/>
              <a:pPr/>
              <a:t>3/30/2015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14A3020-66C8-4887-AA2D-1CF9372057D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2BBC66-8991-4770-BFC3-ACA98E08FD7E}"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3020-66C8-4887-AA2D-1CF9372057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2BBC66-8991-4770-BFC3-ACA98E08FD7E}"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3020-66C8-4887-AA2D-1CF9372057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92BBC66-8991-4770-BFC3-ACA98E08FD7E}"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3020-66C8-4887-AA2D-1CF9372057D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2BBC66-8991-4770-BFC3-ACA98E08FD7E}" type="datetimeFigureOut">
              <a:rPr lang="en-US" smtClean="0"/>
              <a:pPr/>
              <a:t>3/30/2015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14A3020-66C8-4887-AA2D-1CF9372057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92BBC66-8991-4770-BFC3-ACA98E08FD7E}"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3020-66C8-4887-AA2D-1CF9372057D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92BBC66-8991-4770-BFC3-ACA98E08FD7E}" type="datetimeFigureOut">
              <a:rPr lang="en-US" smtClean="0"/>
              <a:pPr/>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A3020-66C8-4887-AA2D-1CF9372057D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2BBC66-8991-4770-BFC3-ACA98E08FD7E}" type="datetimeFigureOut">
              <a:rPr lang="en-US" smtClean="0"/>
              <a:pPr/>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A3020-66C8-4887-AA2D-1CF9372057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BBC66-8991-4770-BFC3-ACA98E08FD7E}" type="datetimeFigureOut">
              <a:rPr lang="en-US" smtClean="0"/>
              <a:pPr/>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A3020-66C8-4887-AA2D-1CF9372057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2BBC66-8991-4770-BFC3-ACA98E08FD7E}"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3020-66C8-4887-AA2D-1CF9372057D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2BBC66-8991-4770-BFC3-ACA98E08FD7E}" type="datetimeFigureOut">
              <a:rPr lang="en-US" smtClean="0"/>
              <a:pPr/>
              <a:t>3/30/2015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14A3020-66C8-4887-AA2D-1CF9372057D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92BBC66-8991-4770-BFC3-ACA98E08FD7E}" type="datetimeFigureOut">
              <a:rPr lang="en-US" smtClean="0"/>
              <a:pPr/>
              <a:t>3/30/2015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4A3020-66C8-4887-AA2D-1CF9372057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korean+war+map&amp;source=images&amp;cd=&amp;cad=rja&amp;docid=e6vO_p9tmmyxVM&amp;tbnid=sUqk-2LzL7tZ-M:&amp;ved=0CAUQjRw&amp;url=http://unit8maddyeemilyc.wikispaces.com/korea9321&amp;ei=fBNGUdnEHYGg8QTE74CgCA&amp;bvm=bv.43828540,d.dmg&amp;psig=AFQjCNGCj1r5akRkcNu9a5vsdaiH0Vh50A&amp;ust=13636333882164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truman+fires+macarthur&amp;source=images&amp;cd=&amp;cad=rja&amp;docid=0m955wLVRi7ucM&amp;tbnid=fID1G8FE3GCVvM:&amp;ved=0CAUQjRw&amp;url=http://www.t3licensing.com/video/clip/897001_778.do&amp;ei=MBZGUfy-O5TU9AT6oYGIBg&amp;psig=AFQjCNH-tsFXdShpHwmusQC9plofFRwz3A&amp;ust=1363634049686097"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soviet+atomic+bomb&amp;source=images&amp;cd=&amp;cad=rja&amp;docid=J6GPklZFuzVEQM&amp;tbnid=bPkJWPBhzMVYBM:&amp;ved=0CAUQjRw&amp;url=http://information2share.wordpress.com/2008/02/28/cold-war-gas-mask-fashion/&amp;ei=nhZGUc21K5GC9QThtoCwDA&amp;psig=AFQjCNGwpVrVWq5iJ7hcC1KNmr8Btz07qg&amp;ust=1363634199580242"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m/url?sa=i&amp;rct=j&amp;q=containment&amp;source=images&amp;cd=&amp;cad=rja&amp;docid=NpYdxmSjPGJykM&amp;tbnid=nZIK0GsqdbqI0M:&amp;ved=0CAUQjRw&amp;url=http://histoforum.net/containment/&amp;ei=vxZGUcezEJT68QSDtYGABg&amp;psig=AFQjCNGlwDoyIDRhs0c9Tz3HlfKlKoZYEg&amp;ust=13636342309475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cold+war+russia&amp;source=images&amp;cd=&amp;cad=rja&amp;docid=RdBhxOvLnIBSXM&amp;tbnid=3yJUwepJxwSnrM:&amp;ved=0CAUQjRw&amp;url=http://www.paranormalhaze.com/cia-vs-kgb%E2%80%94psychic-paranoia-mind-control/&amp;ei=dwtBUdaBCoyY9QSJsIGIDg&amp;bvm=bv.43287494,d.dmg&amp;psig=AFQjCNEBrin3-64mMdPoLpLjd8l07aR7LA&amp;ust=136330366867170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yalta+conference&amp;source=images&amp;cd=&amp;cad=rja&amp;docid=dtIax56qLVLe7M&amp;tbnid=cepa0M3HGTb-yM:&amp;ved=0CAUQjRw&amp;url=http://www.spartacus.schoolnet.co.uk/2WWyalta.htm&amp;ei=NApBUY2pIYb28gSPkoCgCQ&amp;bvm=bv.43287494,d.dmg&amp;psig=AFQjCNEq7GCd4rEiYmSiejp7DHnrKNpmUA&amp;ust=1363303334636820" TargetMode="Externa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google.com/url?sa=i&amp;rct=j&amp;q=german+zones+of+occupation+map&amp;source=images&amp;cd=&amp;cad=rja&amp;docid=EnjXew-TSmWB9M&amp;tbnid=4ElSwKCxuGWrXM:&amp;ved=0CAUQjRw&amp;url=http://www.auburnschools.org/ajhs/mmatthews/truman.html&amp;ei=rQpBUfuhD4a29gSimYCIAg&amp;bvm=bv.43287494,d.dmg&amp;psig=AFQjCNExUDwIW8grnU0cJGtoEZSpCj41SA&amp;ust=13633034568668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401762"/>
          </a:xfrm>
        </p:spPr>
        <p:txBody>
          <a:bodyPr>
            <a:normAutofit fontScale="90000"/>
          </a:bodyPr>
          <a:lstStyle/>
          <a:p>
            <a:r>
              <a:rPr lang="en-US" sz="5300" i="1" dirty="0" smtClean="0"/>
              <a:t>The Cold War?</a:t>
            </a:r>
            <a:r>
              <a:rPr lang="en-US" i="1" dirty="0"/>
              <a:t/>
            </a:r>
            <a:br>
              <a:rPr lang="en-US" i="1" dirty="0"/>
            </a:br>
            <a:endParaRPr lang="en-US" dirty="0"/>
          </a:p>
        </p:txBody>
      </p:sp>
      <p:sp>
        <p:nvSpPr>
          <p:cNvPr id="3" name="Content Placeholder 2"/>
          <p:cNvSpPr>
            <a:spLocks noGrp="1"/>
          </p:cNvSpPr>
          <p:nvPr>
            <p:ph sz="quarter" idx="1"/>
          </p:nvPr>
        </p:nvSpPr>
        <p:spPr/>
        <p:txBody>
          <a:bodyPr>
            <a:normAutofit/>
          </a:bodyPr>
          <a:lstStyle/>
          <a:p>
            <a:r>
              <a:rPr lang="en-US" sz="4800" i="1" dirty="0"/>
              <a:t>American provocation or Soviet duplicity?</a:t>
            </a:r>
            <a:endParaRPr lang="en-US" sz="4800" dirty="0"/>
          </a:p>
        </p:txBody>
      </p:sp>
    </p:spTree>
    <p:extLst>
      <p:ext uri="{BB962C8B-B14F-4D97-AF65-F5344CB8AC3E}">
        <p14:creationId xmlns="" xmlns:p14="http://schemas.microsoft.com/office/powerpoint/2010/main" val="317686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a:t>
            </a:r>
            <a:endParaRPr lang="en-US" dirty="0"/>
          </a:p>
        </p:txBody>
      </p:sp>
      <p:sp>
        <p:nvSpPr>
          <p:cNvPr id="3" name="Content Placeholder 2"/>
          <p:cNvSpPr>
            <a:spLocks noGrp="1"/>
          </p:cNvSpPr>
          <p:nvPr>
            <p:ph sz="quarter" idx="1"/>
          </p:nvPr>
        </p:nvSpPr>
        <p:spPr/>
        <p:txBody>
          <a:bodyPr/>
          <a:lstStyle/>
          <a:p>
            <a:r>
              <a:rPr lang="en-US" dirty="0" smtClean="0"/>
              <a:t>Speech by a US President</a:t>
            </a:r>
            <a:endParaRPr lang="en-US" dirty="0"/>
          </a:p>
        </p:txBody>
      </p:sp>
    </p:spTree>
    <p:extLst>
      <p:ext uri="{BB962C8B-B14F-4D97-AF65-F5344CB8AC3E}">
        <p14:creationId xmlns="" xmlns:p14="http://schemas.microsoft.com/office/powerpoint/2010/main" val="4279371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t>Containment Policy</a:t>
            </a:r>
            <a:endParaRPr lang="en-US" dirty="0"/>
          </a:p>
        </p:txBody>
      </p:sp>
      <p:sp>
        <p:nvSpPr>
          <p:cNvPr id="3" name="Content Placeholder 2"/>
          <p:cNvSpPr>
            <a:spLocks noGrp="1"/>
          </p:cNvSpPr>
          <p:nvPr>
            <p:ph sz="quarter" idx="1"/>
          </p:nvPr>
        </p:nvSpPr>
        <p:spPr>
          <a:xfrm>
            <a:off x="381000" y="990600"/>
            <a:ext cx="8305800" cy="5257800"/>
          </a:xfrm>
        </p:spPr>
        <p:txBody>
          <a:bodyPr>
            <a:normAutofit/>
          </a:bodyPr>
          <a:lstStyle/>
          <a:p>
            <a:r>
              <a:rPr lang="en-US" dirty="0" smtClean="0"/>
              <a:t>“open” world order of  Wilson &amp; FDR not possible –new plan “</a:t>
            </a:r>
            <a:r>
              <a:rPr lang="en-US" u="sng" dirty="0" smtClean="0"/>
              <a:t>containing</a:t>
            </a:r>
            <a:r>
              <a:rPr lang="en-US" dirty="0" smtClean="0"/>
              <a:t>” Soviet expansion</a:t>
            </a:r>
          </a:p>
          <a:p>
            <a:r>
              <a:rPr lang="en-US" dirty="0" smtClean="0"/>
              <a:t>1946 Greece &amp; Turkey crises: British ends aid</a:t>
            </a:r>
          </a:p>
          <a:p>
            <a:r>
              <a:rPr lang="en-US" b="1" dirty="0" smtClean="0"/>
              <a:t>Truman Doctrine (1947), NSC-68 (1950) </a:t>
            </a:r>
            <a:r>
              <a:rPr lang="en-US" dirty="0" smtClean="0"/>
              <a:t>outline containment policy</a:t>
            </a:r>
          </a:p>
          <a:p>
            <a:r>
              <a:rPr lang="en-US" b="1" dirty="0" smtClean="0"/>
              <a:t>Marshall Plan </a:t>
            </a:r>
            <a:r>
              <a:rPr lang="en-US" dirty="0" smtClean="0"/>
              <a:t>–Sec. of State George Marshall’s plan for rebuilding of Europe and </a:t>
            </a:r>
            <a:r>
              <a:rPr lang="en-US" dirty="0" err="1" smtClean="0"/>
              <a:t>asia</a:t>
            </a:r>
            <a:r>
              <a:rPr lang="en-US" dirty="0" smtClean="0"/>
              <a:t>, $13 billion (European Recovery Program)</a:t>
            </a:r>
          </a:p>
          <a:p>
            <a:pPr lvl="1"/>
            <a:r>
              <a:rPr lang="en-US" dirty="0" smtClean="0"/>
              <a:t>Primarily designed to stop the spread of communism</a:t>
            </a:r>
          </a:p>
          <a:p>
            <a:pPr lvl="1"/>
            <a:r>
              <a:rPr lang="en-US" dirty="0" smtClean="0"/>
              <a:t>USSR &amp; other communist </a:t>
            </a:r>
            <a:r>
              <a:rPr lang="en-US" dirty="0" err="1" smtClean="0"/>
              <a:t>gov’ts</a:t>
            </a:r>
            <a:r>
              <a:rPr lang="en-US" dirty="0" smtClean="0"/>
              <a:t> rejected after 1948 coup in Czechoslovakia</a:t>
            </a:r>
          </a:p>
          <a:p>
            <a:endParaRPr lang="en-US" dirty="0"/>
          </a:p>
        </p:txBody>
      </p:sp>
      <p:pic>
        <p:nvPicPr>
          <p:cNvPr id="3074" name="Picture 2" descr="http://wps.ablongman.com/wps/media/objects/31/32716/figures/DIVI59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152400"/>
            <a:ext cx="6718242" cy="750763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 calcmode="lin" valueType="num">
                                      <p:cBhvr additive="base">
                                        <p:cTn id="42" dur="500" fill="hold"/>
                                        <p:tgtEl>
                                          <p:spTgt spid="3074"/>
                                        </p:tgtEl>
                                        <p:attrNameLst>
                                          <p:attrName>ppt_x</p:attrName>
                                        </p:attrNameLst>
                                      </p:cBhvr>
                                      <p:tavLst>
                                        <p:tav tm="0">
                                          <p:val>
                                            <p:strVal val="#ppt_x"/>
                                          </p:val>
                                        </p:tav>
                                        <p:tav tm="100000">
                                          <p:val>
                                            <p:strVal val="#ppt_x"/>
                                          </p:val>
                                        </p:tav>
                                      </p:tavLst>
                                    </p:anim>
                                    <p:anim calcmode="lin" valueType="num">
                                      <p:cBhvr additive="base">
                                        <p:cTn id="4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ah201veenstra.a.wiki-site.com/images/f/f7/MarshallPlanCartoon.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52400"/>
            <a:ext cx="6705600" cy="6531224"/>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www.hermes-press.com/Stalin-Marshall-Pla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0" y="457200"/>
            <a:ext cx="5686425" cy="6640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02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457200"/>
            <a:ext cx="7772400" cy="4572000"/>
          </a:xfrm>
        </p:spPr>
        <p:txBody>
          <a:bodyPr/>
          <a:lstStyle/>
          <a:p>
            <a:r>
              <a:rPr lang="en-US" b="1" dirty="0" smtClean="0"/>
              <a:t>Berlin Airlift</a:t>
            </a:r>
            <a:r>
              <a:rPr lang="en-US" dirty="0" smtClean="0"/>
              <a:t>, 1948 – 1949</a:t>
            </a:r>
          </a:p>
          <a:p>
            <a:r>
              <a:rPr lang="en-US" b="1" dirty="0" smtClean="0"/>
              <a:t>NATO </a:t>
            </a:r>
            <a:r>
              <a:rPr lang="en-US" dirty="0" smtClean="0"/>
              <a:t>(1949) –North Atlantic Treaty Organization (military alliance) vs. Warsaw Pact</a:t>
            </a:r>
          </a:p>
          <a:p>
            <a:r>
              <a:rPr lang="en-US" dirty="0" smtClean="0"/>
              <a:t>1947 </a:t>
            </a:r>
            <a:r>
              <a:rPr lang="en-US" b="1" dirty="0" smtClean="0"/>
              <a:t>National Security Act</a:t>
            </a:r>
            <a:r>
              <a:rPr lang="en-US" dirty="0" smtClean="0"/>
              <a:t>, </a:t>
            </a:r>
            <a:r>
              <a:rPr lang="en-US" dirty="0" err="1" smtClean="0"/>
              <a:t>estab</a:t>
            </a:r>
            <a:r>
              <a:rPr lang="en-US" dirty="0" smtClean="0"/>
              <a:t>. NSC, CIA, Dept. of Defense</a:t>
            </a:r>
          </a:p>
          <a:p>
            <a:r>
              <a:rPr lang="en-US" dirty="0" smtClean="0"/>
              <a:t>1948 </a:t>
            </a:r>
            <a:r>
              <a:rPr lang="en-US" b="1" dirty="0" smtClean="0"/>
              <a:t>Selective Service System </a:t>
            </a:r>
            <a:r>
              <a:rPr lang="en-US" dirty="0" smtClean="0"/>
              <a:t>brought back (2 yrs of service)</a:t>
            </a:r>
          </a:p>
          <a:p>
            <a:endParaRPr lang="en-US" dirty="0"/>
          </a:p>
        </p:txBody>
      </p:sp>
      <p:pic>
        <p:nvPicPr>
          <p:cNvPr id="1026" name="Picture 2" descr="The Berlin Airlift"/>
          <p:cNvPicPr>
            <a:picLocks noChangeAspect="1" noChangeArrowheads="1"/>
          </p:cNvPicPr>
          <p:nvPr/>
        </p:nvPicPr>
        <p:blipFill>
          <a:blip r:embed="rId3" cstate="print"/>
          <a:srcRect/>
          <a:stretch>
            <a:fillRect/>
          </a:stretch>
        </p:blipFill>
        <p:spPr bwMode="auto">
          <a:xfrm>
            <a:off x="2819400" y="3276600"/>
            <a:ext cx="3505200" cy="32011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en/1/11/NATO_vs_Warsaw_(1949-1999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914400"/>
            <a:ext cx="10073017" cy="50292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i.imgur.com/Yxu5lh.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2400"/>
            <a:ext cx="9753600" cy="7867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99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normAutofit/>
          </a:bodyPr>
          <a:lstStyle/>
          <a:p>
            <a:r>
              <a:rPr lang="en-US" sz="3600" dirty="0" smtClean="0"/>
              <a:t>Which Cold War Superpower was responsible for starting the Korean War?</a:t>
            </a:r>
          </a:p>
          <a:p>
            <a:r>
              <a:rPr lang="en-US" sz="3600" dirty="0" smtClean="0"/>
              <a:t>How effective were the following in resolving this conflict?</a:t>
            </a:r>
          </a:p>
          <a:p>
            <a:pPr lvl="1"/>
            <a:r>
              <a:rPr lang="en-US" sz="3600" dirty="0" smtClean="0"/>
              <a:t>Truman Doctrine</a:t>
            </a:r>
          </a:p>
          <a:p>
            <a:pPr lvl="1"/>
            <a:r>
              <a:rPr lang="en-US" sz="3600" dirty="0" smtClean="0"/>
              <a:t>George Kennan’s ‘containment policy’</a:t>
            </a:r>
          </a:p>
          <a:p>
            <a:pPr lvl="1"/>
            <a:r>
              <a:rPr lang="en-US" sz="3600" dirty="0" smtClean="0"/>
              <a:t>The United Nations</a:t>
            </a:r>
            <a:endParaRPr lang="en-US" sz="3600" dirty="0"/>
          </a:p>
        </p:txBody>
      </p:sp>
    </p:spTree>
    <p:extLst>
      <p:ext uri="{BB962C8B-B14F-4D97-AF65-F5344CB8AC3E}">
        <p14:creationId xmlns="" xmlns:p14="http://schemas.microsoft.com/office/powerpoint/2010/main" val="286042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p:spPr>
        <p:txBody>
          <a:bodyPr>
            <a:normAutofit fontScale="90000"/>
          </a:bodyPr>
          <a:lstStyle/>
          <a:p>
            <a:r>
              <a:rPr lang="en-US" b="1" dirty="0" smtClean="0"/>
              <a:t>The Korean War...</a:t>
            </a:r>
            <a:r>
              <a:rPr lang="en-US" dirty="0" smtClean="0"/>
              <a:t>the more things change</a:t>
            </a:r>
            <a:endParaRPr lang="en-US" dirty="0"/>
          </a:p>
        </p:txBody>
      </p:sp>
      <p:sp>
        <p:nvSpPr>
          <p:cNvPr id="3" name="Content Placeholder 2"/>
          <p:cNvSpPr>
            <a:spLocks noGrp="1"/>
          </p:cNvSpPr>
          <p:nvPr>
            <p:ph sz="quarter" idx="1"/>
          </p:nvPr>
        </p:nvSpPr>
        <p:spPr>
          <a:xfrm>
            <a:off x="304800" y="1447800"/>
            <a:ext cx="8382000" cy="4572000"/>
          </a:xfrm>
        </p:spPr>
        <p:txBody>
          <a:bodyPr>
            <a:normAutofit/>
          </a:bodyPr>
          <a:lstStyle/>
          <a:p>
            <a:r>
              <a:rPr lang="en-US" dirty="0" smtClean="0"/>
              <a:t>By 1949 both the USSR &amp; US begin removing troops from Korea’s </a:t>
            </a:r>
            <a:r>
              <a:rPr lang="en-US" b="1" dirty="0" smtClean="0"/>
              <a:t>38</a:t>
            </a:r>
            <a:r>
              <a:rPr lang="en-US" b="1" baseline="30000" dirty="0" smtClean="0"/>
              <a:t>th</a:t>
            </a:r>
            <a:r>
              <a:rPr lang="en-US" b="1" dirty="0" smtClean="0"/>
              <a:t> parallel</a:t>
            </a:r>
          </a:p>
          <a:p>
            <a:pPr lvl="1"/>
            <a:r>
              <a:rPr lang="en-US" dirty="0" smtClean="0"/>
              <a:t>Above 38</a:t>
            </a:r>
            <a:r>
              <a:rPr lang="en-US" baseline="30000" dirty="0" smtClean="0"/>
              <a:t>th</a:t>
            </a:r>
            <a:r>
              <a:rPr lang="en-US" dirty="0" smtClean="0"/>
              <a:t> –USSR supports communist gov’t &amp; military supplies</a:t>
            </a:r>
          </a:p>
          <a:p>
            <a:pPr lvl="1"/>
            <a:r>
              <a:rPr lang="en-US" dirty="0" smtClean="0"/>
              <a:t>Below 38</a:t>
            </a:r>
            <a:r>
              <a:rPr lang="en-US" baseline="30000" dirty="0" smtClean="0"/>
              <a:t>th</a:t>
            </a:r>
            <a:r>
              <a:rPr lang="en-US" dirty="0" smtClean="0"/>
              <a:t> –US  supports anti-communist </a:t>
            </a:r>
            <a:r>
              <a:rPr lang="en-US" dirty="0" err="1" smtClean="0"/>
              <a:t>Syngman</a:t>
            </a:r>
            <a:r>
              <a:rPr lang="en-US" dirty="0" smtClean="0"/>
              <a:t> Rhee</a:t>
            </a:r>
          </a:p>
          <a:p>
            <a:r>
              <a:rPr lang="en-US" dirty="0" smtClean="0"/>
              <a:t>June 1950, North Korean take over -&gt; capture capital of Seoul </a:t>
            </a:r>
          </a:p>
          <a:p>
            <a:r>
              <a:rPr lang="en-US" dirty="0" smtClean="0"/>
              <a:t>UN Security Council nations vote to send forces to repel communists from south Korea </a:t>
            </a:r>
          </a:p>
          <a:p>
            <a:r>
              <a:rPr lang="en-US" dirty="0" smtClean="0"/>
              <a:t>Boycotting USSR does not use veto (also UNSC refuses to recognize Maoist Chinese gov’t)</a:t>
            </a:r>
            <a:endParaRPr lang="en-US" dirty="0"/>
          </a:p>
        </p:txBody>
      </p:sp>
      <p:pic>
        <p:nvPicPr>
          <p:cNvPr id="1026" name="Picture 2" descr="http://unit8maddyeemilyc.wikispaces.com/file/view/korean_war_map.gif/74224057/korean_war_map.gif">
            <a:hlinkClick r:id="rId3"/>
          </p:cNvPr>
          <p:cNvPicPr>
            <a:picLocks noChangeAspect="1" noChangeArrowheads="1"/>
          </p:cNvPicPr>
          <p:nvPr/>
        </p:nvPicPr>
        <p:blipFill>
          <a:blip r:embed="rId4" cstate="print"/>
          <a:srcRect/>
          <a:stretch>
            <a:fillRect/>
          </a:stretch>
        </p:blipFill>
        <p:spPr bwMode="auto">
          <a:xfrm>
            <a:off x="1752600" y="-152400"/>
            <a:ext cx="4648200" cy="67764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blinds(horizontal)">
                                      <p:cBhvr>
                                        <p:cTn id="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huffpost.com/gadgets/slideshows/283852/slide_283852_2168753_fre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1371600"/>
            <a:ext cx="11430000" cy="8629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7319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715962"/>
          </a:xfrm>
        </p:spPr>
        <p:txBody>
          <a:bodyPr>
            <a:normAutofit fontScale="90000"/>
          </a:bodyPr>
          <a:lstStyle/>
          <a:p>
            <a:r>
              <a:rPr lang="en-US" dirty="0" smtClean="0"/>
              <a:t>Containment AND liberation</a:t>
            </a:r>
            <a:endParaRPr lang="en-US" dirty="0"/>
          </a:p>
        </p:txBody>
      </p:sp>
      <p:sp>
        <p:nvSpPr>
          <p:cNvPr id="3" name="Content Placeholder 2"/>
          <p:cNvSpPr>
            <a:spLocks noGrp="1"/>
          </p:cNvSpPr>
          <p:nvPr>
            <p:ph sz="quarter" idx="1"/>
          </p:nvPr>
        </p:nvSpPr>
        <p:spPr>
          <a:xfrm>
            <a:off x="304800" y="1066800"/>
            <a:ext cx="6553200" cy="5410200"/>
          </a:xfrm>
        </p:spPr>
        <p:txBody>
          <a:bodyPr>
            <a:normAutofit/>
          </a:bodyPr>
          <a:lstStyle/>
          <a:p>
            <a:r>
              <a:rPr lang="en-US" dirty="0" smtClean="0"/>
              <a:t>By the end of 1950, US containment policy expands to providing military support &amp; intervention to bring about democratic </a:t>
            </a:r>
            <a:r>
              <a:rPr lang="en-US" dirty="0" err="1" smtClean="0"/>
              <a:t>gov’ts</a:t>
            </a:r>
            <a:r>
              <a:rPr lang="en-US" dirty="0" smtClean="0"/>
              <a:t> in areas of conflict</a:t>
            </a:r>
          </a:p>
          <a:p>
            <a:r>
              <a:rPr lang="en-US" b="1" dirty="0" smtClean="0"/>
              <a:t>General MacArthur </a:t>
            </a:r>
            <a:r>
              <a:rPr lang="en-US" dirty="0" smtClean="0"/>
              <a:t>vs. President Truman</a:t>
            </a:r>
          </a:p>
          <a:p>
            <a:pPr lvl="1"/>
            <a:r>
              <a:rPr lang="en-US" dirty="0"/>
              <a:t>Truman wanted a negotiated </a:t>
            </a:r>
            <a:r>
              <a:rPr lang="en-US" dirty="0" smtClean="0"/>
              <a:t>peace</a:t>
            </a:r>
          </a:p>
          <a:p>
            <a:pPr lvl="1"/>
            <a:r>
              <a:rPr lang="en-US" dirty="0" smtClean="0"/>
              <a:t>MacArthur argued for invasion of </a:t>
            </a:r>
            <a:r>
              <a:rPr lang="en-US" dirty="0" err="1" smtClean="0"/>
              <a:t>N.Korean</a:t>
            </a:r>
            <a:r>
              <a:rPr lang="en-US" dirty="0" smtClean="0"/>
              <a:t>/Chinese border</a:t>
            </a:r>
          </a:p>
          <a:p>
            <a:pPr lvl="2"/>
            <a:r>
              <a:rPr lang="en-US" sz="2800" dirty="0" smtClean="0"/>
              <a:t>Fired MacArthur (who’s in charge here??)</a:t>
            </a:r>
          </a:p>
          <a:p>
            <a:pPr lvl="2"/>
            <a:r>
              <a:rPr lang="en-US" sz="2800" dirty="0" smtClean="0"/>
              <a:t>Took until 1953 to bring truce (38</a:t>
            </a:r>
            <a:r>
              <a:rPr lang="en-US" sz="2800" baseline="30000" dirty="0" smtClean="0"/>
              <a:t>th</a:t>
            </a:r>
            <a:r>
              <a:rPr lang="en-US" sz="2800" dirty="0" smtClean="0"/>
              <a:t> parallel border)</a:t>
            </a:r>
          </a:p>
          <a:p>
            <a:pPr lvl="2"/>
            <a:r>
              <a:rPr lang="en-US" sz="2800" dirty="0" smtClean="0"/>
              <a:t>140,000 injured and dead</a:t>
            </a:r>
            <a:endParaRPr lang="en-US" sz="2800" dirty="0"/>
          </a:p>
        </p:txBody>
      </p:sp>
      <p:pic>
        <p:nvPicPr>
          <p:cNvPr id="23554" name="Picture 2" descr="http://www.modestoradiomuseum.org/images/general%20douglas%20mcarthur%20just%20after%20truman%20fired%20him%20%20100%20dpi.jpg"/>
          <p:cNvPicPr>
            <a:picLocks noChangeAspect="1" noChangeArrowheads="1"/>
          </p:cNvPicPr>
          <p:nvPr/>
        </p:nvPicPr>
        <p:blipFill>
          <a:blip r:embed="rId2" cstate="print"/>
          <a:srcRect/>
          <a:stretch>
            <a:fillRect/>
          </a:stretch>
        </p:blipFill>
        <p:spPr bwMode="auto">
          <a:xfrm>
            <a:off x="6553150" y="1447800"/>
            <a:ext cx="2621847" cy="2038351"/>
          </a:xfrm>
          <a:prstGeom prst="rect">
            <a:avLst/>
          </a:prstGeom>
          <a:noFill/>
        </p:spPr>
      </p:pic>
      <p:pic>
        <p:nvPicPr>
          <p:cNvPr id="23558" name="Picture 6" descr="http://content.thoughtequity.com.edgesuite.net/tem/warehouse/897/001/897001_778_lt.jpg">
            <a:hlinkClick r:id="rId3"/>
          </p:cNvPr>
          <p:cNvPicPr>
            <a:picLocks noChangeAspect="1" noChangeArrowheads="1"/>
          </p:cNvPicPr>
          <p:nvPr/>
        </p:nvPicPr>
        <p:blipFill>
          <a:blip r:embed="rId4" cstate="print"/>
          <a:srcRect/>
          <a:stretch>
            <a:fillRect/>
          </a:stretch>
        </p:blipFill>
        <p:spPr bwMode="auto">
          <a:xfrm>
            <a:off x="6560899" y="3832117"/>
            <a:ext cx="3048000"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1143000"/>
          </a:xfrm>
        </p:spPr>
        <p:txBody>
          <a:bodyPr>
            <a:normAutofit fontScale="90000"/>
          </a:bodyPr>
          <a:lstStyle/>
          <a:p>
            <a:r>
              <a:rPr lang="en-US" dirty="0" smtClean="0"/>
              <a:t>Create a thesis statement and three supporting outlines for the following prompt:</a:t>
            </a:r>
            <a:endParaRPr lang="en-US" dirty="0"/>
          </a:p>
        </p:txBody>
      </p:sp>
      <p:sp>
        <p:nvSpPr>
          <p:cNvPr id="3" name="Content Placeholder 2"/>
          <p:cNvSpPr>
            <a:spLocks noGrp="1"/>
          </p:cNvSpPr>
          <p:nvPr>
            <p:ph sz="quarter" idx="1"/>
          </p:nvPr>
        </p:nvSpPr>
        <p:spPr>
          <a:xfrm>
            <a:off x="762000" y="2315705"/>
            <a:ext cx="7772400" cy="4572000"/>
          </a:xfrm>
        </p:spPr>
        <p:txBody>
          <a:bodyPr/>
          <a:lstStyle/>
          <a:p>
            <a:r>
              <a:rPr lang="en-US" dirty="0" smtClean="0"/>
              <a:t>Some historians have argued the development of the policy of containment after the second world war marked a turning point in United States foreign policy.  Refute, modify, or support this contention using specific evidence. </a:t>
            </a:r>
            <a:endParaRPr lang="en-US" dirty="0"/>
          </a:p>
        </p:txBody>
      </p:sp>
    </p:spTree>
    <p:extLst>
      <p:ext uri="{BB962C8B-B14F-4D97-AF65-F5344CB8AC3E}">
        <p14:creationId xmlns="" xmlns:p14="http://schemas.microsoft.com/office/powerpoint/2010/main" val="367477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t>1945 -1953</a:t>
            </a:r>
            <a:endParaRPr lang="en-US" b="1" dirty="0"/>
          </a:p>
        </p:txBody>
      </p:sp>
      <p:sp>
        <p:nvSpPr>
          <p:cNvPr id="2" name="Title 1"/>
          <p:cNvSpPr>
            <a:spLocks noGrp="1"/>
          </p:cNvSpPr>
          <p:nvPr>
            <p:ph type="ctrTitle"/>
          </p:nvPr>
        </p:nvSpPr>
        <p:spPr/>
        <p:txBody>
          <a:bodyPr/>
          <a:lstStyle/>
          <a:p>
            <a:r>
              <a:rPr lang="en-US" dirty="0" smtClean="0"/>
              <a:t>The Cold War: New World Order </a:t>
            </a:r>
            <a:endParaRPr lang="en-US" dirty="0"/>
          </a:p>
        </p:txBody>
      </p:sp>
      <p:pic>
        <p:nvPicPr>
          <p:cNvPr id="10242" name="Picture 2" descr="http://lh5.google.ca/abramsv/R8UfiKoD-GI/AAAAAAAAJkk/kP-FMWQsqL8/nb0101.jpg?imgmax=512">
            <a:hlinkClick r:id="rId2"/>
          </p:cNvPr>
          <p:cNvPicPr>
            <a:picLocks noChangeAspect="1" noChangeArrowheads="1"/>
          </p:cNvPicPr>
          <p:nvPr/>
        </p:nvPicPr>
        <p:blipFill>
          <a:blip r:embed="rId3" cstate="print"/>
          <a:srcRect/>
          <a:stretch>
            <a:fillRect/>
          </a:stretch>
        </p:blipFill>
        <p:spPr bwMode="auto">
          <a:xfrm>
            <a:off x="304800" y="3733800"/>
            <a:ext cx="3959187" cy="2628901"/>
          </a:xfrm>
          <a:prstGeom prst="rect">
            <a:avLst/>
          </a:prstGeom>
          <a:noFill/>
        </p:spPr>
      </p:pic>
      <p:pic>
        <p:nvPicPr>
          <p:cNvPr id="10244" name="Picture 4" descr="http://histoforum.net/containment/images/cold2.jpg">
            <a:hlinkClick r:id="rId4"/>
          </p:cNvPr>
          <p:cNvPicPr>
            <a:picLocks noChangeAspect="1" noChangeArrowheads="1"/>
          </p:cNvPicPr>
          <p:nvPr/>
        </p:nvPicPr>
        <p:blipFill>
          <a:blip r:embed="rId5" cstate="print"/>
          <a:srcRect/>
          <a:stretch>
            <a:fillRect/>
          </a:stretch>
        </p:blipFill>
        <p:spPr bwMode="auto">
          <a:xfrm>
            <a:off x="5791200" y="3124200"/>
            <a:ext cx="2971800" cy="3505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HAP-P</a:t>
            </a:r>
            <a:endParaRPr lang="en-US" dirty="0"/>
          </a:p>
        </p:txBody>
      </p:sp>
      <p:sp>
        <p:nvSpPr>
          <p:cNvPr id="3" name="Content Placeholder 2"/>
          <p:cNvSpPr>
            <a:spLocks noGrp="1"/>
          </p:cNvSpPr>
          <p:nvPr>
            <p:ph sz="quarter" idx="1"/>
          </p:nvPr>
        </p:nvSpPr>
        <p:spPr>
          <a:xfrm>
            <a:off x="0" y="609600"/>
            <a:ext cx="9144000" cy="7162800"/>
          </a:xfrm>
        </p:spPr>
        <p:txBody>
          <a:bodyPr>
            <a:normAutofit fontScale="32500" lnSpcReduction="20000"/>
          </a:bodyPr>
          <a:lstStyle/>
          <a:p>
            <a:r>
              <a:rPr lang="en-US" sz="7400" b="1" dirty="0" smtClean="0"/>
              <a:t>ATTENTION JAPANESE PEOPLE. EVACUATE YOUR CITIES.</a:t>
            </a:r>
            <a:r>
              <a:rPr lang="en-US" sz="7400" dirty="0" smtClean="0"/>
              <a:t/>
            </a:r>
            <a:br>
              <a:rPr lang="en-US" sz="7400" dirty="0" smtClean="0"/>
            </a:br>
            <a:r>
              <a:rPr lang="en-US" sz="7400" dirty="0" smtClean="0"/>
              <a:t>Because your military leaders have rejected the thirteen part surrender declaration, two momentous events have occurred in the last few days.</a:t>
            </a:r>
          </a:p>
          <a:p>
            <a:r>
              <a:rPr lang="en-US" sz="7400" dirty="0" smtClean="0"/>
              <a:t>The Soviet Union .... has declared war on your nation. Thus, all powerful countries of the world are now at war with you.</a:t>
            </a:r>
          </a:p>
          <a:p>
            <a:r>
              <a:rPr lang="en-US" sz="7400" dirty="0" smtClean="0"/>
              <a:t>Also, because of your leaders' refusal to accept the surrender declaration that would enable Japan to honorably end this useless war, we have employed our atomic bomb.</a:t>
            </a:r>
          </a:p>
          <a:p>
            <a:r>
              <a:rPr lang="en-US" sz="7400" dirty="0" smtClean="0"/>
              <a:t>A single one of our newly developed atomic bombs is actually the equivalent in explosive power to what 2000 of our giant B-29s could have carried on a single mission. Radio Tokyo has told you that with the first use of this weapon of total destruction, Hiroshima was virtually destroyed.</a:t>
            </a:r>
          </a:p>
          <a:p>
            <a:r>
              <a:rPr lang="en-US" sz="7400" dirty="0" smtClean="0"/>
              <a:t>Before we use this bomb again and again to destroy every resource of the military by which they are prolonging this useless war, petition the emperor now to end the war. Our president has outlined for you the thirteen consequences of an honorable surrender. We urge that you accept these consequences and begin the work of building a new, better, and peace-loving Japan.</a:t>
            </a:r>
          </a:p>
          <a:p>
            <a:pPr>
              <a:buNone/>
            </a:pPr>
            <a:endParaRPr lang="en-US" sz="4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fontScale="90000"/>
          </a:bodyPr>
          <a:lstStyle/>
          <a:p>
            <a:r>
              <a:rPr lang="en-US" dirty="0" smtClean="0"/>
              <a:t>The Origins of the Cold War</a:t>
            </a:r>
            <a:endParaRPr lang="en-US" dirty="0"/>
          </a:p>
        </p:txBody>
      </p:sp>
      <p:sp>
        <p:nvSpPr>
          <p:cNvPr id="3" name="Content Placeholder 2"/>
          <p:cNvSpPr>
            <a:spLocks noGrp="1"/>
          </p:cNvSpPr>
          <p:nvPr>
            <p:ph sz="quarter" idx="1"/>
          </p:nvPr>
        </p:nvSpPr>
        <p:spPr>
          <a:xfrm>
            <a:off x="-24384" y="762000"/>
            <a:ext cx="5129784" cy="5989638"/>
          </a:xfrm>
        </p:spPr>
        <p:txBody>
          <a:bodyPr>
            <a:noAutofit/>
          </a:bodyPr>
          <a:lstStyle/>
          <a:p>
            <a:r>
              <a:rPr lang="en-US" sz="2800" dirty="0" smtClean="0"/>
              <a:t>Signers of the </a:t>
            </a:r>
            <a:r>
              <a:rPr lang="en-US" sz="2800" b="1" dirty="0" smtClean="0"/>
              <a:t>Atlantic Charter (Aug. 1941) </a:t>
            </a:r>
            <a:r>
              <a:rPr lang="en-US" sz="2800" dirty="0" smtClean="0"/>
              <a:t>had different visions of post war Europe</a:t>
            </a:r>
          </a:p>
          <a:p>
            <a:pPr lvl="1"/>
            <a:r>
              <a:rPr lang="en-US" sz="2800" dirty="0" smtClean="0"/>
              <a:t>FDR championed free elections, no military alliances or spheres of influence (dies 4/12/45)</a:t>
            </a:r>
          </a:p>
          <a:p>
            <a:pPr lvl="1"/>
            <a:r>
              <a:rPr lang="en-US" sz="2800" dirty="0" smtClean="0"/>
              <a:t>Churchill uneasy about ‘</a:t>
            </a:r>
            <a:r>
              <a:rPr lang="en-US" sz="2800" u="sng" dirty="0" smtClean="0"/>
              <a:t>self-determination</a:t>
            </a:r>
            <a:r>
              <a:rPr lang="en-US" sz="2800" dirty="0" smtClean="0"/>
              <a:t>’ in the British empire</a:t>
            </a:r>
          </a:p>
          <a:p>
            <a:pPr lvl="1"/>
            <a:r>
              <a:rPr lang="en-US" sz="2800" dirty="0" smtClean="0"/>
              <a:t>Stalin wanted a secure communist sphere of eastern Europe &amp; the USSR</a:t>
            </a:r>
            <a:endParaRPr lang="en-US" sz="2800" dirty="0"/>
          </a:p>
        </p:txBody>
      </p:sp>
      <p:pic>
        <p:nvPicPr>
          <p:cNvPr id="2050" name="Picture 2" descr="http://www.paranormalhaze.com/img/misc/cia-vs-kgb/07.jpg">
            <a:hlinkClick r:id="rId2"/>
          </p:cNvPr>
          <p:cNvPicPr>
            <a:picLocks noChangeAspect="1" noChangeArrowheads="1"/>
          </p:cNvPicPr>
          <p:nvPr/>
        </p:nvPicPr>
        <p:blipFill>
          <a:blip r:embed="rId3" cstate="print"/>
          <a:srcRect/>
          <a:stretch>
            <a:fillRect/>
          </a:stretch>
        </p:blipFill>
        <p:spPr bwMode="auto">
          <a:xfrm>
            <a:off x="5041171" y="1600200"/>
            <a:ext cx="3950429"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importance for each event in one sentence:</a:t>
            </a:r>
            <a:endParaRPr lang="en-US" dirty="0"/>
          </a:p>
        </p:txBody>
      </p:sp>
      <p:sp>
        <p:nvSpPr>
          <p:cNvPr id="3" name="Content Placeholder 2"/>
          <p:cNvSpPr>
            <a:spLocks noGrp="1"/>
          </p:cNvSpPr>
          <p:nvPr>
            <p:ph sz="quarter" idx="1"/>
          </p:nvPr>
        </p:nvSpPr>
        <p:spPr/>
        <p:txBody>
          <a:bodyPr/>
          <a:lstStyle/>
          <a:p>
            <a:r>
              <a:rPr lang="en-US" dirty="0" smtClean="0"/>
              <a:t>Atlantic Charter</a:t>
            </a:r>
          </a:p>
          <a:p>
            <a:r>
              <a:rPr lang="en-US" dirty="0" smtClean="0"/>
              <a:t>Casablanca Conference</a:t>
            </a:r>
          </a:p>
          <a:p>
            <a:r>
              <a:rPr lang="en-US" dirty="0" smtClean="0"/>
              <a:t>Tehran Conference</a:t>
            </a:r>
          </a:p>
          <a:p>
            <a:r>
              <a:rPr lang="en-US" dirty="0" smtClean="0"/>
              <a:t>Dumbarton Oaks </a:t>
            </a:r>
          </a:p>
          <a:p>
            <a:r>
              <a:rPr lang="en-US" dirty="0" smtClean="0"/>
              <a:t>Bretton Woods</a:t>
            </a:r>
          </a:p>
          <a:p>
            <a:r>
              <a:rPr lang="en-US" dirty="0" smtClean="0"/>
              <a:t>Yalta</a:t>
            </a:r>
          </a:p>
          <a:p>
            <a:r>
              <a:rPr lang="en-US" dirty="0" smtClean="0"/>
              <a:t>Potsdam</a:t>
            </a:r>
          </a:p>
          <a:p>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3181311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4114800" cy="838200"/>
          </a:xfrm>
        </p:spPr>
        <p:txBody>
          <a:bodyPr>
            <a:normAutofit/>
          </a:bodyPr>
          <a:lstStyle/>
          <a:p>
            <a:r>
              <a:rPr lang="en-US" sz="3200" dirty="0" smtClean="0"/>
              <a:t>Wartime Diplomacy</a:t>
            </a:r>
            <a:endParaRPr lang="en-US" sz="3200" dirty="0"/>
          </a:p>
        </p:txBody>
      </p:sp>
      <p:sp>
        <p:nvSpPr>
          <p:cNvPr id="3" name="Content Placeholder 2"/>
          <p:cNvSpPr>
            <a:spLocks noGrp="1"/>
          </p:cNvSpPr>
          <p:nvPr>
            <p:ph sz="quarter" idx="1"/>
          </p:nvPr>
        </p:nvSpPr>
        <p:spPr>
          <a:xfrm>
            <a:off x="228600" y="762000"/>
            <a:ext cx="5943600" cy="5791200"/>
          </a:xfrm>
        </p:spPr>
        <p:txBody>
          <a:bodyPr>
            <a:normAutofit fontScale="77500" lnSpcReduction="20000"/>
          </a:bodyPr>
          <a:lstStyle/>
          <a:p>
            <a:r>
              <a:rPr lang="en-US" sz="2400" b="1" dirty="0" smtClean="0"/>
              <a:t>Atlantic Charter, </a:t>
            </a:r>
            <a:r>
              <a:rPr lang="en-US" sz="2400" dirty="0" smtClean="0"/>
              <a:t>1941</a:t>
            </a:r>
          </a:p>
          <a:p>
            <a:r>
              <a:rPr lang="en-US" sz="2400" b="1" dirty="0" smtClean="0"/>
              <a:t>Casablanca Conference</a:t>
            </a:r>
            <a:r>
              <a:rPr lang="en-US" sz="2400" dirty="0" smtClean="0"/>
              <a:t>, Jan. 1943</a:t>
            </a:r>
          </a:p>
          <a:p>
            <a:pPr lvl="1"/>
            <a:r>
              <a:rPr lang="en-US" dirty="0" smtClean="0"/>
              <a:t>US/GB will not invade Europe</a:t>
            </a:r>
          </a:p>
          <a:p>
            <a:pPr lvl="1"/>
            <a:r>
              <a:rPr lang="en-US" dirty="0" smtClean="0"/>
              <a:t>But will fight until ‘</a:t>
            </a:r>
            <a:r>
              <a:rPr lang="en-US" u="sng" dirty="0" smtClean="0"/>
              <a:t>unconditional surrender</a:t>
            </a:r>
            <a:r>
              <a:rPr lang="en-US" dirty="0" smtClean="0"/>
              <a:t>’ w/no separate peace</a:t>
            </a:r>
          </a:p>
          <a:p>
            <a:r>
              <a:rPr lang="en-US" sz="2400" b="1" dirty="0" smtClean="0"/>
              <a:t>Tehran Conference</a:t>
            </a:r>
            <a:r>
              <a:rPr lang="en-US" sz="2400" dirty="0" smtClean="0"/>
              <a:t>, Nov. 1943</a:t>
            </a:r>
          </a:p>
          <a:p>
            <a:pPr lvl="1"/>
            <a:r>
              <a:rPr lang="en-US" dirty="0" smtClean="0"/>
              <a:t>USSR would declare war on Japan as soon as European war ended</a:t>
            </a:r>
          </a:p>
          <a:p>
            <a:pPr lvl="1"/>
            <a:r>
              <a:rPr lang="en-US" dirty="0" smtClean="0"/>
              <a:t>US/GB would attack Europe w/in 6 months</a:t>
            </a:r>
          </a:p>
          <a:p>
            <a:pPr lvl="1"/>
            <a:r>
              <a:rPr lang="en-US" dirty="0" smtClean="0"/>
              <a:t>Debate over post-war Poland</a:t>
            </a:r>
          </a:p>
          <a:p>
            <a:pPr marL="342900" lvl="1" indent="-342900">
              <a:buFont typeface="Arial" pitchFamily="34" charset="0"/>
              <a:buChar char="•"/>
            </a:pPr>
            <a:r>
              <a:rPr lang="en-US" b="1" dirty="0" smtClean="0"/>
              <a:t>Dumbarton Oaks</a:t>
            </a:r>
            <a:r>
              <a:rPr lang="en-US" dirty="0" smtClean="0"/>
              <a:t>, Summer 1944</a:t>
            </a:r>
          </a:p>
          <a:p>
            <a:pPr marL="617220" lvl="2" indent="-342900">
              <a:buFont typeface="Arial" pitchFamily="34" charset="0"/>
              <a:buChar char="•"/>
            </a:pPr>
            <a:r>
              <a:rPr lang="en-US" sz="2400" dirty="0" smtClean="0"/>
              <a:t>Plans for United Nations drawn up</a:t>
            </a:r>
          </a:p>
          <a:p>
            <a:pPr marL="342900" lvl="1" indent="-342900">
              <a:buFont typeface="Arial" pitchFamily="34" charset="0"/>
              <a:buChar char="•"/>
            </a:pPr>
            <a:r>
              <a:rPr lang="en-US" b="1" dirty="0" err="1" smtClean="0"/>
              <a:t>Bretton</a:t>
            </a:r>
            <a:r>
              <a:rPr lang="en-US" b="1" dirty="0" smtClean="0"/>
              <a:t> Woods</a:t>
            </a:r>
            <a:r>
              <a:rPr lang="en-US" dirty="0" smtClean="0"/>
              <a:t>, 1944</a:t>
            </a:r>
          </a:p>
          <a:p>
            <a:pPr marL="617220" lvl="2" indent="-342900">
              <a:buFont typeface="Arial" pitchFamily="34" charset="0"/>
              <a:buChar char="•"/>
            </a:pPr>
            <a:r>
              <a:rPr lang="en-US" sz="2400" dirty="0" smtClean="0"/>
              <a:t>Sets up International Monetary Fund &amp; regulate money &amp; finance</a:t>
            </a:r>
          </a:p>
          <a:p>
            <a:r>
              <a:rPr lang="en-US" sz="2400" b="1" dirty="0" smtClean="0"/>
              <a:t>Yalta</a:t>
            </a:r>
            <a:r>
              <a:rPr lang="en-US" sz="2400" dirty="0" smtClean="0"/>
              <a:t>, Feb. 1945</a:t>
            </a:r>
          </a:p>
          <a:p>
            <a:pPr lvl="1"/>
            <a:r>
              <a:rPr lang="en-US" dirty="0" smtClean="0"/>
              <a:t>USSR would gain back territory from Japan lost in 1904</a:t>
            </a:r>
          </a:p>
          <a:p>
            <a:pPr lvl="1"/>
            <a:r>
              <a:rPr lang="en-US" dirty="0" smtClean="0"/>
              <a:t>Big three agree to Security Council &amp; General Assembly of UN</a:t>
            </a:r>
          </a:p>
          <a:p>
            <a:pPr lvl="1"/>
            <a:r>
              <a:rPr lang="en-US" dirty="0" smtClean="0"/>
              <a:t>‘zones of occupation’ for post-war Germany</a:t>
            </a:r>
          </a:p>
          <a:p>
            <a:pPr lvl="1"/>
            <a:endParaRPr lang="en-US" dirty="0" smtClean="0"/>
          </a:p>
          <a:p>
            <a:pPr>
              <a:buNone/>
            </a:pPr>
            <a:endParaRPr lang="en-US" dirty="0"/>
          </a:p>
        </p:txBody>
      </p:sp>
      <p:pic>
        <p:nvPicPr>
          <p:cNvPr id="1026" name="Picture 2" descr="http://www.spartacus.schoolnet.co.uk/RUSyalta.JPG">
            <a:hlinkClick r:id="rId2"/>
          </p:cNvPr>
          <p:cNvPicPr>
            <a:picLocks noChangeAspect="1" noChangeArrowheads="1"/>
          </p:cNvPicPr>
          <p:nvPr/>
        </p:nvPicPr>
        <p:blipFill>
          <a:blip r:embed="rId3" cstate="print"/>
          <a:srcRect/>
          <a:stretch>
            <a:fillRect/>
          </a:stretch>
        </p:blipFill>
        <p:spPr bwMode="auto">
          <a:xfrm>
            <a:off x="5562600" y="228600"/>
            <a:ext cx="3419554" cy="1524000"/>
          </a:xfrm>
          <a:prstGeom prst="rect">
            <a:avLst/>
          </a:prstGeom>
          <a:noFill/>
        </p:spPr>
      </p:pic>
      <p:pic>
        <p:nvPicPr>
          <p:cNvPr id="1028" name="Picture 4" descr="http://www.auburnschools.org/ajhs/mmatthews/GermanZoneMap2.gif">
            <a:hlinkClick r:id="rId4"/>
          </p:cNvPr>
          <p:cNvPicPr>
            <a:picLocks noChangeAspect="1" noChangeArrowheads="1"/>
          </p:cNvPicPr>
          <p:nvPr/>
        </p:nvPicPr>
        <p:blipFill>
          <a:blip r:embed="rId5" cstate="print"/>
          <a:srcRect/>
          <a:stretch>
            <a:fillRect/>
          </a:stretch>
        </p:blipFill>
        <p:spPr bwMode="auto">
          <a:xfrm>
            <a:off x="6295384" y="3048000"/>
            <a:ext cx="2848616"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descr="http://www.kenbrown.info/stokes/images/wwii_combat_europe.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81" y="20745"/>
            <a:ext cx="9087962" cy="669268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www.fasttrackteaching.com/burns/Unit_11_Cold_War/Unit11_map_Cold_War_Europe_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2062" y="20745"/>
            <a:ext cx="7619999" cy="76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37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lstStyle/>
          <a:p>
            <a:r>
              <a:rPr lang="en-US" dirty="0" smtClean="0"/>
              <a:t>Truman Presidency</a:t>
            </a:r>
            <a:endParaRPr lang="en-US" dirty="0"/>
          </a:p>
        </p:txBody>
      </p:sp>
      <p:sp>
        <p:nvSpPr>
          <p:cNvPr id="3" name="Content Placeholder 2"/>
          <p:cNvSpPr>
            <a:spLocks noGrp="1"/>
          </p:cNvSpPr>
          <p:nvPr>
            <p:ph sz="quarter" idx="1"/>
          </p:nvPr>
        </p:nvSpPr>
        <p:spPr>
          <a:xfrm>
            <a:off x="304800" y="838200"/>
            <a:ext cx="8610600" cy="6019800"/>
          </a:xfrm>
        </p:spPr>
        <p:txBody>
          <a:bodyPr>
            <a:normAutofit/>
          </a:bodyPr>
          <a:lstStyle/>
          <a:p>
            <a:r>
              <a:rPr lang="en-US" dirty="0" smtClean="0"/>
              <a:t>Meets Stalin at </a:t>
            </a:r>
            <a:r>
              <a:rPr lang="en-US" b="1" dirty="0" smtClean="0"/>
              <a:t>Potsdam Conference </a:t>
            </a:r>
            <a:r>
              <a:rPr lang="en-US" dirty="0" smtClean="0"/>
              <a:t>July, 1945</a:t>
            </a:r>
          </a:p>
          <a:p>
            <a:pPr lvl="1"/>
            <a:r>
              <a:rPr lang="en-US" dirty="0" smtClean="0"/>
              <a:t>Concedes on Poland’s eastern boundary &amp; </a:t>
            </a:r>
            <a:r>
              <a:rPr lang="en-US" dirty="0" err="1" smtClean="0"/>
              <a:t>gov’t</a:t>
            </a:r>
            <a:endParaRPr lang="en-US" dirty="0" smtClean="0"/>
          </a:p>
          <a:p>
            <a:pPr lvl="1"/>
            <a:r>
              <a:rPr lang="en-US" dirty="0" smtClean="0"/>
              <a:t>Agreement on reparations payments to Russia</a:t>
            </a:r>
          </a:p>
          <a:p>
            <a:pPr lvl="1"/>
            <a:r>
              <a:rPr lang="en-US" dirty="0" smtClean="0"/>
              <a:t>Sets up East/West Germany divide</a:t>
            </a:r>
          </a:p>
          <a:p>
            <a:pPr lvl="1"/>
            <a:r>
              <a:rPr lang="en-US" dirty="0" smtClean="0"/>
              <a:t>Establishes </a:t>
            </a:r>
            <a:r>
              <a:rPr lang="en-US" b="1" dirty="0" smtClean="0"/>
              <a:t>Nuremberg tribunals </a:t>
            </a:r>
            <a:r>
              <a:rPr lang="en-US" dirty="0" smtClean="0"/>
              <a:t>for war criminals</a:t>
            </a:r>
          </a:p>
          <a:p>
            <a:r>
              <a:rPr lang="en-US" u="sng" dirty="0" smtClean="0"/>
              <a:t>China: </a:t>
            </a:r>
            <a:r>
              <a:rPr lang="en-US" dirty="0" smtClean="0"/>
              <a:t>Choose to support nationalist leader </a:t>
            </a:r>
            <a:r>
              <a:rPr lang="en-US" b="1" dirty="0" smtClean="0"/>
              <a:t>Chiang Kai-Shek </a:t>
            </a:r>
            <a:r>
              <a:rPr lang="en-US" dirty="0" smtClean="0"/>
              <a:t>over communist </a:t>
            </a:r>
            <a:r>
              <a:rPr lang="en-US" b="1" dirty="0" smtClean="0"/>
              <a:t>Mao Zedong </a:t>
            </a:r>
            <a:r>
              <a:rPr lang="en-US" dirty="0" smtClean="0"/>
              <a:t>until revolution of 1947</a:t>
            </a:r>
          </a:p>
          <a:p>
            <a:pPr lvl="1"/>
            <a:r>
              <a:rPr lang="en-US" dirty="0" smtClean="0"/>
              <a:t>Decides on option for Asia stability –Rebuild Japan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mparchive.com/images/hosting/600Border/LC798-600Bord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75" y="211985"/>
            <a:ext cx="4419600" cy="664601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efisherhistory12.weebly.com/uploads/2/3/5/2/23527216/5523300_ori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62400" y="1219200"/>
            <a:ext cx="6217921" cy="5181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42927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735</TotalTime>
  <Words>706</Words>
  <Application>Microsoft Office PowerPoint</Application>
  <PresentationFormat>On-screen Show (4:3)</PresentationFormat>
  <Paragraphs>97</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The Cold War? </vt:lpstr>
      <vt:lpstr>The Cold War: New World Order </vt:lpstr>
      <vt:lpstr>HAP-P</vt:lpstr>
      <vt:lpstr>The Origins of the Cold War</vt:lpstr>
      <vt:lpstr>Explain the importance for each event in one sentence:</vt:lpstr>
      <vt:lpstr>Wartime Diplomacy</vt:lpstr>
      <vt:lpstr>Slide 7</vt:lpstr>
      <vt:lpstr>Truman Presidency</vt:lpstr>
      <vt:lpstr>Slide 9</vt:lpstr>
      <vt:lpstr>HAP-P</vt:lpstr>
      <vt:lpstr>Containment Policy</vt:lpstr>
      <vt:lpstr>Slide 12</vt:lpstr>
      <vt:lpstr>Slide 13</vt:lpstr>
      <vt:lpstr>Slide 14</vt:lpstr>
      <vt:lpstr>QUESTIONS</vt:lpstr>
      <vt:lpstr>The Korean War...the more things change</vt:lpstr>
      <vt:lpstr>Slide 17</vt:lpstr>
      <vt:lpstr>Containment AND liberation</vt:lpstr>
      <vt:lpstr>Create a thesis statement and three supporting outlines for the following prompt:</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World Order</dc:title>
  <dc:creator>pete</dc:creator>
  <cp:lastModifiedBy>sigurdj.arnesen</cp:lastModifiedBy>
  <cp:revision>54</cp:revision>
  <cp:lastPrinted>2014-03-20T22:14:08Z</cp:lastPrinted>
  <dcterms:created xsi:type="dcterms:W3CDTF">2013-03-13T19:34:18Z</dcterms:created>
  <dcterms:modified xsi:type="dcterms:W3CDTF">2015-03-30T16:05:17Z</dcterms:modified>
</cp:coreProperties>
</file>