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79" r:id="rId6"/>
    <p:sldId id="261" r:id="rId7"/>
    <p:sldId id="285" r:id="rId8"/>
    <p:sldId id="280" r:id="rId9"/>
    <p:sldId id="262" r:id="rId10"/>
    <p:sldId id="282" r:id="rId11"/>
    <p:sldId id="263" r:id="rId12"/>
    <p:sldId id="281" r:id="rId13"/>
    <p:sldId id="264" r:id="rId14"/>
    <p:sldId id="283" r:id="rId15"/>
    <p:sldId id="265" r:id="rId16"/>
    <p:sldId id="266" r:id="rId17"/>
    <p:sldId id="284" r:id="rId18"/>
    <p:sldId id="267" r:id="rId19"/>
    <p:sldId id="286" r:id="rId20"/>
    <p:sldId id="268" r:id="rId21"/>
    <p:sldId id="287" r:id="rId22"/>
    <p:sldId id="288" r:id="rId23"/>
    <p:sldId id="289" r:id="rId24"/>
    <p:sldId id="269" r:id="rId25"/>
    <p:sldId id="270" r:id="rId26"/>
    <p:sldId id="271" r:id="rId27"/>
    <p:sldId id="272" r:id="rId28"/>
    <p:sldId id="273" r:id="rId29"/>
    <p:sldId id="274" r:id="rId30"/>
    <p:sldId id="275" r:id="rId31"/>
    <p:sldId id="276"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2" d="100"/>
          <a:sy n="62"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433084-CCBE-472D-B90C-FDDAB00C69EC}" type="datetimeFigureOut">
              <a:rPr lang="en-US" smtClean="0"/>
              <a:t>2/24/2015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05059-A202-44E2-B1A9-09A67CA98DDE}" type="slidenum">
              <a:rPr lang="en-US" smtClean="0"/>
              <a:t>‹#›</a:t>
            </a:fld>
            <a:endParaRPr lang="en-US"/>
          </a:p>
        </p:txBody>
      </p:sp>
    </p:spTree>
    <p:extLst>
      <p:ext uri="{BB962C8B-B14F-4D97-AF65-F5344CB8AC3E}">
        <p14:creationId xmlns:p14="http://schemas.microsoft.com/office/powerpoint/2010/main" val="189031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514350">
              <a:buNone/>
            </a:pPr>
            <a:r>
              <a:rPr lang="en-US" dirty="0" smtClean="0">
                <a:solidFill>
                  <a:srgbClr val="92D050"/>
                </a:solidFill>
              </a:rPr>
              <a:t>Over There</a:t>
            </a:r>
          </a:p>
          <a:p>
            <a:pPr marL="914400" lvl="1" indent="-514350">
              <a:buNone/>
            </a:pPr>
            <a:r>
              <a:rPr lang="en-US" dirty="0" smtClean="0"/>
              <a:t>http://www.youtube.com/watch?v=wbggEGUaE28</a:t>
            </a:r>
          </a:p>
          <a:p>
            <a:endParaRPr lang="en-US" dirty="0"/>
          </a:p>
        </p:txBody>
      </p:sp>
      <p:sp>
        <p:nvSpPr>
          <p:cNvPr id="4" name="Slide Number Placeholder 3"/>
          <p:cNvSpPr>
            <a:spLocks noGrp="1"/>
          </p:cNvSpPr>
          <p:nvPr>
            <p:ph type="sldNum" sz="quarter" idx="10"/>
          </p:nvPr>
        </p:nvSpPr>
        <p:spPr/>
        <p:txBody>
          <a:bodyPr/>
          <a:lstStyle/>
          <a:p>
            <a:fld id="{62D05059-A202-44E2-B1A9-09A67CA98DDE}" type="slidenum">
              <a:rPr lang="en-US" smtClean="0"/>
              <a:t>18</a:t>
            </a:fld>
            <a:endParaRPr lang="en-US"/>
          </a:p>
        </p:txBody>
      </p:sp>
    </p:spTree>
    <p:extLst>
      <p:ext uri="{BB962C8B-B14F-4D97-AF65-F5344CB8AC3E}">
        <p14:creationId xmlns:p14="http://schemas.microsoft.com/office/powerpoint/2010/main" val="303566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93CC3-6824-461B-AA82-BBDD69F2D974}"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377101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93CC3-6824-461B-AA82-BBDD69F2D974}"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100465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93CC3-6824-461B-AA82-BBDD69F2D974}"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223944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93CC3-6824-461B-AA82-BBDD69F2D974}"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18171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93CC3-6824-461B-AA82-BBDD69F2D974}"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94614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93CC3-6824-461B-AA82-BBDD69F2D974}"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121580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93CC3-6824-461B-AA82-BBDD69F2D974}"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52936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93CC3-6824-461B-AA82-BBDD69F2D974}"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394216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93CC3-6824-461B-AA82-BBDD69F2D974}"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381438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93CC3-6824-461B-AA82-BBDD69F2D974}"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357870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93CC3-6824-461B-AA82-BBDD69F2D974}"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F1156-9CA2-45C5-8C4D-BFD1F3B7E597}" type="slidenum">
              <a:rPr lang="en-US" smtClean="0"/>
              <a:t>‹#›</a:t>
            </a:fld>
            <a:endParaRPr lang="en-US"/>
          </a:p>
        </p:txBody>
      </p:sp>
    </p:spTree>
    <p:extLst>
      <p:ext uri="{BB962C8B-B14F-4D97-AF65-F5344CB8AC3E}">
        <p14:creationId xmlns:p14="http://schemas.microsoft.com/office/powerpoint/2010/main" val="38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93CC3-6824-461B-AA82-BBDD69F2D974}" type="datetimeFigureOut">
              <a:rPr lang="en-US" smtClean="0"/>
              <a:t>2/24/2015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F1156-9CA2-45C5-8C4D-BFD1F3B7E597}" type="slidenum">
              <a:rPr lang="en-US" smtClean="0"/>
              <a:t>‹#›</a:t>
            </a:fld>
            <a:endParaRPr lang="en-US"/>
          </a:p>
        </p:txBody>
      </p:sp>
    </p:spTree>
    <p:extLst>
      <p:ext uri="{BB962C8B-B14F-4D97-AF65-F5344CB8AC3E}">
        <p14:creationId xmlns:p14="http://schemas.microsoft.com/office/powerpoint/2010/main" val="778704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wwi+black+soldiers&amp;source=images&amp;cd=&amp;cad=rja&amp;docid=bZL5EFQfBh_HgM&amp;tbnid=AJ0iThv_emFCTM:&amp;ved=0CAUQjRw&amp;url=http://www.freewebs.com/black-legacy/politics.htm&amp;ei=1oAZUdrWPIyK8QTa5oH4AQ&amp;bvm=bv.42080656,d.eWU&amp;psig=AFQjCNEfjAxo8k6HrgvGbWvpP8klsYca6g&amp;ust=1360712273009341"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wwi+military+deaths&amp;source=images&amp;cd=&amp;cad=rja&amp;docid=jqx-j9Ljw7jgeM&amp;tbnid=JHUFL94portcyM:&amp;ved=0CAUQjRw&amp;url=http://mrbelloblog.com/page/10/&amp;ei=gIMZUcCPB5Oe8QSukoG4Aw&amp;bvm=bv.42080656,d.eWU&amp;psig=AFQjCNELcgzZAukvlsXG4b-PCVgBPD_G4g&amp;ust=136071295447656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Conscription" TargetMode="External"/><Relationship Id="rId2" Type="http://schemas.openxmlformats.org/officeDocument/2006/relationships/hyperlink" Target="http://en.wikipedia.org/wiki/First_Amendment_to_the_United_States_Constitution"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en.wikipedia.org/wiki/Clear_and_present_danger" TargetMode="External"/><Relationship Id="rId4" Type="http://schemas.openxmlformats.org/officeDocument/2006/relationships/hyperlink" Target="http://en.wikipedia.org/wiki/World_War_I"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url?sa=i&amp;rct=j&amp;q=neutrality+wwi+cartoon&amp;source=images&amp;cd=&amp;cad=rja&amp;docid=BPe8t9fIbbQDPM&amp;tbnid=Qe4OfaRarP9GNM:&amp;ved=0CAUQjRw&amp;url=http://isedphistory.wordpress.com/category/world-war-i/page/2/&amp;ei=H0EUUcHBIoi0qAHioYCYBw&amp;psig=AFQjCNG8ZYkH9pVWSdRJClf2XQLHAkKecg&amp;ust=136036824704350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a/ab/'Destroy_this_mad_brute'_WWI_propaganda_poster_(US_versio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917575"/>
          </a:xfrm>
        </p:spPr>
        <p:txBody>
          <a:bodyPr/>
          <a:lstStyle/>
          <a:p>
            <a:r>
              <a:rPr lang="en-US" b="1" dirty="0" smtClean="0"/>
              <a:t>The War to End War</a:t>
            </a:r>
            <a:endParaRPr lang="en-US" b="1" dirty="0"/>
          </a:p>
        </p:txBody>
      </p:sp>
      <p:sp>
        <p:nvSpPr>
          <p:cNvPr id="3" name="Subtitle 2"/>
          <p:cNvSpPr>
            <a:spLocks noGrp="1"/>
          </p:cNvSpPr>
          <p:nvPr>
            <p:ph type="subTitle" idx="1"/>
          </p:nvPr>
        </p:nvSpPr>
        <p:spPr/>
        <p:txBody>
          <a:bodyPr/>
          <a:lstStyle/>
          <a:p>
            <a:endParaRPr lang="en-US" dirty="0"/>
          </a:p>
        </p:txBody>
      </p:sp>
      <p:pic>
        <p:nvPicPr>
          <p:cNvPr id="3076" name="Picture 4" descr="http://comicbook.com/wp-content/uploads/2012/11/snoopy-300x228.gif"/>
          <p:cNvPicPr>
            <a:picLocks noChangeAspect="1" noChangeArrowheads="1"/>
          </p:cNvPicPr>
          <p:nvPr/>
        </p:nvPicPr>
        <p:blipFill>
          <a:blip r:embed="rId2" cstate="print"/>
          <a:srcRect/>
          <a:stretch>
            <a:fillRect/>
          </a:stretch>
        </p:blipFill>
        <p:spPr bwMode="auto">
          <a:xfrm>
            <a:off x="4648200" y="1"/>
            <a:ext cx="2857500" cy="2171701"/>
          </a:xfrm>
          <a:prstGeom prst="rect">
            <a:avLst/>
          </a:prstGeom>
          <a:noFill/>
        </p:spPr>
      </p:pic>
      <p:sp>
        <p:nvSpPr>
          <p:cNvPr id="6146" name="AutoShape 2" descr="data:image/jpeg;base64,/9j/4AAQSkZJRgABAQAAAQABAAD/2wCEAAkGBhQSERUUEhQWFRUWFxwaGRgYGRwcGhsdGBsYGhocGRoXGyYgGhkjHBgYHy8gIycpLCwsGh4xNTAqNSYsLCkBCQoKDgwOGg8PGiwkHyQsLCwsLCosLCwsLCksLCwsLCwsKSwsLCwpLCwsLCwsLCwsLCwsLCwsKSwsLCwsLCwsKf/AABEIAKwBJgMBIgACEQEDEQH/xAAbAAACAwEBAQAAAAAAAAAAAAAEBQIDBgEAB//EAD8QAAECBAUBBgUDAwMCBgMAAAECEQADITEEBRJBUWEGEyJxgZEyobHB8ELR4SNy8RQVUgeCYmOSorLCFiQz/8QAGQEAAwEBAQAAAAAAAAAAAAAAAQIDAAQF/8QAJREAAgIDAQEAAgICAwAAAAAAAAECEQMSITFBIlEyYRNxBEKB/9oADAMBAAIRAxEAPwD6IEp4jswDiByqIKU8eEememLLeEB+toklDioEcaLCBC0MRTIG4pFitKRYCKyiJIlwlBLJSgQ49InpilSSI4VmN4YsEiJ6aRGSoiJqXGVGskgQQmWIoQQLx3vIa0D09MUBHULBFhAa8OCp4uSGpC301F5AiSQN4GEXJVSGQC0FPESSsNApVEwYNgaLg0epFAUYiTANQWCI4YpRHO9hrBRcmJForCqRTOVBTRqLFIrEXAirX1jylsIXg1F3zjwirUTTkR5PxP8Alo3LBRMorHdIiCjHRDUAtEsNEigO/EVqVSOvBpAJqQNo9KlsY4oxwmD4YsUBHgBFQMSUKRjEJksGPRxKY9CUEAKCY4ZVbxMLaPJU5/eBY5wIiYSI9MVHEqhWwkzLePagI6kdaRLux1gGPKIisJi0q2jstA3jGJy5VI8pEXS08RJSGh9RbBwiIqRBKjFShxCtUMmDiVV48mWfOLRHlQqDZSstHkzDaJNHu6faGSAc1xaC8VJlxaENB1A6Ox1KY6ERIy41MBFKYisNEyGitZjBLpYiqaqIy5seUqBaNRAJjsSQI9MtGMRSY6YhKXeOqmwoTqjHUxyjRF4dALSqOpWYp19IkVQ/BaL0mJGsDCbFiJ0GzUWJTElCImZEe8jWgUSCY9HEzI9GtB6LokhNo8EiJJVX83haHOLjiExNahZ4hKUHhWjE0piZeOldI4C4hKMeqKmJhb2iNLOIqnzwjS6mBUAOpNhDUYNlcxYrzipBjqmsDVrQ6dCMqmzmMc7+kVKBeLkpbzhfRjyBR4sKKbbRSjrFoHEMkAkExUot5RNZaBiowGgoJls8SUn0ECpNo9NzKUk6VLSknYkXgxA0Eam2pHkKilUx7WiIUfzzgMNBCzFRXETN6wN32o0VGYQgGOqtFCVDmFeI7TgTO7QnUXbe4oQOa7+cI0g0x+g0iiasxzBzFFPiodx9Iv7lxDqPAFMu0WBhEExRjswlyEvNUA4JA3LM7Dc2jKJgsxUownwXbeQtWkpUh7EsfdrQ5XLpSsNqgHUDmLDFSURUvNpSVaStGv8A46g48w9IyigNlqi0UzMxQn4iA/5tHJs0GoIIBqxjCZbngXMWlayrxFiQagFt7ctCZG4q4jxV+n0VCnAIIIMTMIezGM1a0V0g6kk8Hb7+8MkZzJUpkzEqLtT7HeNGpKzNU6DEqjseSY9D6gAUxRjpxSglKSs08Iuaj6Rnsy7TEze7k1OrSLNS7k39KRJeKnTUaVKCWJsCHpv4rVgyah1gScuI535mrJ1MaslVxwB+Xg/AZsJbpnLALuHOxtUxn5YWqbLllpZOqt0sGqN+Q38GNNM7PylS0pUgKI/UoVLcqAf/AAPKEXXZWaUVQenHoWfCpJ8iD9DFkzGJSlXiAbeMhmeUS5KQdCkKe+rUkipNy7+0CqzfSHKfi+ECp/aNJV4IkmXoz0rnkDWsOQw8I8gV0ekMJ8+ZMw03VLKFSSFpJu6a0ah8LvXe1YAUu3eJYHe9+SOsH5bnsmWkyFpUkctqB1O9hQUtUwsJbMpOKUTRYLHd5JCwQ6kOOHI/d4wOXZcqcvvsXOWmYonwJJ1BqVZyDcMwhjgMxmypYlSwlRS9S9ASWSWI/PKAdJVNW5EuYslaVJbSTZmb38n3ctKaXEwY4W7ZtsrmvLSxJajl38NKvvSDgt4zsnN5UjChZUwS48bJJU5JoNne2whThv8AqIl3UFaTuEK+VIdK0I13huEraLBMhNg86lzT4FpUWfS9a8i8WTc3lgkBTkXCa++3zgXXWChiuc9Iq1Rn8z7T92wSKqoHdRfgBO5rGbmdsJ5WoIKiQWVqDBJ4swbjmFi1LqG1pWbvG4sIDBaEqPw6ywLM9q2j5eiZOnT1EaCXLaiqw2B3/HhlOxxnq1LWogFgxDdWZI9TFX+mCiCFkioLCtW5Ir1+RguSjwbGr9NN2YVPCFBYAS50+J25AGkMl33h4ZxjOTM8TJlpRKlEUpqLgbk3elTeM1ic6XMWSFEvS7Al9hwB05jJJ+Akq9NL2rzI6U93OUkuUqTLYkuKuOQzesZ+Xn86SnUWWg2UHSQeSAfp7RBcqhUDUCrD8eDJGQplSzicQszEhAKEfC+oD4gq6q29ekZNS4GqRsZWJ1IStwNaQRX/AJB26whxajInqVLA1TPE5/S92DbmvvHz6QqYFI0rUFP4Ho3WnEbLDoAlgpJKnclVSonck1frDSikuE7p9GuCzSaJU+erWAmUoJUWbW4AYAsWPT2jPS88OoGZMXMSqxUom3m5FfSHmBxKcVlq5c3waDpURtpIKS27g+pBjEzcNpQANSgC44v+fhgeKhv5OzYZT2kUlSgAVpagNAFdSbChfypAmaZ/OVL0LIId3YeXkAHOzsakxnUYxSStNhpFd3U5PlcUiOFxzOCSeYFSFdJhBKpkzwaQwJU9EAJBJLgEgMOPSNbgu2au5QUgDSAGNXIpQ04hAnHkYYypQSHUCoi53rfgQvzKZokoSnfj3em37w9p8MbmX27JFZYch21b+1ukZXHT0KWqYZSEqWp1IICnJBcgklnJekI8NmBCaixFT6wyRmSZjgAWHvXfpSNO0DG+jvs1j1pmAMruVJIYh9JHB3A42gTMclfEKIqlStQ/S2ouz71hojHBYR3YAKZY8IACQ9VDYB+kQxMxKkOLuGHQkfcj2iV/oe2mHf7hLw2CMpQOohSbEuVuKq/t54jL4PJ1TJg7qboFwk0Ztkv+ecO9eiUdXwkHUDv5vC3LsYlM4gpCghQUkEmxqPY/SMm0gp9PpuXy1CUhKzqUAxPPWPRTl2YJmJ1JPQg0IjkdcWqIu7PnCZeh5hvVmsBX6tD9KjoSdyx/PzaAc4ytaZigB4AQaFxpUpg/W4hjiX0ggWb89o5v+T2imH1i0LUVrCkjSncEhQCvsb+8emCYklkTXDh0uLbgpiGKnqSvW1FDQbl2djTrT1jQZK5lPs9PYfdxBhFUGbZl52EnaSpaFhNL+e71ipGFKSCq5oBxWtdzTazxrO0K1JkuLagD9vTU212hFNxCVIk2d2I8j9S/yhpOhYuy7/WofRMBDjd2PmKfcQPOwA79BDqSWZ6gXseBUwXiAJssakgkhwfoRu/T6wFkuAnrcoKQlJqVHfbw/eOWCbvUvJpehGW4g95OPK6eQDD5NEkqJQVXXJmBY/tLah7N8osmoCJqk7BKR7JEV4KclUzSAWmpWk+bBSQery2hGvzMn+IJihpVpmBJRMSVhJFBVRbzY36wCcWVDQlI/wCIVRw3HSDM3kEYdCk3lzSB0SageW3lCrDYoJXWgNt96x0xScbJv0KRgFqWEIGompNKMflDfL+z+I1VKUi93IPRv3hdl/aNEmdqIUQoaQkAOSVJ53Acs+3URucNPC0pUkulQBSRuCHHyjONrqBdARyYM5qoMQVbEWoNwY+cLwcyVqlqVUrLt1qS920+KvMfWlrvHzrtAEpxcwlxqqDtYAkUqXBHpDQSjxIDtguXl5bWIJo2xt8qekD4zNFySEsz2Zm822gaZjglZYvS9WpyWvFeKxAXYuwqSC9xTob+0Osbk7rhrSQZjtfdSyZiVJm2CSX66gdw8ew0wOkWGlRT7FvzrFOOw6klChQEaulSAb8094FXP8TvUBvpBpNVEVt30bYHMQVlKh58/wAiKcyxS16UKUe7QSUjh+u+7QinTVA6g4UN41ORZMqdKXMWpkJB8IuSA/oLQJY9HYVLbjM+nMlKmgi6QR6OA9uI2EgtIc7fakYmRLaajq7+paNnKnHuwkDcAjod/qIGRLlCp3YrxWNWhM0JcJmEE8UOobcwpl4ohKlEkUYKIevD8s5h3KRqGhdiooIf4Q40kcsQB6xssPlknDSFAHwgFRKm2FzRqAQqfxjf6PmWEBUCah/T894rEnxV3i3Ez9QBQ3wJKqfqPxX2eBMHJPeJBLVqeHo/W8WS9Jt9CMBIxBniSkKSt2ILhuX3AarwTmxV3pRMLNSlqf5j6lKKSlKgx8IAUwcim/2j5322kp/1ZrXQk+V/2ECLTl4FqkZ9eJDEW2bygnKcQgBeq5I3al7+e0AqDlvMx1Emu5BuWtFZJNULHjs12X9odKFaQggbDZyz0odo6rMSW0WAr8reojOSsMtCygghqsQ1w4p5EGHuDQwAjmnFR8LbWy3NM+Bw5SaKLJbnk06fWBMkwCpyjpfU1CbUFidnoAesezXBglJHX7RpexK2CkK/uH0I+Y+cCNKNG+lORZwpLhR8QoQrpy+4t6x6L+3GDQjRNTRayx4LB3PWwfiPQn+P+x7NBma0pSt6mYNLbUBf2cn2hRMmhUkA9N7+XuICzjtAJg091MA2WKEpLPQhiD5wOnGgJoGS/hBLqAcXIpHRlxuiGNjQoGhg9FDctUGtfSNUldPSMhX9Jp+ftGhwmNCkitQA46gfSJ4lV2NN2gufJC0kKDg3HO/1EZNeQS0q0gqv8RZ6tsAA3z+kavvxGYzrMFonhwUyz+vSSLDcdeeIaadcBF9BcLliQsJYjSCSoEgq4ZjSu3Qw8ySXpXMFgR8wT9lGAMAhgSNySHr/AD19YaZIsq1kgXaheovsNiI5cdufC+R/iLcasd+ulCQPUBn+UJ1TNE5wahYUksfmbfq6Q67R92ghST/UJDpBenJSK0a8ZjH4kpxAJLpUkNw4cfSHeJ7/APgIO4jXPJzJUElklQU3INf/AImAMKmWU2D7jfpbeK8fOM2UNI8SSx9LH2P/ALTCNGNVyxNCzA8EBoMYSqg7Jemgmykz5ak6RQsFpNQRSg3IPvXmNh2dk6cNKTqCvAKsz+m14w2SyJ7eEgpBfSfN9o2uQzDpIc0O9g5NAwtvXrGi6eos/LGikQHjsglzmCwCA5Zq+LcEGkMZaQfSLQUj9QfzEPXeE0z5v2nyDDyVpSkK1KSalTkeJLMLMyVj1jPY7LAnTpNVNaj8v1jWf9RCoqC0gFEtkk2JKg5Y8BkjzJ4jN4B1uo3AAS5rQh/q/pFu0mBM0XZHBzToNClGpCnLuCbEblm6UHEIe0k4KxkxKUBCZZCdOlnKQpyyeVE+jRqOx2JdUwGhYHTyxPi86tGb7SSzKxc9akq0rqkizKa30hYeWBvorxWF1ByxUXtXyvv+0POx2MaRPT/5esegIP1TC+bie8YpFhuP3jTZLl5RgJxKAnWFKSaOUlIIciwd6dYFtxobl2fPZymmU2b5XjbYb4Sf1Mz+X0jF4iX4i0MMoxqyoJUpRA2JcN6wZq0Kl2hhgsMUqWjxEh2JF9VfqY1+fTGkFJLaglLt1D38jC7sxNKZvAIKS1GN/tD/ADLKEz5ZSokPVxcEefnEY96Ul+j5bj1HUKu7qsBU3qPO0TlzEhieXbmDu02QHDlJ1lYLjVpZrUoYzyVEKrtHQo2iUn3hsZHaVaEBKSEgCxAP2iqf2iTNKe8ShakEaSUB+Wf/AI9IJyrsIZ8tMzvgAoW0EkMSD+ocQFnvZlOGWkJmKU6SS4GxYW2ofaEpL6G2zO41JSssaKr7u8Swymcim0Ns0ylpEmYBVWsKPLKo/oT7QHh8KO6JF/ykU2VBGebZjLmLkFPxiUErOxYU9dvbiB5eLINPx4WSZoKgR5F/X94PwSXXWElFJAvowxp0pSanjkwX2dzMich0lIKtLu48VgeIGzojSirVg3IJ6e8S4DFQ9CPhV94ivFZVG3n4JMxtQfS7VLVZz8hHoJSI9FaJ2IczxCAg0CixCQOo6VA/aMbiwUjS9W5q936Rpe0OJKlBwAUgkBNb1dwA8ZiXh9SVFibPyztTrFnk5bFhDvA3B5mTpdQS1wbnjZob4KV3qinUUAC6aKBFKH5+8ZfCoIUoAElqU4I5h9g55kSwosFKcAmrctyaxzulJUUa4xyjK5w+DEk/3pB+YYxZPxKhIUmaUlQSdRDgPag8qwsVni0JTVJLuokF2LUAAiasyE4FITVQZ9h10mop84eWS0TUKZcqd4drfQVijs9mzTlJALTA56aXf1IIHpAcyQlKilNCE2FKkXLD68wNIUZczWB8KTU2D0uOj06xz41r0vNotzXHJTNQtmVMAKtQYHTQAGz6QKbgAwszzFibpCQlKybCj2uAW2ivPMQpQSE1DMpNFWdiOIpkZeRp1MkpbetOOfSLyqtvpOD+BMyX3ZABNQDWgUKuQbXo38wBNkjvXsHr+b0htjsbrlJAS+gkvu128vKFNSggC5AHmYSF/R3TNjJlGVPUrSyZhUR7u3o/zh1ls59QsHf6A184zuPnEyUmYQVIKSGc/CCl1bbu3Spi3vFykpWk1JFy9/8Ak9w7UDNEZKp2b2JrBjAm9EmgUaVrSu8Y7N8kmzMUsoKQlRcEF9gDRL1faIZvnKZ0sBYSAFvpDH4XAvZxX284jlGchM/SKywl0uasWZJPQ0fqxi8ZUrJ0WjscFS3VNWaEsAAHDtuTcVF2hNhkVH4/MamdnYUvxJSbkrSshQoKBjXfduIy0tQBapJ9NrF4G7aGapkcNqJCkrUgv8Sbj2PGzwX2py7EypaBOniahSvCNwQLlxweTeA8dKAnqUCWUXceG/IHz6x3HZ1NxEhJmMySQhhUigq56U8jFIN1wSSQJgl0H5aHCO0CkSxJPjCkqHRIskUFaetIR4dZSAT9PlFkuWTNoPCKk0P5aM+G4VjIJsxYCEu/FfTSKvEM1wqe+V3QUlD+HVQsBuz1cEwwwGP0TXBINxzenrxFea4096pW5L8g8m3WApO6CHZLjiKPW4arh6s3X8pGxGeSUpTrmBJNRc06tbj0j5vPlTAsK+AmtP2gnMlpZOpVSLFwT/6SWPSESqXPofUajtojVhNSDqSVJLixGpLRh8dgNEwC7pSoeRD+4qIfYbONEruU6VKXsQVVJcaEk1IPG4hTmCCoy1U1BCUlujjfyEOpfsFL4fQ+xkzVhgl6oUQRvXxfc+0Je3CP6qKfp/8Asf3jOZbiJqfEiapBQ6lJcAMlmJILG+liNxzFy8+/1OlRUxS4L+hgqLBfRznoCMHISaKLfNKlE/MRlkS9Oq7Hjp92pDnMsTMmoQklASizGqmDAnqzj1gA4cBLhSiTQizXgDLgHh8qXpVMbwIIc2I1OBQ1NvlBeDR/U87RZMzAokqkJT4VKB1MbhixL383oDE8HLOpDfpH1pGk3XQJKyWapfTXloFwU/T8NaUD9b1+0HYyQVLPAAboTx7QVjsExlAgJIQaPUAl66SwLk02eJprwo0a3IczM2SCaEUPVgKx6MkjNlYcaEEJF6vV+tT6MI9D7Mm0ieYYtiWB49vz5RPK1BmP6gp/IaBAuJlG3xXLgc+cQotLAspJI4oSf4jTx2qDjmvUWYqYELcXJ0e5/iD8ZilJkJCQ5U5s5DJf7fKK8hkS2/qIK+KPbfp0i/BMo6SpSUhRqKFhb03jacX9CufWZ7K5Y0FSlHVXxE1c8cxpOzrETFKrXT7AE3rvHsT2WlComlHoGPW4b+InJwgloMsLcqc6qPUNZ9m5jZOo0WgNeOUoKaxV9GYtvaFuJnslik6PvYfWCk4BKTScSNvCK+dbQDmWEUuW4OkpNjY+Zem8CMO0bZUX5RhkLWlbLvzQEB/FuDw/pHs5xMuWogkkpDsOSQAK0FyavaJ9lsKqWFFelmahdyefIUivHYKUVrVMVq1KfSOBYFqn5QZL8uhi7XALA5xqQU6STUqN6KZP/aQ8HSsINPioHr7Hj9o5LxZcJw8o+SRbqdhDPF4BfckOAoMaF6A1ZrxOc0mh4p0wDMMee7TLSoTFKB8QBDaSHABJLVueH8nOKnf/AKy1FmSATvpcgGg4eM5NwiUstJJUHqOT5AXaGWHlTJmEmStQE0pLA0qFOH4s31gySdf7Euroy+NxCZc4ax3n/gBdwfp036Rdi80KtOhY0/pT4XQDdKSAHH+OYBySevD4lUycguAQHHDVBakNpuMm4gESZClB3t9CpvF1EdE0osnF7IhhcZM1BJLgljV6f4g6epKdLM5O4sKV6wBliZonf1JakEJLlYrWnEE5hImKWAhKyAkeNKS1Sd4k+seqRbOnt4rgAkAUBb92EE4qQVqbgPtc3e1ni/FYHSUpRJ7wOKk1I3Ny8EYTUHEtXdK/WFDxEbUXs9aRByrpSKviF2FwCUuCL7PqFzuYon46WigrU7cn5+cacLEyUvUAmYhQSVJDBZFXazu4fkcFoyeZ5bKASEpXruogk8cuL8RXHPb0XJDR0UnEICSpCUhWx3/mJqleLWDUCh67X36wPh8KkMAhRPUGnVoNxgWgJOksQKsdv8fOGlV0LG6OoSAod4SVE2Kiac35YRzPMInUgkhilm5IO/JtC+dJUohSUKvdiX9WhrnmEM3Cp1OCmtPKo6+XSA1UkwJtpoVy5stOIkzFudBdIFywGkcsDUQ0xC9SjMLh6seOC/AjJGUpZAqdO7G1On2jRpmKTJVQulFmPn+VimReGgBT5UtjoUsvQ69DFq/oY8F/KB5OGQKBNxbUWceTw6wGTqxKaFA4Ciyh8qGLpfYbEIL6pZAPwup24qkfMxlP5ZqBpOGZDgAqCXYWc2aK8FJVXWGL7+X8walC0qUFIUHo4FBw5AYR6esoAKiPT7/nEJ9oZ8EeLWsTVBjpJHkeILw2P0TK3be1K7CL8XJC0+BdDehJD09YXScnnCZLlzPidgR4vCN/nDumumjF3Y7zHE6Eaww1MB7Eluv7wDlWNC5oDuQkEkm7sflb0h6rJ0JGkORQvchQofQsabEnpC+RkwkrdJbU4F3DMWNG5tCQcdTSuxLnuO0zlB9z8i37R6NH/tkpSitCgCqqnO8ciqkkqoTX+wnEY8GZpSAA7Oxv9ohh8sHxAoAIJJcuwuNLCEv+3DS4UQo7hRBL73dvOCsBilomMvxeBn2IpWlCXAf1gyX6Mmq4dyvtMqUVBSQpOou1CK7CxYfgjVf7GlZExE1QSrxNQg6qihj59g8kK1qAV4Qbu/y5raNVJwS0B0YhYUAwCvgYbMAwELkkohUb8HKsKJa9SllVvC1utKQMcJ4nTNALksQ6WPTUPccQIMcor7tdFHlilTXKSoMWFdJY/fs3CJYk9XozfYRB5YpdMsc7sNnYFCkudJ6pTualq8wqk4U6laS9Rff8r7xYiRpQASCWqY8MUEu6g96ltwPvEpZOUisYU+lmIlT06UaShS1AAlFK7qsGCQS44ApeC14GQmnerM01dQDPs7J8Ntiwi/8A/MwJQTOAIUh0nckAsCGvS/y3jNYGStdZilKW5LAsAXc0F68wdm16Pqo+otxGOKAyRv5MevUfaGGEmkSiVFiU+wZvlA+HyaYSylFSXcJUzpPnv616wTjcEpKLv0JYcXO1YjJxfLArOIzEps2kNqUbnlgLHrasD5rNQtRUyQrlNLda2EDInylslU5Iv8IJHqbfOLhlCykzEDUkGhO7bhiQdxem8dGyJ6SqyE/OyJSipII21ByTte/nWFJzxYYJYkH0fqAbbCKcyxZWpMtBdeoCzF3ZjX0hjgMhVIxEszA+hTqq9QHBA3rXzEUaj/2Ejfwtx/amWE6JgKZgFkF9JFwSWbqmvVjY3CY0mXq0rOofCEso8OlMZGfkZGL1UMvUVCtGdwCLguWIPW8aXK+0SdBCqvpI62N384zhDHH8Ay2k6Y1w2I0pC1FlLsGom7sbkmg+gi4pEwA/qDs4t71Y+hhZNxSZhKiAAGYDaoJPnS0FZRLUxWs1O3HHy+8cGWXLOiEadAc2YQlyRLVqqkuQSCoFiBbcWuItlZ6dISVJAepY1byMdzfCqmq0pYADrf0hKuT3K2mAEMOWP4xi+GScf7EypuRoJWMBddNI5Fxv/iEn+995NmJQWQltIHwvVz6mrRVOnoUnTL1J1ULMKcMx+ULpWG7p9BUAeTwL8uIrCKbcpek26VI0GUZnpfvvEXoOfOLMRjglKxYfpfmpAfzF4TYLEzlpdcl+FK8JPFwQfaF+b96RpmJ0IO4rWwc2A6QuilOmyr4rSCpXaEBX/wDJCtiVV9jf3hlJyybM0zZRSxLsqhtUD3jDjDKSW8JffU3uDX2jTSsetMpMuWQsS3JJoCVXpwI6MkapxJJ8pjKflwSXVMShZr/SBf12aljSGuCzKemWy1g9QP5LRkpufkM4PUlNB5UvDjA59LWHDJUxGtP3Sb+kQmsleDfjfWHTsya5JJ5f7wNluch5qqFh4Q7OxAHzJr0ivFy0TQpludJKiAwAHnuYGxmClylgpP6AL2J67/zGx/t+gn5wLGbzFnxW/wCNNj+e0LwtOIxTqLEEaWN+B6fvFf8AqNMok8W+0RwDFaVAFJ3ChWtPKGf1jQ5SHWCx8lagUzShTPp1M9b15+bwwXmspwCpL8OH9v4jHYLL5ZSSsAs3yA/j2hFimRNUl7GnPP55RaEIy8JytH0krqdQKBtdLjnq/MciOMxcqZgsMmaHW2pgS4B5YvbTHI57LLHaFuWYp3JQT1YVO1TSIDUtXiTpSOtfRo5meKQlLhgXHw09mjkjEON2o5F7XZ47Nfpy7fAwFh4NNNrezRFGbK6g8RLCpQPiVqNejebbxcrESgAQE+1at+8TcRkzkvMhMYKFQXHLjfrAc/MzLIlkkkkCvA3jmLxiFM7fnEDZhI1pBpqSXSfO79G+kTjjV+DOfBvlx1kDa8B9pcGE6VooXCT1d6EN0j2QlQVqVpAtT+Yh2uxOooCbCp87AfWE0ayUFTWoVIwYny7OZZBT/wBqUgj1b3gaRmCZSwovdmuTzTjcwR2bxgSipYO5gXM8qlzpilJUUE1BFRV9VP53iMK2cZeFZviaO4ztKpBfWFy9hTWH6pq4hhgsXOny9RcI2cBz6kV8yBCpOUaQW0qfkO3UA7/tFkvMu7KAssH+LYHYF/hBhpY1X4rpoyv0Lwq0pmoICZWkkEkhJYBn1Japc7wfmvbQI8CShUsjS/yYEMG2gPFSkrCiCStqDUAD8m614jPzcDQ6glaDZSWSUqr4VDY/jwIJS6yt/jSNnL7Hyl4cYiWo96QmYSSGIAfSKUpvu3WFGeYgr0lKqmr3uD9wItybM5yJaZJBCRQVuk2DuxS5f5RmcZmihLIKTqSogUobs/3tbzjphHb6cs5astxuO0liQFKdzs9x1G3pA8sELLKZKrKSHFTYHbf+IWzZ8yYHId+ANuLdYjKx6kAhKgxqQfy8dGnKJXL+RqMJI0zEIAITu9yefL9415mBOkKNTQDf8EYzsliFq1zC5NEgX604hjmk1YUlSRpW7Gr2Hyf7x5eeClPVvw64Oo2HZt2klSCxBUrcAj59ekI8ZiTPUqYQBKQA9agbUuA5bU3AjOZxPWFq7wVJ4Id3evnGr/6ekuVrKRLIY6uGtU2NiDeOj/DHDj2+i/zdBOTYuWtCtCBpTcs79Kw0/wBFLWkLlM5FHBI9nH1jPYkIlzyEjTpUWIV4ehblgB1aGWUZwEpEupNn2jkyJ/yjZVKvQxUxbETAkiwUl/mk2+cB94NeksSRbY0f2IceggnGYo6SoJZI+I1duQNJBHrCHHqeXrSXKfEk8pN/v84XHGxpOhivs5IVZIANbN7EVH5SF2OyjuEq0KYt8Kwa/wBqgwPlFWC7VAOFO4Hht8z9oYSc/TOSoLKWDX8wCb0o5joSyw96iL0YikBUwLBSSZfxhvC25eoZuuzxf/t6Tq8ATpYulrEXCk06NGgyXEo7pQcABTWqQQ6Xe5IhXj0o1L0lSaBu7YXcEcEUFx9BHQp22vCWqQtXilyV6eQwNajkvQxFeHUUVISNq7bHp/iOzcUCoJIdVqgD3bbrDbByQqhUSryGmvIbfqXgylqrNFW6FCUEMTMRpSB4QSSXp94MxeMCEOCLU82/PaJ4bJXmrSoBOkVFdKgoHSUl3FR1Yi8L87waUAJSxALk7+R6wlxlNIrVI9/q1IZNGWB5g0r8mg+WhC38IIAs1feFM9aO6r8YAI8t/S3rE8JilBLAgHyd+aRauWiUuD1BlAf1CpJ5Cr+jgAR6Fow5UHKkv/a49HMegc+snbNThMkQUk6gehZjFMzI2We4JqKg2fpuBUe8GCarSkP9Nz5R5M8pYUNXqB8ofZk6/RXg+zssD+uAp9g7X5BEX4zIcKgglKUg0FA1xxezViidPUlVCWc0uPnCzO8Ue7QzBvu/WNszVfoxzDs3LAHdo1Pcs9Tswv7e26PGZdNCvCmppWnIsR5w3VmS2el39WfmI4nOJjAuN9uogKbGcaF+VSTK1GYCxKfLd36VieNnylg+OiiwvdvKtohPxilJcl38/sYWTh4gg1StnBru1zCvrsbX4GSJSUjSpVeAQN9ngtWg7Gn4IU4OXqSynLOK9GY+cVzVlIASSAQ9z0hNbHuhtNx4SG1XpCfOMwQUFBNVCgb52hVjMUoqLnYGApxLs5qKndnt0EXx4OptiOQ+7NZsT4FH4RS3+Y0chYExJCfiYFrFgSkkEHqH6iMjNkBEtOmlj197w/wc5XdXqWD71d2iOaCk219Kxk1wYLxC5iyEMWqX2csAzb/aFgyQp1KW5K1FbVJLkkmgtf2MOsJg093qqCWBbcFqH3gnEyRx633beIwnrxAn6ZmeyalQAbdm94z+JmyphPiGkbi58un1MbWbk0qYVKUkEgitOu1oSYvs5JqsAgvajV6NHTCcV12C3LiGXZKZ3MlRoXY+XLc0+kWYfN1FcxRGwCX2qC/ma/LiKcPgEhCEuWbmsCT5enUoEuFFvR2jkpSm3+yhrpmMRMCVLQFE9HYG1xcuLQNmgQmUVISCOQGA89NQdoT9lSZmoqJJM2p9EwzmSmVMYkM9Qb7VgPHrKrDsIpWGkTH1TVJUeVA3tUhjtDjLJEmTMEpKtaiCC48QIDioYMRtsW5geTKEt1oDKG/v+0L8znHvkK3KXPVmv6FopKO1xsrGV/B5NzlGqYhQYhXhrRQ8L12ILlqOGArCrMJwZQCXAU6S1RQEgA2rs4oYpzaUFqmPRmbTTYvGbViFgMFqA4dx7FxD4cUWuE52g/E4aVMcJBlq9SPJjDLK8pTKSXIUo8inRoT5dOK1pCm3qwex6NtB0hamUnUeXo+/S0WyRklrZBMOlzAmYkAhKAUpVsHZTHoHce0QlZSsLW7aXoo8dP3j2FwIlA6Sovdy/wBokrEqrWwhPPBmelZRKEwqUovbYCCZmNlyQQlnNTX94z2Lxii5J5+kLFEk3NYdYnP1iqWpop2dAkKJNAzA0NSa0sHgdU/vKECp9B1PNNoVSxElLL3grGl4Fyb9NVgJaCQkBLAcAn1pTygXOcIhKkhDJ1A7OKNVgX5FH8oqwXhZItXzgXGjU7k0WwPv84EYduxXPlUFYNKm+JCv7TbzBYj2j0IMQrTNUg+ICxVf3DR2KPAmJsf/2Q=="/>
          <p:cNvSpPr>
            <a:spLocks noChangeAspect="1" noChangeArrowheads="1"/>
          </p:cNvSpPr>
          <p:nvPr/>
        </p:nvSpPr>
        <p:spPr bwMode="auto">
          <a:xfrm>
            <a:off x="1587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gassed.jpg"/>
          <p:cNvPicPr>
            <a:picLocks noChangeAspect="1"/>
          </p:cNvPicPr>
          <p:nvPr/>
        </p:nvPicPr>
        <p:blipFill>
          <a:blip r:embed="rId3" cstate="print"/>
          <a:stretch>
            <a:fillRect/>
          </a:stretch>
        </p:blipFill>
        <p:spPr>
          <a:xfrm>
            <a:off x="2743200" y="3200400"/>
            <a:ext cx="6629400" cy="3466492"/>
          </a:xfrm>
          <a:prstGeom prst="rect">
            <a:avLst/>
          </a:prstGeom>
        </p:spPr>
      </p:pic>
    </p:spTree>
    <p:extLst>
      <p:ext uri="{BB962C8B-B14F-4D97-AF65-F5344CB8AC3E}">
        <p14:creationId xmlns:p14="http://schemas.microsoft.com/office/powerpoint/2010/main" val="3161099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mnotawau.com/wp-content/gallery/pertandingan-futsal-umno-bahagian-tawau-2010/world-war-1-map-central-and-allied-powers-i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930" y="343088"/>
            <a:ext cx="8957429" cy="632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96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9" y="1027906"/>
            <a:ext cx="11988800" cy="5972630"/>
          </a:xfrm>
        </p:spPr>
        <p:txBody>
          <a:bodyPr>
            <a:normAutofit lnSpcReduction="10000"/>
          </a:bodyPr>
          <a:lstStyle/>
          <a:p>
            <a:pPr marL="708660" indent="-571500">
              <a:buNone/>
            </a:pPr>
            <a:r>
              <a:rPr lang="en-US" sz="2900" dirty="0"/>
              <a:t>1.	1914 Wilson urged neutrality but many Americans sympathized w/ certain nations</a:t>
            </a:r>
          </a:p>
          <a:p>
            <a:pPr marL="708660" indent="-571500">
              <a:buNone/>
            </a:pPr>
            <a:r>
              <a:rPr lang="en-US" sz="2900" dirty="0"/>
              <a:t>	 a. German + Irish immigrants=Central</a:t>
            </a:r>
          </a:p>
          <a:p>
            <a:pPr marL="708660" indent="-571500">
              <a:buNone/>
            </a:pPr>
            <a:r>
              <a:rPr lang="en-US" sz="2900" dirty="0"/>
              <a:t>	 b. most Natives &amp; immigrants= GB + Allies</a:t>
            </a:r>
          </a:p>
          <a:p>
            <a:pPr marL="708660" indent="-571500">
              <a:buNone/>
            </a:pPr>
            <a:r>
              <a:rPr lang="en-US" sz="2900" dirty="0" smtClean="0"/>
              <a:t>2</a:t>
            </a:r>
            <a:r>
              <a:rPr lang="en-US" sz="2900" dirty="0"/>
              <a:t>.	</a:t>
            </a:r>
            <a:r>
              <a:rPr lang="en-US" sz="2900" dirty="0"/>
              <a:t>Strong US-GB economic ties </a:t>
            </a:r>
          </a:p>
          <a:p>
            <a:pPr marL="1028700" lvl="1" indent="-571500">
              <a:buNone/>
            </a:pPr>
            <a:r>
              <a:rPr lang="en-US" sz="2900" dirty="0" smtClean="0"/>
              <a:t>	b</a:t>
            </a:r>
            <a:r>
              <a:rPr lang="en-US" sz="2900" dirty="0"/>
              <a:t>.  </a:t>
            </a:r>
            <a:r>
              <a:rPr lang="en-US" sz="2900" dirty="0"/>
              <a:t>shun trade w/ Central nations- “arsenal of Allies”</a:t>
            </a:r>
          </a:p>
          <a:p>
            <a:pPr marL="624078" indent="-514350">
              <a:buAutoNum type="arabicPeriod" startAt="3"/>
            </a:pPr>
            <a:r>
              <a:rPr lang="en-US" sz="2900" dirty="0"/>
              <a:t>Germany began using </a:t>
            </a:r>
            <a:r>
              <a:rPr lang="en-US" sz="2900" b="1" u="sng" dirty="0"/>
              <a:t>submarine warfare </a:t>
            </a:r>
            <a:r>
              <a:rPr lang="en-US" sz="2900" dirty="0"/>
              <a:t>1915 to combat GB naval domination</a:t>
            </a:r>
          </a:p>
          <a:p>
            <a:pPr marL="914400" lvl="1" indent="-514350">
              <a:buFont typeface="+mj-lt"/>
              <a:buAutoNum type="alphaLcPeriod"/>
            </a:pPr>
            <a:r>
              <a:rPr lang="en-US" sz="2900" dirty="0"/>
              <a:t>1915 sinking of </a:t>
            </a:r>
            <a:r>
              <a:rPr lang="en-US" sz="2900" i="1" u="sng" dirty="0"/>
              <a:t>Lusitania</a:t>
            </a:r>
            <a:r>
              <a:rPr lang="en-US" sz="2900" u="sng" dirty="0"/>
              <a:t> </a:t>
            </a:r>
            <a:r>
              <a:rPr lang="en-US" sz="2900" dirty="0"/>
              <a:t> and </a:t>
            </a:r>
            <a:r>
              <a:rPr lang="en-US" sz="2900" i="1" u="sng" dirty="0"/>
              <a:t>Arabic</a:t>
            </a:r>
          </a:p>
          <a:p>
            <a:pPr marL="914400" lvl="1" indent="-514350">
              <a:buFont typeface="+mj-lt"/>
              <a:buAutoNum type="alphaLcPeriod"/>
            </a:pPr>
            <a:r>
              <a:rPr lang="en-US" sz="2900" dirty="0"/>
              <a:t>1916 </a:t>
            </a:r>
            <a:r>
              <a:rPr lang="en-US" sz="2900" i="1" u="sng" dirty="0"/>
              <a:t>Sussex</a:t>
            </a:r>
            <a:r>
              <a:rPr lang="en-US" sz="2900" u="sng" dirty="0"/>
              <a:t> </a:t>
            </a:r>
            <a:r>
              <a:rPr lang="en-US" sz="2900" dirty="0"/>
              <a:t>sinking led Wilson to call on Germans to recognize rights of neutrals</a:t>
            </a:r>
          </a:p>
          <a:p>
            <a:pPr>
              <a:buNone/>
            </a:pPr>
            <a:r>
              <a:rPr lang="en-US" sz="2900" dirty="0"/>
              <a:t>		 </a:t>
            </a:r>
            <a:r>
              <a:rPr lang="en-US" sz="2900" b="1" u="sng" dirty="0" smtClean="0"/>
              <a:t>House-Grey </a:t>
            </a:r>
            <a:r>
              <a:rPr lang="en-US" sz="2900" b="1" u="sng" dirty="0"/>
              <a:t>Memorandum</a:t>
            </a:r>
            <a:r>
              <a:rPr lang="en-US" sz="2900" dirty="0"/>
              <a:t>, 1916 –attempt at peace conference by US &amp; GB diplomats </a:t>
            </a:r>
            <a:endParaRPr lang="en-US" dirty="0"/>
          </a:p>
        </p:txBody>
      </p:sp>
      <p:sp>
        <p:nvSpPr>
          <p:cNvPr id="2" name="Title 1"/>
          <p:cNvSpPr>
            <a:spLocks noGrp="1"/>
          </p:cNvSpPr>
          <p:nvPr>
            <p:ph type="title"/>
          </p:nvPr>
        </p:nvSpPr>
        <p:spPr/>
        <p:txBody>
          <a:bodyPr>
            <a:normAutofit/>
          </a:bodyPr>
          <a:lstStyle/>
          <a:p>
            <a:r>
              <a:rPr lang="en-US" dirty="0" smtClean="0"/>
              <a:t>I. Wilson’s Neutrality</a:t>
            </a:r>
            <a:br>
              <a:rPr lang="en-US" dirty="0" smtClean="0"/>
            </a:br>
            <a:endParaRPr lang="en-US" dirty="0"/>
          </a:p>
        </p:txBody>
      </p:sp>
    </p:spTree>
    <p:extLst>
      <p:ext uri="{BB962C8B-B14F-4D97-AF65-F5344CB8AC3E}">
        <p14:creationId xmlns:p14="http://schemas.microsoft.com/office/powerpoint/2010/main" val="326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http://i.dailymail.co.uk/i/pix/2012/07/12/article-0-14059853000005DC-49_634x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4" y="365125"/>
            <a:ext cx="10457913" cy="626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40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3086"/>
            <a:ext cx="12192000" cy="5754914"/>
          </a:xfrm>
        </p:spPr>
        <p:txBody>
          <a:bodyPr>
            <a:normAutofit/>
          </a:bodyPr>
          <a:lstStyle/>
          <a:p>
            <a:pPr marL="651510" indent="-514350">
              <a:buFont typeface="+mj-lt"/>
              <a:buAutoNum type="arabicPeriod"/>
            </a:pPr>
            <a:r>
              <a:rPr lang="en-US" sz="3600" dirty="0" smtClean="0"/>
              <a:t>Wilson did not intervene for either side b/c of re-election + domestic division</a:t>
            </a:r>
          </a:p>
          <a:p>
            <a:pPr marL="651510" indent="-514350">
              <a:buFont typeface="+mj-lt"/>
              <a:buAutoNum type="arabicPeriod"/>
            </a:pPr>
            <a:r>
              <a:rPr lang="en-US" sz="3600" dirty="0" smtClean="0"/>
              <a:t>Economic + militarily preparations debated by pacifists and interventionists</a:t>
            </a:r>
          </a:p>
          <a:p>
            <a:pPr marL="1364742" lvl="2" indent="-514350">
              <a:buFont typeface="+mj-lt"/>
              <a:buAutoNum type="arabicPeriod"/>
            </a:pPr>
            <a:r>
              <a:rPr lang="en-US" sz="3200" dirty="0" smtClean="0"/>
              <a:t>BUT by 1916 military armament largely under way</a:t>
            </a:r>
          </a:p>
          <a:p>
            <a:pPr marL="651510" indent="-514350">
              <a:buFont typeface="+mj-lt"/>
              <a:buAutoNum type="arabicPeriod"/>
            </a:pPr>
            <a:r>
              <a:rPr lang="en-US" sz="3600" dirty="0" smtClean="0"/>
              <a:t>Wilson won extremely close 1916 b/c of association w/ ability to keep US independent</a:t>
            </a:r>
          </a:p>
          <a:p>
            <a:pPr marL="1364742" lvl="2" indent="-514350">
              <a:buFont typeface="+mj-lt"/>
              <a:buAutoNum type="arabicPeriod"/>
            </a:pPr>
            <a:r>
              <a:rPr lang="en-US" sz="3200" dirty="0" smtClean="0"/>
              <a:t>Campaign slogan </a:t>
            </a:r>
            <a:r>
              <a:rPr lang="en-US" sz="3200" i="1" dirty="0" smtClean="0"/>
              <a:t>“He kept Us Out of War”</a:t>
            </a:r>
          </a:p>
          <a:p>
            <a:pPr marL="1364742" lvl="2" indent="-514350">
              <a:buFont typeface="+mj-lt"/>
              <a:buAutoNum type="arabicPeriod"/>
            </a:pPr>
            <a:r>
              <a:rPr lang="en-US" sz="3200" dirty="0" smtClean="0"/>
              <a:t>Democrats barely held on to Congressional majorities</a:t>
            </a:r>
          </a:p>
          <a:p>
            <a:endParaRPr lang="en-US" dirty="0"/>
          </a:p>
        </p:txBody>
      </p:sp>
      <p:sp>
        <p:nvSpPr>
          <p:cNvPr id="2" name="Title 1"/>
          <p:cNvSpPr>
            <a:spLocks noGrp="1"/>
          </p:cNvSpPr>
          <p:nvPr>
            <p:ph type="title"/>
          </p:nvPr>
        </p:nvSpPr>
        <p:spPr/>
        <p:txBody>
          <a:bodyPr>
            <a:normAutofit/>
          </a:bodyPr>
          <a:lstStyle/>
          <a:p>
            <a:r>
              <a:rPr lang="en-US" dirty="0" smtClean="0"/>
              <a:t>Preparedness </a:t>
            </a:r>
            <a:r>
              <a:rPr lang="en-US" dirty="0" err="1" smtClean="0"/>
              <a:t>vs</a:t>
            </a:r>
            <a:r>
              <a:rPr lang="en-US" dirty="0" smtClean="0"/>
              <a:t> Pacifism</a:t>
            </a:r>
            <a:br>
              <a:rPr lang="en-US" dirty="0" smtClean="0"/>
            </a:br>
            <a:endParaRPr lang="en-US" dirty="0"/>
          </a:p>
        </p:txBody>
      </p:sp>
    </p:spTree>
    <p:extLst>
      <p:ext uri="{BB962C8B-B14F-4D97-AF65-F5344CB8AC3E}">
        <p14:creationId xmlns:p14="http://schemas.microsoft.com/office/powerpoint/2010/main" val="7264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 16, 1917 (intercepted message)</a:t>
            </a:r>
            <a:endParaRPr lang="en-US" dirty="0"/>
          </a:p>
        </p:txBody>
      </p:sp>
      <p:sp>
        <p:nvSpPr>
          <p:cNvPr id="3" name="Content Placeholder 2"/>
          <p:cNvSpPr>
            <a:spLocks noGrp="1"/>
          </p:cNvSpPr>
          <p:nvPr>
            <p:ph idx="1"/>
          </p:nvPr>
        </p:nvSpPr>
        <p:spPr>
          <a:xfrm>
            <a:off x="-1" y="1317356"/>
            <a:ext cx="12352149" cy="5920352"/>
          </a:xfrm>
        </p:spPr>
        <p:txBody>
          <a:bodyPr>
            <a:normAutofit/>
          </a:bodyPr>
          <a:lstStyle/>
          <a:p>
            <a:pPr marL="0" indent="0">
              <a:buNone/>
            </a:pPr>
            <a:r>
              <a:rPr lang="en-US" sz="3000" dirty="0"/>
              <a:t>"We intend to begin on the first of February unrestricted submarine warfare. We shall endeavor in spite of this to keep the United States of America neutral. In the event of this not succeeding, we make Mexico a proposal of alliance on the following basis: make war together, make peace together, generous financial support and an understanding on our part that Mexico is to reconquer the lost territory in Texas, New Mexico, and Arizona. The settlement in detail is left to you. You will inform the President of the above most secretly as soon as the outbreak of war with the United States of America is certain and add the suggestion that he should, on his own initiative, invite Japan to immediate adherence and at the same time mediate between Japan and ourselves. Please call the President's attention to the fact that the ruthless employment of our submarines now offers the prospect of compelling England in a few months to make peace.</a:t>
            </a:r>
          </a:p>
        </p:txBody>
      </p:sp>
    </p:spTree>
    <p:extLst>
      <p:ext uri="{BB962C8B-B14F-4D97-AF65-F5344CB8AC3E}">
        <p14:creationId xmlns:p14="http://schemas.microsoft.com/office/powerpoint/2010/main" val="1705872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482" name="Picture 2" descr="http://amhist.ist.unomaha.edu/module_files/Cartoon%2003.jpg"/>
          <p:cNvPicPr>
            <a:picLocks noChangeAspect="1" noChangeArrowheads="1"/>
          </p:cNvPicPr>
          <p:nvPr/>
        </p:nvPicPr>
        <p:blipFill>
          <a:blip r:embed="rId2" cstate="print"/>
          <a:srcRect/>
          <a:stretch>
            <a:fillRect/>
          </a:stretch>
        </p:blipFill>
        <p:spPr bwMode="auto">
          <a:xfrm>
            <a:off x="2667000" y="64912"/>
            <a:ext cx="6324600" cy="6793089"/>
          </a:xfrm>
          <a:prstGeom prst="rect">
            <a:avLst/>
          </a:prstGeom>
          <a:noFill/>
        </p:spPr>
      </p:pic>
    </p:spTree>
    <p:extLst>
      <p:ext uri="{BB962C8B-B14F-4D97-AF65-F5344CB8AC3E}">
        <p14:creationId xmlns:p14="http://schemas.microsoft.com/office/powerpoint/2010/main" val="4172840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86971"/>
            <a:ext cx="12192000" cy="5979886"/>
          </a:xfrm>
        </p:spPr>
        <p:txBody>
          <a:bodyPr>
            <a:normAutofit/>
          </a:bodyPr>
          <a:lstStyle/>
          <a:p>
            <a:pPr>
              <a:buNone/>
            </a:pPr>
            <a:r>
              <a:rPr lang="en-US" dirty="0" smtClean="0"/>
              <a:t>a. </a:t>
            </a:r>
            <a:r>
              <a:rPr lang="en-US" sz="3200" dirty="0" smtClean="0"/>
              <a:t>After </a:t>
            </a:r>
            <a:r>
              <a:rPr lang="en-US" sz="3200" dirty="0" smtClean="0"/>
              <a:t>election, Wilson wanted country unified and justified </a:t>
            </a:r>
            <a:r>
              <a:rPr lang="en-US" sz="3200" dirty="0" smtClean="0"/>
              <a:t>upon entering </a:t>
            </a:r>
            <a:r>
              <a:rPr lang="en-US" sz="3200" dirty="0" smtClean="0"/>
              <a:t>war, should fight to create new progressive world order + not for </a:t>
            </a:r>
            <a:r>
              <a:rPr lang="en-US" sz="3200" dirty="0" smtClean="0"/>
              <a:t>material gains</a:t>
            </a:r>
            <a:endParaRPr lang="en-US" sz="3200" dirty="0" smtClean="0"/>
          </a:p>
          <a:p>
            <a:pPr>
              <a:buNone/>
            </a:pPr>
            <a:r>
              <a:rPr lang="en-US" sz="3200" dirty="0" smtClean="0"/>
              <a:t>b. </a:t>
            </a:r>
            <a:r>
              <a:rPr lang="en-US" sz="3200" dirty="0" smtClean="0"/>
              <a:t>January </a:t>
            </a:r>
            <a:r>
              <a:rPr lang="en-US" sz="3200" dirty="0" smtClean="0"/>
              <a:t>1917 Germany began offensive + continuation of unrestricted submarine warfare to defeat Allies before US entrance</a:t>
            </a:r>
          </a:p>
          <a:p>
            <a:pPr marL="685800" indent="-742950">
              <a:buFont typeface="+mj-lt"/>
              <a:buAutoNum type="alphaLcPeriod" startAt="3"/>
            </a:pPr>
            <a:r>
              <a:rPr lang="en-US" sz="3600" dirty="0" smtClean="0"/>
              <a:t>February, </a:t>
            </a:r>
            <a:r>
              <a:rPr lang="en-US" sz="3600" b="1" u="sng" dirty="0" smtClean="0"/>
              <a:t>Zimmerman Telegram </a:t>
            </a:r>
            <a:r>
              <a:rPr lang="en-US" sz="3600" dirty="0" smtClean="0"/>
              <a:t>urged Mexico to join w/ Germany (increased public sentiment toward war)</a:t>
            </a:r>
          </a:p>
          <a:p>
            <a:pPr marL="1152144" lvl="2" indent="-514350">
              <a:buFont typeface="+mj-lt"/>
              <a:buAutoNum type="alphaLcPeriod"/>
            </a:pPr>
            <a:r>
              <a:rPr lang="en-US" sz="3200" dirty="0" smtClean="0"/>
              <a:t>Americans remembered </a:t>
            </a:r>
            <a:r>
              <a:rPr lang="en-US" sz="3200" u="sng" dirty="0" err="1" smtClean="0"/>
              <a:t>Pancho</a:t>
            </a:r>
            <a:r>
              <a:rPr lang="en-US" sz="3200" u="sng" dirty="0" smtClean="0"/>
              <a:t> Villa’s </a:t>
            </a:r>
            <a:r>
              <a:rPr lang="en-US" sz="3200" dirty="0" smtClean="0"/>
              <a:t>1916 attacks of civilians in New Mexico </a:t>
            </a:r>
          </a:p>
          <a:p>
            <a:pPr marL="457200" indent="-514350">
              <a:buFont typeface="+mj-lt"/>
              <a:buAutoNum type="alphaLcPeriod" startAt="3"/>
            </a:pPr>
            <a:r>
              <a:rPr lang="en-US" sz="3600" dirty="0" smtClean="0"/>
              <a:t>March Russian Revolution </a:t>
            </a:r>
            <a:endParaRPr lang="en-US" sz="3600" dirty="0" smtClean="0"/>
          </a:p>
          <a:p>
            <a:pPr marL="457200" indent="-514350">
              <a:buFont typeface="+mj-lt"/>
              <a:buAutoNum type="alphaLcPeriod" startAt="3"/>
            </a:pPr>
            <a:r>
              <a:rPr lang="en-US" sz="3200" dirty="0" smtClean="0"/>
              <a:t> </a:t>
            </a:r>
            <a:r>
              <a:rPr lang="en-US" sz="3200" dirty="0" smtClean="0"/>
              <a:t>April 1917 US officially declares war on side </a:t>
            </a:r>
            <a:r>
              <a:rPr lang="en-US" sz="3200" dirty="0" smtClean="0"/>
              <a:t>of </a:t>
            </a:r>
            <a:r>
              <a:rPr lang="en-US" sz="3200" dirty="0" smtClean="0"/>
              <a:t>Allies</a:t>
            </a:r>
          </a:p>
          <a:p>
            <a:endParaRPr lang="en-US" dirty="0"/>
          </a:p>
        </p:txBody>
      </p:sp>
      <p:sp>
        <p:nvSpPr>
          <p:cNvPr id="2" name="Title 1"/>
          <p:cNvSpPr>
            <a:spLocks noGrp="1"/>
          </p:cNvSpPr>
          <p:nvPr>
            <p:ph type="title"/>
          </p:nvPr>
        </p:nvSpPr>
        <p:spPr/>
        <p:txBody>
          <a:bodyPr>
            <a:normAutofit/>
          </a:bodyPr>
          <a:lstStyle/>
          <a:p>
            <a:r>
              <a:rPr lang="en-US" dirty="0" smtClean="0"/>
              <a:t>A War for Democracy</a:t>
            </a:r>
            <a:br>
              <a:rPr lang="en-US" dirty="0" smtClean="0"/>
            </a:br>
            <a:endParaRPr lang="en-US" dirty="0"/>
          </a:p>
        </p:txBody>
      </p:sp>
    </p:spTree>
    <p:extLst>
      <p:ext uri="{BB962C8B-B14F-4D97-AF65-F5344CB8AC3E}">
        <p14:creationId xmlns:p14="http://schemas.microsoft.com/office/powerpoint/2010/main" val="183590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1.web.britannica.com/eb-media/78/121178-004-945062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73" y="154526"/>
            <a:ext cx="9429437" cy="67034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romanov-memorial.com/Pic/Drama_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048" y="1001766"/>
            <a:ext cx="4869952" cy="525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50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2457"/>
            <a:ext cx="11353800" cy="5204506"/>
          </a:xfrm>
        </p:spPr>
        <p:txBody>
          <a:bodyPr>
            <a:normAutofit/>
          </a:bodyPr>
          <a:lstStyle/>
          <a:p>
            <a:pPr>
              <a:buNone/>
            </a:pPr>
            <a:r>
              <a:rPr lang="en-US" sz="4000" dirty="0" smtClean="0"/>
              <a:t>Entering the War</a:t>
            </a:r>
          </a:p>
          <a:p>
            <a:pPr>
              <a:buNone/>
            </a:pPr>
            <a:r>
              <a:rPr lang="en-US" sz="4000" dirty="0" err="1" smtClean="0"/>
              <a:t>i</a:t>
            </a:r>
            <a:r>
              <a:rPr lang="en-US" sz="4000" dirty="0" smtClean="0"/>
              <a:t>. Immediately w/ US entrance Allied navy able to dramatically reduce sinking’s in troop + supply convoys</a:t>
            </a:r>
          </a:p>
          <a:p>
            <a:pPr>
              <a:buNone/>
            </a:pPr>
            <a:r>
              <a:rPr lang="en-US" sz="4000" dirty="0" smtClean="0"/>
              <a:t>ii. 1917 withdrawal of Russian forces after Bolshevik Revolution (Lenin)</a:t>
            </a:r>
          </a:p>
          <a:p>
            <a:pPr marL="914400" lvl="1" indent="-514350">
              <a:buFont typeface="+mj-lt"/>
              <a:buAutoNum type="alphaLcPeriod"/>
            </a:pPr>
            <a:r>
              <a:rPr lang="en-US" sz="4000" dirty="0" smtClean="0"/>
              <a:t>led Germans to put resources on Western Front</a:t>
            </a:r>
          </a:p>
          <a:p>
            <a:pPr marL="914400" lvl="1" indent="-514350">
              <a:buFont typeface="+mj-lt"/>
              <a:buAutoNum type="alphaLcPeriod"/>
            </a:pPr>
            <a:r>
              <a:rPr lang="en-US" sz="4000" dirty="0" smtClean="0"/>
              <a:t>Allies needed US ground troops </a:t>
            </a:r>
          </a:p>
          <a:p>
            <a:pPr marL="914400" lvl="1" indent="-514350">
              <a:buNone/>
            </a:pPr>
            <a:endParaRPr lang="en-US" dirty="0" smtClean="0">
              <a:solidFill>
                <a:srgbClr val="92D050"/>
              </a:solidFill>
            </a:endParaRPr>
          </a:p>
        </p:txBody>
      </p:sp>
      <p:sp>
        <p:nvSpPr>
          <p:cNvPr id="2" name="Title 1"/>
          <p:cNvSpPr>
            <a:spLocks noGrp="1"/>
          </p:cNvSpPr>
          <p:nvPr>
            <p:ph type="title"/>
          </p:nvPr>
        </p:nvSpPr>
        <p:spPr/>
        <p:txBody>
          <a:bodyPr>
            <a:normAutofit/>
          </a:bodyPr>
          <a:lstStyle/>
          <a:p>
            <a:r>
              <a:rPr lang="en-US" dirty="0" smtClean="0"/>
              <a:t>“War Without Stint”</a:t>
            </a:r>
            <a:br>
              <a:rPr lang="en-US" dirty="0" smtClean="0"/>
            </a:br>
            <a:endParaRPr lang="en-US" dirty="0"/>
          </a:p>
        </p:txBody>
      </p:sp>
    </p:spTree>
    <p:extLst>
      <p:ext uri="{BB962C8B-B14F-4D97-AF65-F5344CB8AC3E}">
        <p14:creationId xmlns:p14="http://schemas.microsoft.com/office/powerpoint/2010/main" val="385998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scnet.ucla.edu/history/hunt/classes/1c/images/world%20war%20i%20fro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466" y="0"/>
            <a:ext cx="8910933" cy="895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58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9950"/>
          </a:xfrm>
        </p:spPr>
        <p:txBody>
          <a:bodyPr/>
          <a:lstStyle/>
          <a:p>
            <a:r>
              <a:rPr lang="en-US" dirty="0" smtClean="0"/>
              <a:t>Warm up: </a:t>
            </a:r>
            <a:r>
              <a:rPr lang="en-US" i="1" dirty="0" smtClean="0"/>
              <a:t>Interpret</a:t>
            </a:r>
            <a:endParaRPr lang="en-US" i="1" dirty="0"/>
          </a:p>
        </p:txBody>
      </p:sp>
      <p:sp>
        <p:nvSpPr>
          <p:cNvPr id="3" name="Content Placeholder 2"/>
          <p:cNvSpPr>
            <a:spLocks noGrp="1"/>
          </p:cNvSpPr>
          <p:nvPr>
            <p:ph sz="quarter" idx="2"/>
          </p:nvPr>
        </p:nvSpPr>
        <p:spPr>
          <a:xfrm>
            <a:off x="1524000" y="914400"/>
            <a:ext cx="4497388" cy="5943600"/>
          </a:xfrm>
        </p:spPr>
        <p:txBody>
          <a:bodyPr>
            <a:normAutofit fontScale="40000" lnSpcReduction="20000"/>
          </a:bodyPr>
          <a:lstStyle/>
          <a:p>
            <a:pPr>
              <a:buNone/>
            </a:pPr>
            <a:r>
              <a:rPr lang="en-US" sz="7000" b="1" dirty="0">
                <a:latin typeface="Baskerville Old Face" pitchFamily="18" charset="0"/>
              </a:rPr>
              <a:t>Prayer of a Soldier in France</a:t>
            </a:r>
            <a:r>
              <a:rPr lang="en-US" sz="7000" dirty="0">
                <a:latin typeface="Baskerville Old Face" pitchFamily="18" charset="0"/>
              </a:rPr>
              <a:t> (1918)</a:t>
            </a:r>
          </a:p>
          <a:p>
            <a:pPr>
              <a:buNone/>
            </a:pPr>
            <a:endParaRPr lang="en-US" sz="7000" dirty="0">
              <a:latin typeface="Baskerville Old Face" pitchFamily="18" charset="0"/>
            </a:endParaRPr>
          </a:p>
          <a:p>
            <a:pPr>
              <a:buNone/>
            </a:pPr>
            <a:r>
              <a:rPr lang="en-US" sz="7000" dirty="0">
                <a:latin typeface="Baskerville Old Face" pitchFamily="18" charset="0"/>
              </a:rPr>
              <a:t>My shoulders ache beneath my pack </a:t>
            </a:r>
            <a:br>
              <a:rPr lang="en-US" sz="7000" dirty="0">
                <a:latin typeface="Baskerville Old Face" pitchFamily="18" charset="0"/>
              </a:rPr>
            </a:br>
            <a:r>
              <a:rPr lang="en-US" sz="7000" dirty="0">
                <a:latin typeface="Baskerville Old Face" pitchFamily="18" charset="0"/>
              </a:rPr>
              <a:t>(Lie easier, Cross, upon His back). </a:t>
            </a:r>
            <a:br>
              <a:rPr lang="en-US" sz="7000" dirty="0">
                <a:latin typeface="Baskerville Old Face" pitchFamily="18" charset="0"/>
              </a:rPr>
            </a:br>
            <a:r>
              <a:rPr lang="en-US" sz="7000" dirty="0">
                <a:latin typeface="Baskerville Old Face" pitchFamily="18" charset="0"/>
              </a:rPr>
              <a:t>I march with feet that burn and smart </a:t>
            </a:r>
            <a:br>
              <a:rPr lang="en-US" sz="7000" dirty="0">
                <a:latin typeface="Baskerville Old Face" pitchFamily="18" charset="0"/>
              </a:rPr>
            </a:br>
            <a:r>
              <a:rPr lang="en-US" sz="7000" dirty="0">
                <a:latin typeface="Baskerville Old Face" pitchFamily="18" charset="0"/>
              </a:rPr>
              <a:t>(Tread, Holy Feet, upon my heart).</a:t>
            </a:r>
          </a:p>
          <a:p>
            <a:pPr>
              <a:buNone/>
            </a:pPr>
            <a:r>
              <a:rPr lang="en-US" sz="7000" dirty="0">
                <a:latin typeface="Baskerville Old Face" pitchFamily="18" charset="0"/>
              </a:rPr>
              <a:t>Men shout at me who may not speak </a:t>
            </a:r>
            <a:br>
              <a:rPr lang="en-US" sz="7000" dirty="0">
                <a:latin typeface="Baskerville Old Face" pitchFamily="18" charset="0"/>
              </a:rPr>
            </a:br>
            <a:r>
              <a:rPr lang="en-US" sz="7000" dirty="0">
                <a:latin typeface="Baskerville Old Face" pitchFamily="18" charset="0"/>
              </a:rPr>
              <a:t>(They scourged Thy back and smote Thy cheek).</a:t>
            </a:r>
          </a:p>
          <a:p>
            <a:endParaRPr lang="en-US" dirty="0"/>
          </a:p>
        </p:txBody>
      </p:sp>
      <p:sp>
        <p:nvSpPr>
          <p:cNvPr id="6" name="Content Placeholder 5"/>
          <p:cNvSpPr>
            <a:spLocks noGrp="1"/>
          </p:cNvSpPr>
          <p:nvPr>
            <p:ph sz="quarter" idx="4"/>
          </p:nvPr>
        </p:nvSpPr>
        <p:spPr>
          <a:xfrm>
            <a:off x="6169026" y="1444294"/>
            <a:ext cx="4498975" cy="5413706"/>
          </a:xfrm>
        </p:spPr>
        <p:txBody>
          <a:bodyPr>
            <a:normAutofit fontScale="77500" lnSpcReduction="20000"/>
          </a:bodyPr>
          <a:lstStyle/>
          <a:p>
            <a:pPr>
              <a:buNone/>
            </a:pPr>
            <a:r>
              <a:rPr lang="en-US" sz="3300" dirty="0">
                <a:latin typeface="Baskerville Old Face" pitchFamily="18" charset="0"/>
              </a:rPr>
              <a:t>I may not lift a hand to clear </a:t>
            </a:r>
            <a:br>
              <a:rPr lang="en-US" sz="3300" dirty="0">
                <a:latin typeface="Baskerville Old Face" pitchFamily="18" charset="0"/>
              </a:rPr>
            </a:br>
            <a:r>
              <a:rPr lang="en-US" sz="3300" dirty="0">
                <a:latin typeface="Baskerville Old Face" pitchFamily="18" charset="0"/>
              </a:rPr>
              <a:t>My eyes of salty drops that sear.</a:t>
            </a:r>
          </a:p>
          <a:p>
            <a:pPr>
              <a:buNone/>
            </a:pPr>
            <a:r>
              <a:rPr lang="en-US" sz="3300" dirty="0">
                <a:latin typeface="Baskerville Old Face" pitchFamily="18" charset="0"/>
              </a:rPr>
              <a:t>(Then shall my fickle soul forget </a:t>
            </a:r>
            <a:br>
              <a:rPr lang="en-US" sz="3300" dirty="0">
                <a:latin typeface="Baskerville Old Face" pitchFamily="18" charset="0"/>
              </a:rPr>
            </a:br>
            <a:r>
              <a:rPr lang="en-US" sz="3300" dirty="0">
                <a:latin typeface="Baskerville Old Face" pitchFamily="18" charset="0"/>
              </a:rPr>
              <a:t>Thy Agony of Bloody Sweat?)</a:t>
            </a:r>
          </a:p>
          <a:p>
            <a:pPr>
              <a:buNone/>
            </a:pPr>
            <a:r>
              <a:rPr lang="en-US" sz="3300" dirty="0">
                <a:latin typeface="Baskerville Old Face" pitchFamily="18" charset="0"/>
              </a:rPr>
              <a:t>My rifle hand is stiff and numb </a:t>
            </a:r>
            <a:br>
              <a:rPr lang="en-US" sz="3300" dirty="0">
                <a:latin typeface="Baskerville Old Face" pitchFamily="18" charset="0"/>
              </a:rPr>
            </a:br>
            <a:r>
              <a:rPr lang="en-US" sz="3300" dirty="0">
                <a:latin typeface="Baskerville Old Face" pitchFamily="18" charset="0"/>
              </a:rPr>
              <a:t>(From Thy pierced palm red rivers come).</a:t>
            </a:r>
          </a:p>
          <a:p>
            <a:pPr>
              <a:buNone/>
            </a:pPr>
            <a:r>
              <a:rPr lang="en-US" sz="3300" dirty="0">
                <a:latin typeface="Baskerville Old Face" pitchFamily="18" charset="0"/>
              </a:rPr>
              <a:t>Lord, Thou didst suffer more for me </a:t>
            </a:r>
            <a:br>
              <a:rPr lang="en-US" sz="3300" dirty="0">
                <a:latin typeface="Baskerville Old Face" pitchFamily="18" charset="0"/>
              </a:rPr>
            </a:br>
            <a:r>
              <a:rPr lang="en-US" sz="3300" dirty="0">
                <a:latin typeface="Baskerville Old Face" pitchFamily="18" charset="0"/>
              </a:rPr>
              <a:t>Than all the hosts of land and sea.</a:t>
            </a:r>
          </a:p>
          <a:p>
            <a:pPr>
              <a:buNone/>
            </a:pPr>
            <a:r>
              <a:rPr lang="en-US" sz="3300" dirty="0">
                <a:latin typeface="Baskerville Old Face" pitchFamily="18" charset="0"/>
              </a:rPr>
              <a:t>So let me render back again</a:t>
            </a:r>
            <a:br>
              <a:rPr lang="en-US" sz="3300" dirty="0">
                <a:latin typeface="Baskerville Old Face" pitchFamily="18" charset="0"/>
              </a:rPr>
            </a:br>
            <a:r>
              <a:rPr lang="en-US" sz="3300" dirty="0">
                <a:latin typeface="Baskerville Old Face" pitchFamily="18" charset="0"/>
              </a:rPr>
              <a:t>This millionth of Thy gift. Amen.</a:t>
            </a:r>
          </a:p>
          <a:p>
            <a:endParaRPr lang="en-US" dirty="0"/>
          </a:p>
        </p:txBody>
      </p:sp>
    </p:spTree>
    <p:extLst>
      <p:ext uri="{BB962C8B-B14F-4D97-AF65-F5344CB8AC3E}">
        <p14:creationId xmlns:p14="http://schemas.microsoft.com/office/powerpoint/2010/main" val="121383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9566" y="0"/>
            <a:ext cx="9851756" cy="7288077"/>
          </a:xfrm>
        </p:spPr>
        <p:txBody>
          <a:bodyPr>
            <a:normAutofit/>
          </a:bodyPr>
          <a:lstStyle/>
          <a:p>
            <a:r>
              <a:rPr lang="en-US" sz="4000" b="1" u="sng" dirty="0" smtClean="0"/>
              <a:t>American Expeditionary Force </a:t>
            </a:r>
            <a:r>
              <a:rPr lang="en-US" sz="4000" dirty="0" smtClean="0"/>
              <a:t>(AEF)</a:t>
            </a:r>
          </a:p>
          <a:p>
            <a:r>
              <a:rPr lang="en-US" sz="4000" dirty="0" smtClean="0"/>
              <a:t>Arrives 8 mos. after war declared led by </a:t>
            </a:r>
            <a:r>
              <a:rPr lang="en-US" sz="4000" b="1" u="sng" dirty="0" smtClean="0"/>
              <a:t>General ‘Blackjack’ Pershing</a:t>
            </a:r>
          </a:p>
          <a:p>
            <a:r>
              <a:rPr lang="en-US" sz="4000" dirty="0" smtClean="0"/>
              <a:t>Large contingents of U.S. soldiers made it possible for Allies to push Germans back into their own land</a:t>
            </a:r>
          </a:p>
          <a:p>
            <a:pPr lvl="1"/>
            <a:r>
              <a:rPr lang="en-US" sz="4000" dirty="0" smtClean="0"/>
              <a:t>Major Engagements</a:t>
            </a:r>
          </a:p>
          <a:p>
            <a:pPr lvl="2"/>
            <a:r>
              <a:rPr lang="en-US" sz="4000" u="sng" dirty="0" smtClean="0"/>
              <a:t>Chateau-Thierry</a:t>
            </a:r>
            <a:r>
              <a:rPr lang="en-US" sz="4000" dirty="0" smtClean="0"/>
              <a:t>       early June 1918</a:t>
            </a:r>
          </a:p>
          <a:p>
            <a:pPr lvl="2"/>
            <a:r>
              <a:rPr lang="en-US" sz="4000" u="sng" dirty="0" smtClean="0"/>
              <a:t>Belleau Wood  </a:t>
            </a:r>
            <a:r>
              <a:rPr lang="en-US" sz="4000" dirty="0" smtClean="0"/>
              <a:t>         mid-June 1918</a:t>
            </a:r>
            <a:endParaRPr lang="en-US" sz="4000" dirty="0"/>
          </a:p>
          <a:p>
            <a:pPr lvl="2"/>
            <a:r>
              <a:rPr lang="en-US" sz="4000" u="sng" dirty="0" smtClean="0"/>
              <a:t>Meuse-Argonne Offensive </a:t>
            </a:r>
            <a:r>
              <a:rPr lang="en-US" sz="4000" dirty="0" smtClean="0"/>
              <a:t>   Sept. – Nov. 1918*</a:t>
            </a:r>
          </a:p>
          <a:p>
            <a:pPr lvl="2"/>
            <a:endParaRPr lang="en-US" dirty="0" smtClean="0"/>
          </a:p>
        </p:txBody>
      </p:sp>
    </p:spTree>
    <p:extLst>
      <p:ext uri="{BB962C8B-B14F-4D97-AF65-F5344CB8AC3E}">
        <p14:creationId xmlns:p14="http://schemas.microsoft.com/office/powerpoint/2010/main" val="152740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mages.fineartamerica.com/images-medium-large/1-general-john-pershing-war-is-hell-st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300" y="131734"/>
            <a:ext cx="6600825" cy="85725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ata2.collectionscanada.gc.ca/ap/a/a0003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518" y="951585"/>
            <a:ext cx="7239000" cy="544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985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holykaw.alltop.com/wp-content/uploads/2014/01/wwi-760x4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60" y="436912"/>
            <a:ext cx="723900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military.brucemuseum.ca/d/14299-1/A95-01%2307+-+No+Man_s+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781" y="604158"/>
            <a:ext cx="9106365" cy="589041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crazywebsite.com/Website-Clipart-Pictures-Videos/Aircraft/WWI/Public_Domain_Pictures_WWI_British_Aircraft_Flying_Form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78" y="125493"/>
            <a:ext cx="9753600" cy="735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7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ppt_x"/>
                                          </p:val>
                                        </p:tav>
                                        <p:tav tm="100000">
                                          <p:val>
                                            <p:strVal val="#ppt_x"/>
                                          </p:val>
                                        </p:tav>
                                      </p:tavLst>
                                    </p:anim>
                                    <p:anim calcmode="lin" valueType="num">
                                      <p:cBhvr additive="base">
                                        <p:cTn id="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4"/>
                                        </p:tgtEl>
                                        <p:attrNameLst>
                                          <p:attrName>style.visibility</p:attrName>
                                        </p:attrNameLst>
                                      </p:cBhvr>
                                      <p:to>
                                        <p:strVal val="visible"/>
                                      </p:to>
                                    </p:set>
                                    <p:anim calcmode="lin" valueType="num">
                                      <p:cBhvr additive="base">
                                        <p:cTn id="13" dur="500" fill="hold"/>
                                        <p:tgtEl>
                                          <p:spTgt spid="9224"/>
                                        </p:tgtEl>
                                        <p:attrNameLst>
                                          <p:attrName>ppt_x</p:attrName>
                                        </p:attrNameLst>
                                      </p:cBhvr>
                                      <p:tavLst>
                                        <p:tav tm="0">
                                          <p:val>
                                            <p:strVal val="#ppt_x"/>
                                          </p:val>
                                        </p:tav>
                                        <p:tav tm="100000">
                                          <p:val>
                                            <p:strVal val="#ppt_x"/>
                                          </p:val>
                                        </p:tav>
                                      </p:tavLst>
                                    </p:anim>
                                    <p:anim calcmode="lin" valueType="num">
                                      <p:cBhvr additive="base">
                                        <p:cTn id="14"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he.shadock.free.fr/Mark_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8" y="707028"/>
            <a:ext cx="11330927" cy="58642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wwvets.com/Images/SUBseal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328" y="1079527"/>
            <a:ext cx="9958430" cy="456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8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32856"/>
            <a:ext cx="7755775" cy="5525144"/>
          </a:xfrm>
        </p:spPr>
        <p:txBody>
          <a:bodyPr>
            <a:normAutofit/>
          </a:bodyPr>
          <a:lstStyle/>
          <a:p>
            <a:r>
              <a:rPr lang="en-US" sz="4400" dirty="0" smtClean="0"/>
              <a:t>Selective Service Act (1917) </a:t>
            </a:r>
          </a:p>
          <a:p>
            <a:pPr lvl="1"/>
            <a:r>
              <a:rPr lang="en-US" sz="4400" dirty="0" smtClean="0"/>
              <a:t>more than 3 mil. Drafted</a:t>
            </a:r>
          </a:p>
          <a:p>
            <a:pPr lvl="1"/>
            <a:r>
              <a:rPr lang="en-US" sz="4400" dirty="0" smtClean="0"/>
              <a:t>2mil. Voluntarily joined</a:t>
            </a:r>
          </a:p>
          <a:p>
            <a:r>
              <a:rPr lang="en-US" sz="4400" dirty="0" smtClean="0"/>
              <a:t>Women allowed to join the military</a:t>
            </a:r>
          </a:p>
          <a:p>
            <a:r>
              <a:rPr lang="en-US" sz="4400" dirty="0" smtClean="0"/>
              <a:t>African-Americans in segregated units; usually acted as drivers &amp; stevedores (400,000)</a:t>
            </a:r>
            <a:endParaRPr lang="en-US" sz="4400" dirty="0"/>
          </a:p>
        </p:txBody>
      </p:sp>
      <p:sp>
        <p:nvSpPr>
          <p:cNvPr id="3" name="Title 2"/>
          <p:cNvSpPr>
            <a:spLocks noGrp="1"/>
          </p:cNvSpPr>
          <p:nvPr>
            <p:ph type="title"/>
          </p:nvPr>
        </p:nvSpPr>
        <p:spPr/>
        <p:txBody>
          <a:bodyPr/>
          <a:lstStyle/>
          <a:p>
            <a:r>
              <a:rPr lang="en-US" dirty="0" smtClean="0"/>
              <a:t>America Goes to War</a:t>
            </a:r>
            <a:endParaRPr lang="en-US" dirty="0"/>
          </a:p>
        </p:txBody>
      </p:sp>
      <p:pic>
        <p:nvPicPr>
          <p:cNvPr id="4098" name="Picture 2" descr="http://www.freewebs.com/black-legacy/BLACK-WWI-soldiers.jpg">
            <a:hlinkClick r:id="rId2"/>
          </p:cNvPr>
          <p:cNvPicPr>
            <a:picLocks noChangeAspect="1" noChangeArrowheads="1"/>
          </p:cNvPicPr>
          <p:nvPr/>
        </p:nvPicPr>
        <p:blipFill>
          <a:blip r:embed="rId3" cstate="print"/>
          <a:srcRect/>
          <a:stretch>
            <a:fillRect/>
          </a:stretch>
        </p:blipFill>
        <p:spPr bwMode="auto">
          <a:xfrm>
            <a:off x="8305799" y="249291"/>
            <a:ext cx="3581400" cy="3581401"/>
          </a:xfrm>
          <a:prstGeom prst="rect">
            <a:avLst/>
          </a:prstGeom>
          <a:noFill/>
        </p:spPr>
      </p:pic>
      <p:pic>
        <p:nvPicPr>
          <p:cNvPr id="4100" name="Picture 4" descr="http://t0.gstatic.com/images?q=tbn:ANd9GcTSrklLL2M9YCNnDu_3AnJywbEIFqn1tb-iDiBf1z7mE0f-tHSi1Q"/>
          <p:cNvPicPr>
            <a:picLocks noChangeAspect="1" noChangeArrowheads="1"/>
          </p:cNvPicPr>
          <p:nvPr/>
        </p:nvPicPr>
        <p:blipFill>
          <a:blip r:embed="rId4" cstate="print"/>
          <a:srcRect/>
          <a:stretch>
            <a:fillRect/>
          </a:stretch>
        </p:blipFill>
        <p:spPr bwMode="auto">
          <a:xfrm>
            <a:off x="9083300" y="3614819"/>
            <a:ext cx="1781175" cy="2571750"/>
          </a:xfrm>
          <a:prstGeom prst="rect">
            <a:avLst/>
          </a:prstGeom>
          <a:noFill/>
        </p:spPr>
      </p:pic>
    </p:spTree>
    <p:extLst>
      <p:ext uri="{BB962C8B-B14F-4D97-AF65-F5344CB8AC3E}">
        <p14:creationId xmlns:p14="http://schemas.microsoft.com/office/powerpoint/2010/main" val="163304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1746" name="Picture 2" descr="http://mrbelloblog.com/wp-content/uploads/2011/11/WWI-Military-Deaths.jpg">
            <a:hlinkClick r:id="rId2"/>
          </p:cNvPr>
          <p:cNvPicPr>
            <a:picLocks noChangeAspect="1" noChangeArrowheads="1"/>
          </p:cNvPicPr>
          <p:nvPr/>
        </p:nvPicPr>
        <p:blipFill>
          <a:blip r:embed="rId3" cstate="print"/>
          <a:srcRect/>
          <a:stretch>
            <a:fillRect/>
          </a:stretch>
        </p:blipFill>
        <p:spPr bwMode="auto">
          <a:xfrm>
            <a:off x="2665754" y="0"/>
            <a:ext cx="7164046" cy="7144578"/>
          </a:xfrm>
          <a:prstGeom prst="rect">
            <a:avLst/>
          </a:prstGeom>
          <a:noFill/>
        </p:spPr>
      </p:pic>
    </p:spTree>
    <p:extLst>
      <p:ext uri="{BB962C8B-B14F-4D97-AF65-F5344CB8AC3E}">
        <p14:creationId xmlns:p14="http://schemas.microsoft.com/office/powerpoint/2010/main" val="2995289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2987" y="718716"/>
            <a:ext cx="6993697" cy="6036349"/>
          </a:xfrm>
        </p:spPr>
        <p:txBody>
          <a:bodyPr>
            <a:normAutofit/>
          </a:bodyPr>
          <a:lstStyle/>
          <a:p>
            <a:r>
              <a:rPr lang="en-US" dirty="0" smtClean="0"/>
              <a:t>Financing the war</a:t>
            </a:r>
          </a:p>
          <a:p>
            <a:pPr lvl="1"/>
            <a:r>
              <a:rPr lang="en-US" sz="2800" b="1" u="sng" dirty="0" smtClean="0"/>
              <a:t>4 Liberty bond </a:t>
            </a:r>
            <a:r>
              <a:rPr lang="en-US" sz="2800" dirty="0" smtClean="0"/>
              <a:t>drives &amp; increased taxes</a:t>
            </a:r>
          </a:p>
          <a:p>
            <a:r>
              <a:rPr lang="en-US" b="1" u="sng" dirty="0" smtClean="0"/>
              <a:t>War Industries Board</a:t>
            </a:r>
          </a:p>
          <a:p>
            <a:pPr lvl="1"/>
            <a:r>
              <a:rPr lang="en-US" sz="2800" u="sng" dirty="0" smtClean="0"/>
              <a:t>Scientific management </a:t>
            </a:r>
            <a:r>
              <a:rPr lang="en-US" sz="2800" dirty="0" smtClean="0"/>
              <a:t>“</a:t>
            </a:r>
            <a:r>
              <a:rPr lang="en-US" sz="2800" dirty="0" err="1" smtClean="0"/>
              <a:t>Taylorism</a:t>
            </a:r>
            <a:r>
              <a:rPr lang="en-US" sz="2800" dirty="0" smtClean="0"/>
              <a:t>” of boards to oversee specific elements of the economy</a:t>
            </a:r>
          </a:p>
          <a:p>
            <a:r>
              <a:rPr lang="en-US" b="1" u="sng" dirty="0" smtClean="0"/>
              <a:t>Food Administration </a:t>
            </a:r>
            <a:r>
              <a:rPr lang="en-US" dirty="0" smtClean="0"/>
              <a:t>led by Herbert Hoover</a:t>
            </a:r>
          </a:p>
          <a:p>
            <a:r>
              <a:rPr lang="en-US" b="1" u="sng" dirty="0" smtClean="0"/>
              <a:t>National War Labor Board </a:t>
            </a:r>
            <a:r>
              <a:rPr lang="en-US" dirty="0" smtClean="0"/>
              <a:t>–settle labor disputes</a:t>
            </a:r>
          </a:p>
          <a:p>
            <a:pPr lvl="1"/>
            <a:r>
              <a:rPr lang="en-US" sz="2800" dirty="0" smtClean="0"/>
              <a:t>8 </a:t>
            </a:r>
            <a:r>
              <a:rPr lang="en-US" sz="2800" dirty="0" err="1" smtClean="0"/>
              <a:t>hr</a:t>
            </a:r>
            <a:r>
              <a:rPr lang="en-US" sz="2800" dirty="0" smtClean="0"/>
              <a:t> day + time and a-half</a:t>
            </a:r>
          </a:p>
          <a:p>
            <a:pPr lvl="1"/>
            <a:r>
              <a:rPr lang="en-US" sz="2800" dirty="0" smtClean="0"/>
              <a:t>Equal pay</a:t>
            </a:r>
          </a:p>
          <a:p>
            <a:pPr lvl="1"/>
            <a:r>
              <a:rPr lang="en-US" sz="2800" dirty="0" smtClean="0"/>
              <a:t>Allowed union organization</a:t>
            </a:r>
          </a:p>
          <a:p>
            <a:pPr lvl="1"/>
            <a:r>
              <a:rPr lang="en-US" sz="2800" dirty="0" smtClean="0"/>
              <a:t>But no striking</a:t>
            </a:r>
            <a:endParaRPr lang="en-US" sz="2800" dirty="0"/>
          </a:p>
        </p:txBody>
      </p:sp>
      <p:sp>
        <p:nvSpPr>
          <p:cNvPr id="3" name="Title 2"/>
          <p:cNvSpPr>
            <a:spLocks noGrp="1"/>
          </p:cNvSpPr>
          <p:nvPr>
            <p:ph type="title"/>
          </p:nvPr>
        </p:nvSpPr>
        <p:spPr>
          <a:xfrm>
            <a:off x="6553200" y="32084"/>
            <a:ext cx="2819400" cy="944562"/>
          </a:xfrm>
        </p:spPr>
        <p:txBody>
          <a:bodyPr/>
          <a:lstStyle/>
          <a:p>
            <a:r>
              <a:rPr lang="en-US" dirty="0" smtClean="0"/>
              <a:t>Total War</a:t>
            </a:r>
            <a:endParaRPr lang="en-US" dirty="0"/>
          </a:p>
        </p:txBody>
      </p:sp>
      <p:pic>
        <p:nvPicPr>
          <p:cNvPr id="2052" name="Picture 4" descr="http://dyn1.heritagestatic.com/lf?set=path%5B7%2F0%2F6%2F1%2F7061620%5D%2Csizedata%5B220x350%5D&amp;call=url%5Bfile%3Aproduct.chain%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7" y="3649916"/>
            <a:ext cx="209550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yesteryearsnews.files.wordpress.com/2010/03/women-war-workers-19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67" y="0"/>
            <a:ext cx="4154849" cy="3117644"/>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http://t2.gstatic.com/images?q=tbn:ANd9GcSYykpi3f0fSgPOM3mSLcmTIXHigqSw7PV2YgZUq2aEuL4hZd0T1w"/>
          <p:cNvPicPr>
            <a:picLocks noChangeAspect="1" noChangeArrowheads="1"/>
          </p:cNvPicPr>
          <p:nvPr/>
        </p:nvPicPr>
        <p:blipFill>
          <a:blip r:embed="rId4" cstate="print"/>
          <a:srcRect/>
          <a:stretch>
            <a:fillRect/>
          </a:stretch>
        </p:blipFill>
        <p:spPr bwMode="auto">
          <a:xfrm>
            <a:off x="1574216" y="1558822"/>
            <a:ext cx="1819275" cy="2514601"/>
          </a:xfrm>
          <a:prstGeom prst="rect">
            <a:avLst/>
          </a:prstGeom>
          <a:noFill/>
        </p:spPr>
      </p:pic>
      <p:pic>
        <p:nvPicPr>
          <p:cNvPr id="2054" name="Picture 6" descr="http://docsouth.unc.edu/wwi/41916/A-2054-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6732" y="3958589"/>
            <a:ext cx="2066256" cy="279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5426" y="914400"/>
            <a:ext cx="8156574" cy="5811864"/>
          </a:xfrm>
        </p:spPr>
        <p:txBody>
          <a:bodyPr>
            <a:noAutofit/>
          </a:bodyPr>
          <a:lstStyle/>
          <a:p>
            <a:r>
              <a:rPr lang="en-US" b="1" u="sng" dirty="0" smtClean="0"/>
              <a:t>Committee on Public Information </a:t>
            </a:r>
            <a:r>
              <a:rPr lang="en-US" b="1" dirty="0" smtClean="0"/>
              <a:t>(CPI)</a:t>
            </a:r>
          </a:p>
          <a:p>
            <a:pPr lvl="1"/>
            <a:r>
              <a:rPr lang="en-US" sz="2800" dirty="0" smtClean="0"/>
              <a:t>Run by journalist George Creel</a:t>
            </a:r>
          </a:p>
          <a:p>
            <a:pPr lvl="1"/>
            <a:r>
              <a:rPr lang="en-US" sz="2800" dirty="0" smtClean="0"/>
              <a:t>75 mil. Pieces of pro-war material</a:t>
            </a:r>
          </a:p>
          <a:p>
            <a:pPr lvl="1"/>
            <a:r>
              <a:rPr lang="en-US" sz="2800" dirty="0" smtClean="0"/>
              <a:t>4 minute men</a:t>
            </a:r>
          </a:p>
          <a:p>
            <a:pPr lvl="1"/>
            <a:r>
              <a:rPr lang="en-US" sz="2800" dirty="0" smtClean="0"/>
              <a:t>Newspapers printed official </a:t>
            </a:r>
            <a:r>
              <a:rPr lang="en-US" sz="2800" dirty="0" err="1" smtClean="0"/>
              <a:t>gov’t</a:t>
            </a:r>
            <a:r>
              <a:rPr lang="en-US" sz="2800" dirty="0" smtClean="0"/>
              <a:t> accounts of war</a:t>
            </a:r>
          </a:p>
          <a:p>
            <a:r>
              <a:rPr lang="en-US" b="1" u="sng" dirty="0" smtClean="0"/>
              <a:t>Great Migration </a:t>
            </a:r>
            <a:r>
              <a:rPr lang="en-US" dirty="0" smtClean="0"/>
              <a:t>–400,000 blacks moved from the deep south to cities like Chicago, NYC, Cleveland &amp; Detroit (as did Mexican &amp; Puerto Ricans)</a:t>
            </a:r>
          </a:p>
          <a:p>
            <a:r>
              <a:rPr lang="en-US" b="1" u="sng" dirty="0" smtClean="0"/>
              <a:t>Women’s Suffrage</a:t>
            </a:r>
          </a:p>
          <a:p>
            <a:pPr lvl="1"/>
            <a:r>
              <a:rPr lang="en-US" sz="2800" dirty="0" smtClean="0"/>
              <a:t>NAWSA –pro War (Carrie Chapman Catt)</a:t>
            </a:r>
          </a:p>
          <a:p>
            <a:pPr lvl="1"/>
            <a:r>
              <a:rPr lang="en-US" sz="2800" dirty="0" smtClean="0"/>
              <a:t>NWP –</a:t>
            </a:r>
            <a:r>
              <a:rPr lang="en-US" sz="2800" dirty="0" err="1" smtClean="0"/>
              <a:t>pacificism</a:t>
            </a:r>
            <a:r>
              <a:rPr lang="en-US" sz="2800" dirty="0" smtClean="0"/>
              <a:t> (Alice Paul)</a:t>
            </a:r>
            <a:endParaRPr lang="en-US" sz="2800" dirty="0"/>
          </a:p>
        </p:txBody>
      </p:sp>
      <p:sp>
        <p:nvSpPr>
          <p:cNvPr id="3" name="Title 2"/>
          <p:cNvSpPr>
            <a:spLocks noGrp="1"/>
          </p:cNvSpPr>
          <p:nvPr>
            <p:ph type="title"/>
          </p:nvPr>
        </p:nvSpPr>
        <p:spPr>
          <a:xfrm>
            <a:off x="1981200" y="274638"/>
            <a:ext cx="8229600" cy="639762"/>
          </a:xfrm>
        </p:spPr>
        <p:txBody>
          <a:bodyPr>
            <a:normAutofit fontScale="90000"/>
          </a:bodyPr>
          <a:lstStyle/>
          <a:p>
            <a:r>
              <a:rPr lang="en-US" dirty="0" smtClean="0"/>
              <a:t>War brings social change</a:t>
            </a:r>
            <a:endParaRPr lang="en-US" dirty="0"/>
          </a:p>
        </p:txBody>
      </p:sp>
      <p:pic>
        <p:nvPicPr>
          <p:cNvPr id="4" name="Picture 3"/>
          <p:cNvPicPr>
            <a:picLocks noChangeAspect="1"/>
          </p:cNvPicPr>
          <p:nvPr/>
        </p:nvPicPr>
        <p:blipFill>
          <a:blip r:embed="rId2"/>
          <a:stretch>
            <a:fillRect/>
          </a:stretch>
        </p:blipFill>
        <p:spPr>
          <a:xfrm>
            <a:off x="0" y="781706"/>
            <a:ext cx="2582675" cy="3755349"/>
          </a:xfrm>
          <a:prstGeom prst="rect">
            <a:avLst/>
          </a:prstGeom>
        </p:spPr>
      </p:pic>
      <p:pic>
        <p:nvPicPr>
          <p:cNvPr id="1026" name="Picture 2" descr="http://www.fasttrackteaching.com/burns/Unit_8_1920s/Great_Migration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461835"/>
            <a:ext cx="3578225" cy="284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6088" y="1553995"/>
            <a:ext cx="8425912" cy="5304005"/>
          </a:xfrm>
        </p:spPr>
        <p:txBody>
          <a:bodyPr>
            <a:normAutofit/>
          </a:bodyPr>
          <a:lstStyle/>
          <a:p>
            <a:r>
              <a:rPr lang="en-US" b="1" u="sng" dirty="0" smtClean="0"/>
              <a:t>Espionage Act of 1917 </a:t>
            </a:r>
            <a:r>
              <a:rPr lang="en-US" dirty="0" smtClean="0"/>
              <a:t>–new penalties for spying, sabotage &amp; ‘obstruction of war effort’</a:t>
            </a:r>
          </a:p>
          <a:p>
            <a:r>
              <a:rPr lang="en-US" b="1" u="sng" dirty="0" smtClean="0"/>
              <a:t>Sedition &amp; Sabotage Acts of 1917 </a:t>
            </a:r>
            <a:r>
              <a:rPr lang="en-US" dirty="0" smtClean="0"/>
              <a:t>–any public expression of opposition of the war illegal</a:t>
            </a:r>
          </a:p>
          <a:p>
            <a:pPr lvl="1"/>
            <a:r>
              <a:rPr lang="en-US" u="sng" dirty="0" smtClean="0"/>
              <a:t>Socialist Party &amp; IWW</a:t>
            </a:r>
          </a:p>
          <a:p>
            <a:pPr lvl="1"/>
            <a:r>
              <a:rPr lang="en-US" b="1" u="sng" dirty="0" smtClean="0"/>
              <a:t>Eugene V. Debs</a:t>
            </a:r>
          </a:p>
          <a:p>
            <a:r>
              <a:rPr lang="en-US" dirty="0" smtClean="0"/>
              <a:t>More than 1,500 people arrested</a:t>
            </a:r>
          </a:p>
          <a:p>
            <a:r>
              <a:rPr lang="en-US" dirty="0" err="1" smtClean="0"/>
              <a:t>Schenck</a:t>
            </a:r>
            <a:r>
              <a:rPr lang="en-US" dirty="0" smtClean="0"/>
              <a:t> v. US </a:t>
            </a:r>
          </a:p>
          <a:p>
            <a:r>
              <a:rPr lang="en-US" dirty="0" smtClean="0"/>
              <a:t>Abrams v. US</a:t>
            </a:r>
          </a:p>
          <a:p>
            <a:pPr lvl="1"/>
            <a:r>
              <a:rPr lang="en-US" dirty="0" smtClean="0"/>
              <a:t>defendants did not have a </a:t>
            </a:r>
            <a:r>
              <a:rPr lang="en-US" dirty="0" smtClean="0">
                <a:hlinkClick r:id="rId2" action="ppaction://hlinkfile" tooltip="First Amendment to the United States Constitution"/>
              </a:rPr>
              <a:t>1</a:t>
            </a:r>
            <a:r>
              <a:rPr lang="en-US" baseline="30000" dirty="0" smtClean="0">
                <a:hlinkClick r:id="rId2" action="ppaction://hlinkfile" tooltip="First Amendment to the United States Constitution"/>
              </a:rPr>
              <a:t>st</a:t>
            </a:r>
            <a:r>
              <a:rPr lang="en-US" dirty="0" smtClean="0">
                <a:hlinkClick r:id="rId2" action="ppaction://hlinkfile" tooltip="First Amendment to the United States Constitution"/>
              </a:rPr>
              <a:t> Amendment</a:t>
            </a:r>
            <a:r>
              <a:rPr lang="en-US" dirty="0" smtClean="0"/>
              <a:t> right to speak against the </a:t>
            </a:r>
            <a:r>
              <a:rPr lang="en-US" dirty="0" smtClean="0">
                <a:hlinkClick r:id="rId3" action="ppaction://hlinkfile" tooltip="Conscription"/>
              </a:rPr>
              <a:t>draft</a:t>
            </a:r>
            <a:r>
              <a:rPr lang="en-US" dirty="0" smtClean="0"/>
              <a:t> during </a:t>
            </a:r>
            <a:r>
              <a:rPr lang="en-US" dirty="0" smtClean="0">
                <a:hlinkClick r:id="rId4" action="ppaction://hlinkfile" tooltip="World War I"/>
              </a:rPr>
              <a:t>World War I</a:t>
            </a:r>
            <a:endParaRPr lang="en-US" dirty="0" smtClean="0"/>
          </a:p>
          <a:p>
            <a:pPr lvl="1"/>
            <a:r>
              <a:rPr lang="en-US" dirty="0" smtClean="0"/>
              <a:t>established the "</a:t>
            </a:r>
            <a:r>
              <a:rPr lang="en-US" dirty="0" smtClean="0">
                <a:hlinkClick r:id="rId5" action="ppaction://hlinkfile" tooltip="Clear and present danger"/>
              </a:rPr>
              <a:t>clear and present danger</a:t>
            </a:r>
            <a:r>
              <a:rPr lang="en-US" dirty="0" smtClean="0"/>
              <a:t>" test</a:t>
            </a:r>
            <a:endParaRPr lang="en-US" dirty="0"/>
          </a:p>
        </p:txBody>
      </p:sp>
      <p:sp>
        <p:nvSpPr>
          <p:cNvPr id="3" name="Title 2"/>
          <p:cNvSpPr>
            <a:spLocks noGrp="1"/>
          </p:cNvSpPr>
          <p:nvPr>
            <p:ph type="title"/>
          </p:nvPr>
        </p:nvSpPr>
        <p:spPr/>
        <p:txBody>
          <a:bodyPr>
            <a:normAutofit/>
          </a:bodyPr>
          <a:lstStyle/>
          <a:p>
            <a:r>
              <a:rPr lang="en-US" sz="2400" i="1" dirty="0"/>
              <a:t>"I would no more teach children military training than I would teach them arson, robbery, or assassination."</a:t>
            </a:r>
            <a:endParaRPr lang="en-US" sz="2400" dirty="0"/>
          </a:p>
        </p:txBody>
      </p:sp>
      <p:pic>
        <p:nvPicPr>
          <p:cNvPr id="33794" name="Picture 2" descr="Debs pin"/>
          <p:cNvPicPr>
            <a:picLocks noChangeAspect="1" noChangeArrowheads="1"/>
          </p:cNvPicPr>
          <p:nvPr/>
        </p:nvPicPr>
        <p:blipFill>
          <a:blip r:embed="rId6" cstate="print"/>
          <a:srcRect/>
          <a:stretch>
            <a:fillRect/>
          </a:stretch>
        </p:blipFill>
        <p:spPr bwMode="auto">
          <a:xfrm>
            <a:off x="380999" y="1553995"/>
            <a:ext cx="3250479" cy="3250479"/>
          </a:xfrm>
          <a:prstGeom prst="rect">
            <a:avLst/>
          </a:prstGeom>
          <a:noFill/>
        </p:spPr>
      </p:pic>
    </p:spTree>
    <p:extLst>
      <p:ext uri="{BB962C8B-B14F-4D97-AF65-F5344CB8AC3E}">
        <p14:creationId xmlns:p14="http://schemas.microsoft.com/office/powerpoint/2010/main" val="8205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Gap_in_the_Bridge.gif"/>
          <p:cNvPicPr>
            <a:picLocks noGrp="1" noChangeAspect="1"/>
          </p:cNvPicPr>
          <p:nvPr>
            <p:ph idx="1"/>
          </p:nvPr>
        </p:nvPicPr>
        <p:blipFill>
          <a:blip r:embed="rId2" cstate="print"/>
          <a:stretch>
            <a:fillRect/>
          </a:stretch>
        </p:blipFill>
        <p:spPr>
          <a:xfrm>
            <a:off x="2438400" y="1481138"/>
            <a:ext cx="7467600" cy="5285698"/>
          </a:xfrm>
        </p:spPr>
      </p:pic>
      <p:sp>
        <p:nvSpPr>
          <p:cNvPr id="3" name="Title 2"/>
          <p:cNvSpPr>
            <a:spLocks noGrp="1"/>
          </p:cNvSpPr>
          <p:nvPr>
            <p:ph type="title"/>
          </p:nvPr>
        </p:nvSpPr>
        <p:spPr/>
        <p:txBody>
          <a:bodyPr/>
          <a:lstStyle/>
          <a:p>
            <a:r>
              <a:rPr lang="en-US" dirty="0" smtClean="0"/>
              <a:t>AP PARTS</a:t>
            </a:r>
            <a:endParaRPr lang="en-US" dirty="0"/>
          </a:p>
        </p:txBody>
      </p:sp>
    </p:spTree>
    <p:extLst>
      <p:ext uri="{BB962C8B-B14F-4D97-AF65-F5344CB8AC3E}">
        <p14:creationId xmlns:p14="http://schemas.microsoft.com/office/powerpoint/2010/main" val="334238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026" name="Picture 2" descr="http://edtech2.boisestate.edu/lockwoodm/Practice/images/WWI.gif">
            <a:hlinkClick r:id="rId2"/>
          </p:cNvPr>
          <p:cNvPicPr>
            <a:picLocks noChangeAspect="1" noChangeArrowheads="1"/>
          </p:cNvPicPr>
          <p:nvPr/>
        </p:nvPicPr>
        <p:blipFill>
          <a:blip r:embed="rId3" cstate="print"/>
          <a:srcRect/>
          <a:stretch>
            <a:fillRect/>
          </a:stretch>
        </p:blipFill>
        <p:spPr bwMode="auto">
          <a:xfrm>
            <a:off x="1524000" y="22577"/>
            <a:ext cx="9144000" cy="6305510"/>
          </a:xfrm>
          <a:prstGeom prst="rect">
            <a:avLst/>
          </a:prstGeom>
          <a:noFill/>
        </p:spPr>
      </p:pic>
    </p:spTree>
    <p:extLst>
      <p:ext uri="{BB962C8B-B14F-4D97-AF65-F5344CB8AC3E}">
        <p14:creationId xmlns:p14="http://schemas.microsoft.com/office/powerpoint/2010/main" val="3603995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hoolhistory.co.uk/year9links/riseofhitler/versailles_cannonfodder.jpg"/>
          <p:cNvPicPr>
            <a:picLocks noChangeAspect="1" noChangeArrowheads="1"/>
          </p:cNvPicPr>
          <p:nvPr/>
        </p:nvPicPr>
        <p:blipFill>
          <a:blip r:embed="rId2" cstate="print"/>
          <a:srcRect/>
          <a:stretch>
            <a:fillRect/>
          </a:stretch>
        </p:blipFill>
        <p:spPr bwMode="auto">
          <a:xfrm>
            <a:off x="5867401" y="228600"/>
            <a:ext cx="4680620" cy="5732117"/>
          </a:xfrm>
          <a:prstGeom prst="rect">
            <a:avLst/>
          </a:prstGeom>
          <a:noFill/>
        </p:spPr>
      </p:pic>
      <p:pic>
        <p:nvPicPr>
          <p:cNvPr id="2052" name="Picture 4" descr="henry cabot lodge, william borah"/>
          <p:cNvPicPr>
            <a:picLocks noChangeAspect="1" noChangeArrowheads="1"/>
          </p:cNvPicPr>
          <p:nvPr/>
        </p:nvPicPr>
        <p:blipFill>
          <a:blip r:embed="rId3" cstate="print"/>
          <a:srcRect/>
          <a:stretch>
            <a:fillRect/>
          </a:stretch>
        </p:blipFill>
        <p:spPr bwMode="auto">
          <a:xfrm>
            <a:off x="2438400" y="3323493"/>
            <a:ext cx="2438400" cy="3001109"/>
          </a:xfrm>
          <a:prstGeom prst="rect">
            <a:avLst/>
          </a:prstGeom>
          <a:noFill/>
        </p:spPr>
      </p:pic>
      <p:sp>
        <p:nvSpPr>
          <p:cNvPr id="6" name="Content Placeholder 5"/>
          <p:cNvSpPr>
            <a:spLocks noGrp="1"/>
          </p:cNvSpPr>
          <p:nvPr>
            <p:ph idx="1"/>
          </p:nvPr>
        </p:nvSpPr>
        <p:spPr>
          <a:xfrm>
            <a:off x="1981200" y="381001"/>
            <a:ext cx="3657600" cy="5626291"/>
          </a:xfrm>
        </p:spPr>
        <p:txBody>
          <a:bodyPr>
            <a:normAutofit/>
          </a:bodyPr>
          <a:lstStyle/>
          <a:p>
            <a:r>
              <a:rPr lang="en-US" sz="2400" b="1" u="sng" dirty="0" err="1"/>
              <a:t>Wilsonians</a:t>
            </a:r>
            <a:r>
              <a:rPr lang="en-US" sz="2400" dirty="0"/>
              <a:t> –Pro-Treaty &amp; League of Nations </a:t>
            </a:r>
            <a:r>
              <a:rPr lang="en-US" sz="2400" b="1" u="sng" dirty="0"/>
              <a:t>Reservationists</a:t>
            </a:r>
            <a:r>
              <a:rPr lang="en-US" sz="2400" dirty="0"/>
              <a:t> –Amended Treaty </a:t>
            </a:r>
          </a:p>
          <a:p>
            <a:r>
              <a:rPr lang="en-US" sz="2400" b="1" u="sng" dirty="0"/>
              <a:t>Irreconcilables</a:t>
            </a:r>
            <a:r>
              <a:rPr lang="en-US" sz="2400" dirty="0"/>
              <a:t> –No Treaty &amp; no League</a:t>
            </a:r>
            <a:endParaRPr lang="en-US" sz="2400" dirty="0"/>
          </a:p>
        </p:txBody>
      </p:sp>
    </p:spTree>
    <p:extLst>
      <p:ext uri="{BB962C8B-B14F-4D97-AF65-F5344CB8AC3E}">
        <p14:creationId xmlns:p14="http://schemas.microsoft.com/office/powerpoint/2010/main" val="1727086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8229600" cy="5224272"/>
          </a:xfrm>
        </p:spPr>
        <p:txBody>
          <a:bodyPr/>
          <a:lstStyle/>
          <a:p>
            <a:r>
              <a:rPr lang="en-US" b="1" u="sng" dirty="0" smtClean="0"/>
              <a:t>14 Points </a:t>
            </a:r>
            <a:r>
              <a:rPr lang="en-US" dirty="0" smtClean="0"/>
              <a:t>–part of Wilson’s State of the Union Address to Congress		</a:t>
            </a:r>
            <a:r>
              <a:rPr lang="en-US" dirty="0" smtClean="0">
                <a:solidFill>
                  <a:srgbClr val="00B050"/>
                </a:solidFill>
              </a:rPr>
              <a:t>January, 1918</a:t>
            </a:r>
          </a:p>
          <a:p>
            <a:pPr marL="109728" indent="0">
              <a:buNone/>
            </a:pPr>
            <a:endParaRPr lang="en-US" dirty="0" smtClean="0">
              <a:solidFill>
                <a:srgbClr val="00B050"/>
              </a:solidFill>
            </a:endParaRPr>
          </a:p>
          <a:p>
            <a:r>
              <a:rPr lang="en-US" dirty="0" smtClean="0"/>
              <a:t>Armistice to end WWI		</a:t>
            </a:r>
            <a:r>
              <a:rPr lang="en-US" dirty="0" smtClean="0">
                <a:solidFill>
                  <a:srgbClr val="00B050"/>
                </a:solidFill>
              </a:rPr>
              <a:t>Nov. 11, 1918</a:t>
            </a:r>
          </a:p>
          <a:p>
            <a:r>
              <a:rPr lang="en-US" dirty="0" smtClean="0"/>
              <a:t>Versailles Conference		</a:t>
            </a:r>
            <a:r>
              <a:rPr lang="en-US" dirty="0" smtClean="0">
                <a:solidFill>
                  <a:srgbClr val="00B050"/>
                </a:solidFill>
              </a:rPr>
              <a:t>January 1919</a:t>
            </a:r>
          </a:p>
          <a:p>
            <a:r>
              <a:rPr lang="en-US" dirty="0" smtClean="0"/>
              <a:t>Signing of </a:t>
            </a:r>
            <a:r>
              <a:rPr lang="en-US" b="1" u="sng" dirty="0" smtClean="0"/>
              <a:t>Treaty of Versailles</a:t>
            </a:r>
            <a:r>
              <a:rPr lang="en-US" dirty="0" smtClean="0"/>
              <a:t>	</a:t>
            </a:r>
            <a:r>
              <a:rPr lang="en-US" dirty="0" smtClean="0">
                <a:solidFill>
                  <a:srgbClr val="00B050"/>
                </a:solidFill>
              </a:rPr>
              <a:t>June, 1919</a:t>
            </a:r>
          </a:p>
          <a:p>
            <a:pPr marL="109728" indent="0">
              <a:buNone/>
            </a:pPr>
            <a:endParaRPr lang="en-US" dirty="0" smtClean="0">
              <a:solidFill>
                <a:srgbClr val="00B050"/>
              </a:solidFill>
            </a:endParaRPr>
          </a:p>
          <a:p>
            <a:r>
              <a:rPr lang="en-US" dirty="0" smtClean="0"/>
              <a:t>Congress votes down Treaty &amp; League of Nations member ship		</a:t>
            </a:r>
            <a:r>
              <a:rPr lang="en-US" dirty="0" smtClean="0">
                <a:solidFill>
                  <a:srgbClr val="00B050"/>
                </a:solidFill>
              </a:rPr>
              <a:t>Nov. 1919</a:t>
            </a:r>
          </a:p>
          <a:p>
            <a:r>
              <a:rPr lang="en-US" b="1" u="sng" dirty="0" smtClean="0"/>
              <a:t>League of Nations </a:t>
            </a:r>
            <a:r>
              <a:rPr lang="en-US" dirty="0" smtClean="0"/>
              <a:t>opens		</a:t>
            </a:r>
            <a:r>
              <a:rPr lang="en-US" dirty="0" smtClean="0">
                <a:solidFill>
                  <a:srgbClr val="00B050"/>
                </a:solidFill>
              </a:rPr>
              <a:t>January, 1920</a:t>
            </a:r>
            <a:endParaRPr lang="en-US" dirty="0">
              <a:solidFill>
                <a:srgbClr val="00B050"/>
              </a:solidFill>
            </a:endParaRPr>
          </a:p>
        </p:txBody>
      </p:sp>
      <p:sp>
        <p:nvSpPr>
          <p:cNvPr id="3" name="Title 2"/>
          <p:cNvSpPr>
            <a:spLocks noGrp="1"/>
          </p:cNvSpPr>
          <p:nvPr>
            <p:ph type="title"/>
          </p:nvPr>
        </p:nvSpPr>
        <p:spPr/>
        <p:txBody>
          <a:bodyPr/>
          <a:lstStyle/>
          <a:p>
            <a:r>
              <a:rPr lang="en-US" dirty="0" smtClean="0"/>
              <a:t>Post-WWI Time Line</a:t>
            </a:r>
            <a:endParaRPr lang="en-US" dirty="0"/>
          </a:p>
        </p:txBody>
      </p:sp>
    </p:spTree>
    <p:extLst>
      <p:ext uri="{BB962C8B-B14F-4D97-AF65-F5344CB8AC3E}">
        <p14:creationId xmlns:p14="http://schemas.microsoft.com/office/powerpoint/2010/main" val="2602108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14400"/>
            <a:ext cx="8610600" cy="5562600"/>
          </a:xfrm>
        </p:spPr>
        <p:txBody>
          <a:bodyPr>
            <a:normAutofit fontScale="40000" lnSpcReduction="20000"/>
          </a:bodyPr>
          <a:lstStyle/>
          <a:p>
            <a:pPr>
              <a:buNone/>
            </a:pPr>
            <a:r>
              <a:rPr lang="en-US" sz="3300" dirty="0"/>
              <a:t>1. No more secret agreements ("Open covenants openly arrived at").</a:t>
            </a:r>
          </a:p>
          <a:p>
            <a:pPr>
              <a:buNone/>
            </a:pPr>
            <a:r>
              <a:rPr lang="en-US" sz="3300" dirty="0">
                <a:solidFill>
                  <a:srgbClr val="FF0000"/>
                </a:solidFill>
              </a:rPr>
              <a:t>2. Free navigation of all seas.</a:t>
            </a:r>
          </a:p>
          <a:p>
            <a:pPr>
              <a:buNone/>
            </a:pPr>
            <a:r>
              <a:rPr lang="en-US" sz="3300" dirty="0"/>
              <a:t>3. An end to all economic barriers between countries.</a:t>
            </a:r>
          </a:p>
          <a:p>
            <a:pPr>
              <a:buNone/>
            </a:pPr>
            <a:r>
              <a:rPr lang="en-US" sz="3300" dirty="0">
                <a:solidFill>
                  <a:srgbClr val="FF0000"/>
                </a:solidFill>
              </a:rPr>
              <a:t>4. Countries to reduce weapon numbers.</a:t>
            </a:r>
          </a:p>
          <a:p>
            <a:pPr>
              <a:buNone/>
            </a:pPr>
            <a:r>
              <a:rPr lang="en-US" sz="3300" dirty="0"/>
              <a:t>5. All decisions regarding the colonies should be impartial</a:t>
            </a:r>
          </a:p>
          <a:p>
            <a:pPr>
              <a:buNone/>
            </a:pPr>
            <a:r>
              <a:rPr lang="en-US" sz="3300" dirty="0">
                <a:solidFill>
                  <a:srgbClr val="FF0000"/>
                </a:solidFill>
              </a:rPr>
              <a:t>6. The German Army is to be removed from Russia. Russia should be left to   </a:t>
            </a:r>
          </a:p>
          <a:p>
            <a:pPr>
              <a:buNone/>
            </a:pPr>
            <a:r>
              <a:rPr lang="en-US" sz="3300" dirty="0">
                <a:solidFill>
                  <a:srgbClr val="FF0000"/>
                </a:solidFill>
              </a:rPr>
              <a:t>         develop her own political set-up.</a:t>
            </a:r>
          </a:p>
          <a:p>
            <a:pPr>
              <a:buNone/>
            </a:pPr>
            <a:r>
              <a:rPr lang="en-US" sz="3300" dirty="0"/>
              <a:t>7. Belgium should be independent like before the war.</a:t>
            </a:r>
          </a:p>
          <a:p>
            <a:pPr>
              <a:buNone/>
            </a:pPr>
            <a:r>
              <a:rPr lang="en-US" sz="3300" dirty="0">
                <a:solidFill>
                  <a:srgbClr val="FF0000"/>
                </a:solidFill>
              </a:rPr>
              <a:t>8. France should be fully liberated and allowed to recover Alsace-Lorraine</a:t>
            </a:r>
          </a:p>
          <a:p>
            <a:pPr>
              <a:buNone/>
            </a:pPr>
            <a:r>
              <a:rPr lang="en-US" sz="3300" dirty="0"/>
              <a:t>9. All Italians are to be allowed to live in Italy. Italy's borders are to "along</a:t>
            </a:r>
            <a:br>
              <a:rPr lang="en-US" sz="3300" dirty="0"/>
            </a:br>
            <a:r>
              <a:rPr lang="en-US" sz="3300" dirty="0"/>
              <a:t>    clearly recognizable lines of nationality."</a:t>
            </a:r>
          </a:p>
          <a:p>
            <a:pPr>
              <a:buNone/>
            </a:pPr>
            <a:r>
              <a:rPr lang="en-US" sz="3300" dirty="0">
                <a:solidFill>
                  <a:srgbClr val="FF0000"/>
                </a:solidFill>
              </a:rPr>
              <a:t>10. Self-determination should be allowed for all those living in Austria-</a:t>
            </a:r>
          </a:p>
          <a:p>
            <a:pPr>
              <a:buNone/>
            </a:pPr>
            <a:r>
              <a:rPr lang="en-US" sz="3300" dirty="0">
                <a:solidFill>
                  <a:srgbClr val="FF0000"/>
                </a:solidFill>
              </a:rPr>
              <a:t>          Hungary.</a:t>
            </a:r>
          </a:p>
          <a:p>
            <a:pPr>
              <a:buNone/>
            </a:pPr>
            <a:r>
              <a:rPr lang="en-US" sz="3300" dirty="0"/>
              <a:t>11. Self-determination and guarantees of independence should be </a:t>
            </a:r>
          </a:p>
          <a:p>
            <a:pPr>
              <a:buNone/>
            </a:pPr>
            <a:r>
              <a:rPr lang="en-US" sz="3300" dirty="0"/>
              <a:t>           allowed for the Balkan states.</a:t>
            </a:r>
          </a:p>
          <a:p>
            <a:pPr>
              <a:buNone/>
            </a:pPr>
            <a:r>
              <a:rPr lang="en-US" sz="3300" dirty="0">
                <a:solidFill>
                  <a:srgbClr val="FF0000"/>
                </a:solidFill>
              </a:rPr>
              <a:t>12. The Turkish people should be governed by the Turkish government. </a:t>
            </a:r>
          </a:p>
          <a:p>
            <a:pPr>
              <a:buNone/>
            </a:pPr>
            <a:r>
              <a:rPr lang="en-US" sz="3300" dirty="0">
                <a:solidFill>
                  <a:srgbClr val="FF0000"/>
                </a:solidFill>
              </a:rPr>
              <a:t>           Non-Turks in the old Turkish Empire should govern themselves.</a:t>
            </a:r>
          </a:p>
          <a:p>
            <a:pPr>
              <a:buNone/>
            </a:pPr>
            <a:r>
              <a:rPr lang="en-US" sz="3300" dirty="0"/>
              <a:t>13. An independent Poland should be created which should have access </a:t>
            </a:r>
          </a:p>
          <a:p>
            <a:pPr>
              <a:buNone/>
            </a:pPr>
            <a:r>
              <a:rPr lang="en-US" sz="3300" dirty="0"/>
              <a:t>           to the sea.</a:t>
            </a:r>
          </a:p>
          <a:p>
            <a:pPr>
              <a:buNone/>
            </a:pPr>
            <a:r>
              <a:rPr lang="en-US" sz="3300" dirty="0">
                <a:solidFill>
                  <a:srgbClr val="FF0000"/>
                </a:solidFill>
              </a:rPr>
              <a:t>14. A League of Nations should be set up to guarantee the political and </a:t>
            </a:r>
          </a:p>
          <a:p>
            <a:pPr>
              <a:buNone/>
            </a:pPr>
            <a:r>
              <a:rPr lang="en-US" sz="3300" dirty="0">
                <a:solidFill>
                  <a:srgbClr val="FF0000"/>
                </a:solidFill>
              </a:rPr>
              <a:t>           territorial independence of all states.</a:t>
            </a:r>
          </a:p>
          <a:p>
            <a:endParaRPr lang="en-US" dirty="0"/>
          </a:p>
        </p:txBody>
      </p:sp>
      <p:sp>
        <p:nvSpPr>
          <p:cNvPr id="2" name="Title 1"/>
          <p:cNvSpPr>
            <a:spLocks noGrp="1"/>
          </p:cNvSpPr>
          <p:nvPr>
            <p:ph type="title"/>
          </p:nvPr>
        </p:nvSpPr>
        <p:spPr>
          <a:xfrm>
            <a:off x="1981200" y="274638"/>
            <a:ext cx="8229600" cy="639762"/>
          </a:xfrm>
        </p:spPr>
        <p:txBody>
          <a:bodyPr>
            <a:normAutofit fontScale="90000"/>
          </a:bodyPr>
          <a:lstStyle/>
          <a:p>
            <a:r>
              <a:rPr lang="en-US" dirty="0" smtClean="0"/>
              <a:t>Wilson’s 14 Points</a:t>
            </a:r>
            <a:endParaRPr lang="en-US" dirty="0"/>
          </a:p>
        </p:txBody>
      </p:sp>
    </p:spTree>
    <p:extLst>
      <p:ext uri="{BB962C8B-B14F-4D97-AF65-F5344CB8AC3E}">
        <p14:creationId xmlns:p14="http://schemas.microsoft.com/office/powerpoint/2010/main" val="3386636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cs typeface="Aharoni" pitchFamily="2" charset="-79"/>
              </a:rPr>
              <a:t> </a:t>
            </a:r>
          </a:p>
        </p:txBody>
      </p:sp>
      <p:sp>
        <p:nvSpPr>
          <p:cNvPr id="3" name="Title 2"/>
          <p:cNvSpPr>
            <a:spLocks noGrp="1"/>
          </p:cNvSpPr>
          <p:nvPr>
            <p:ph type="title"/>
          </p:nvPr>
        </p:nvSpPr>
        <p:spPr>
          <a:xfrm>
            <a:off x="1676400" y="96891"/>
            <a:ext cx="8229600" cy="639762"/>
          </a:xfrm>
        </p:spPr>
        <p:txBody>
          <a:bodyPr>
            <a:normAutofit fontScale="90000"/>
          </a:bodyPr>
          <a:lstStyle/>
          <a:p>
            <a:r>
              <a:rPr lang="en-US" dirty="0" smtClean="0"/>
              <a:t>New World Order?</a:t>
            </a:r>
            <a:endParaRPr lang="en-US" dirty="0"/>
          </a:p>
        </p:txBody>
      </p:sp>
      <p:pic>
        <p:nvPicPr>
          <p:cNvPr id="1026" name="Picture 2" descr="http://fcit.usf.edu/HOLOCAUST/maps/map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685800"/>
            <a:ext cx="3648075" cy="3590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arxist.com/images/stories/history/treaty_of_versailles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68" y="3725697"/>
            <a:ext cx="2609850" cy="3288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ublicenemyafrica.com/wp-content/uploads/2012/02/ColonialAfrica_19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2827" y="85726"/>
            <a:ext cx="408561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ravelogue.travelvice.com/postfiles/2009-05-10_1920-mandates.thumbn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818" y="3741166"/>
            <a:ext cx="4031582" cy="310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18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827314"/>
            <a:ext cx="11713028" cy="6030686"/>
          </a:xfrm>
        </p:spPr>
        <p:txBody>
          <a:bodyPr>
            <a:noAutofit/>
          </a:bodyPr>
          <a:lstStyle/>
          <a:p>
            <a:r>
              <a:rPr lang="en-US" sz="3600" i="1" dirty="0"/>
              <a:t>Halt imperialism</a:t>
            </a:r>
          </a:p>
          <a:p>
            <a:pPr lvl="1"/>
            <a:r>
              <a:rPr lang="en-US" sz="3600" dirty="0"/>
              <a:t>End to ‘</a:t>
            </a:r>
            <a:r>
              <a:rPr lang="en-US" sz="3600" u="sng" dirty="0"/>
              <a:t>Dollar Diplomacy</a:t>
            </a:r>
            <a:r>
              <a:rPr lang="en-US" sz="3600" dirty="0"/>
              <a:t>’ and start “Moral Diplomacy”</a:t>
            </a:r>
          </a:p>
          <a:p>
            <a:pPr lvl="2"/>
            <a:r>
              <a:rPr lang="en-US" sz="3200" dirty="0"/>
              <a:t>Repealed </a:t>
            </a:r>
            <a:r>
              <a:rPr lang="en-US" sz="3200" u="sng" dirty="0"/>
              <a:t>Panama Canal Tolls (1914)</a:t>
            </a:r>
            <a:r>
              <a:rPr lang="en-US" sz="3200" dirty="0"/>
              <a:t>; </a:t>
            </a:r>
            <a:r>
              <a:rPr lang="en-US" sz="3200" u="sng" dirty="0"/>
              <a:t>Jones Act </a:t>
            </a:r>
            <a:r>
              <a:rPr lang="en-US" sz="3200" u="sng" dirty="0" smtClean="0"/>
              <a:t>(</a:t>
            </a:r>
            <a:r>
              <a:rPr lang="en-US" sz="3200" u="sng" dirty="0"/>
              <a:t>1916</a:t>
            </a:r>
            <a:r>
              <a:rPr lang="en-US" sz="3200" u="sng" dirty="0" smtClean="0"/>
              <a:t>) </a:t>
            </a:r>
            <a:r>
              <a:rPr lang="en-US" sz="3200" dirty="0" smtClean="0"/>
              <a:t>eventual US withdrawal in Philippines</a:t>
            </a:r>
            <a:endParaRPr lang="en-US" sz="3200" dirty="0"/>
          </a:p>
          <a:p>
            <a:pPr lvl="2"/>
            <a:r>
              <a:rPr lang="en-US" sz="3200" dirty="0"/>
              <a:t>BUT Intervenes in Haiti &amp; DR</a:t>
            </a:r>
          </a:p>
          <a:p>
            <a:r>
              <a:rPr lang="en-US" sz="3600" b="1" u="sng" dirty="0"/>
              <a:t>Mexican Revolution</a:t>
            </a:r>
          </a:p>
          <a:p>
            <a:pPr lvl="2"/>
            <a:r>
              <a:rPr lang="en-US" sz="3600" dirty="0"/>
              <a:t>Refused to recognize President Huerta,  seizing Port of </a:t>
            </a:r>
            <a:r>
              <a:rPr lang="en-US" sz="3600" dirty="0" smtClean="0"/>
              <a:t>Veracruz</a:t>
            </a:r>
            <a:endParaRPr lang="en-US" sz="3600" dirty="0"/>
          </a:p>
          <a:p>
            <a:pPr lvl="2"/>
            <a:r>
              <a:rPr lang="en-US" sz="3600" b="1" u="sng" dirty="0" err="1"/>
              <a:t>Pancho</a:t>
            </a:r>
            <a:r>
              <a:rPr lang="en-US" sz="3600" b="1" u="sng" dirty="0"/>
              <a:t> Villa </a:t>
            </a:r>
            <a:r>
              <a:rPr lang="en-US" sz="3600" dirty="0"/>
              <a:t>–crossed border into US, Killing 19 Americans (1916)</a:t>
            </a:r>
          </a:p>
          <a:p>
            <a:pPr lvl="2"/>
            <a:endParaRPr lang="en-US" sz="2400" dirty="0"/>
          </a:p>
          <a:p>
            <a:endParaRPr lang="en-US" sz="2400" dirty="0"/>
          </a:p>
          <a:p>
            <a:pPr lvl="1"/>
            <a:endParaRPr lang="en-US" dirty="0"/>
          </a:p>
          <a:p>
            <a:pPr lvl="1"/>
            <a:endParaRPr lang="en-US" dirty="0"/>
          </a:p>
        </p:txBody>
      </p:sp>
      <p:sp>
        <p:nvSpPr>
          <p:cNvPr id="2" name="Title 1"/>
          <p:cNvSpPr>
            <a:spLocks noGrp="1"/>
          </p:cNvSpPr>
          <p:nvPr>
            <p:ph type="title"/>
          </p:nvPr>
        </p:nvSpPr>
        <p:spPr>
          <a:xfrm>
            <a:off x="1981200" y="457200"/>
            <a:ext cx="8229600" cy="715962"/>
          </a:xfrm>
        </p:spPr>
        <p:txBody>
          <a:bodyPr>
            <a:normAutofit fontScale="90000"/>
          </a:bodyPr>
          <a:lstStyle/>
          <a:p>
            <a:r>
              <a:rPr lang="en-US" dirty="0" smtClean="0"/>
              <a:t>Wilson’s First Term -Foreign Policy</a:t>
            </a:r>
            <a:br>
              <a:rPr lang="en-US" dirty="0" smtClean="0"/>
            </a:br>
            <a:endParaRPr lang="en-US" dirty="0"/>
          </a:p>
        </p:txBody>
      </p:sp>
    </p:spTree>
    <p:extLst>
      <p:ext uri="{BB962C8B-B14F-4D97-AF65-F5344CB8AC3E}">
        <p14:creationId xmlns:p14="http://schemas.microsoft.com/office/powerpoint/2010/main" val="27382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sers.erols.com/mwhite28/images/mexi19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77" y="163566"/>
            <a:ext cx="9755618" cy="629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tqn.com/y/militaryhistory/1/W/V/S/-/-/pancho-villa-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926" y="752502"/>
            <a:ext cx="5780277" cy="370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b="1" u="sng" dirty="0"/>
              <a:t>Yellow Peril</a:t>
            </a:r>
          </a:p>
          <a:p>
            <a:pPr lvl="1"/>
            <a:r>
              <a:rPr lang="en-US" sz="4000" dirty="0"/>
              <a:t>Anti-Chinese &amp; Anti-Japanese policies in Western US –post </a:t>
            </a:r>
            <a:r>
              <a:rPr lang="en-US" sz="4000" u="sng" dirty="0"/>
              <a:t>Russo-Japanese War</a:t>
            </a:r>
            <a:r>
              <a:rPr lang="en-US" sz="4000" dirty="0"/>
              <a:t>, 1905</a:t>
            </a:r>
          </a:p>
          <a:p>
            <a:pPr lvl="2"/>
            <a:r>
              <a:rPr lang="en-US" sz="4000" dirty="0"/>
              <a:t>Intervenes in California, to keep peace w/Japan</a:t>
            </a:r>
          </a:p>
          <a:p>
            <a:r>
              <a:rPr lang="en-US" sz="4000" b="1" u="sng" dirty="0"/>
              <a:t>Neutrality –</a:t>
            </a:r>
            <a:r>
              <a:rPr lang="en-US" sz="4000" dirty="0"/>
              <a:t>War in Europe beginning in August 1914</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46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lydefitchreport.com/wp-content/uploads/2014/07/130742621_Franz_42454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968" y="571156"/>
            <a:ext cx="9437875" cy="628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5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oodedutilitarian.com/wp-content/uploads/2013/07/mongol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8" y="197522"/>
            <a:ext cx="8418446" cy="6660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dbox2003.typepad.com/.a/6a00e5501561a18834015436e0a9ac970c-45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088" y="1308771"/>
            <a:ext cx="7390647" cy="482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86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Destroy this mad brute' WWI propaganda poster (US version).jpg">
            <a:hlinkClick r:id="rId2"/>
          </p:cNvPr>
          <p:cNvPicPr>
            <a:picLocks noChangeAspect="1" noChangeArrowheads="1"/>
          </p:cNvPicPr>
          <p:nvPr/>
        </p:nvPicPr>
        <p:blipFill>
          <a:blip r:embed="rId3" cstate="print"/>
          <a:srcRect/>
          <a:stretch>
            <a:fillRect/>
          </a:stretch>
        </p:blipFill>
        <p:spPr bwMode="auto">
          <a:xfrm>
            <a:off x="3290888" y="0"/>
            <a:ext cx="4500563" cy="6858000"/>
          </a:xfrm>
          <a:prstGeom prst="rect">
            <a:avLst/>
          </a:prstGeom>
          <a:noFill/>
        </p:spPr>
      </p:pic>
    </p:spTree>
    <p:extLst>
      <p:ext uri="{BB962C8B-B14F-4D97-AF65-F5344CB8AC3E}">
        <p14:creationId xmlns:p14="http://schemas.microsoft.com/office/powerpoint/2010/main" val="1370978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1040</Words>
  <Application>Microsoft Office PowerPoint</Application>
  <PresentationFormat>Widescreen</PresentationFormat>
  <Paragraphs>139</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Aharoni</vt:lpstr>
      <vt:lpstr>Arial</vt:lpstr>
      <vt:lpstr>Baskerville Old Face</vt:lpstr>
      <vt:lpstr>Calibri</vt:lpstr>
      <vt:lpstr>Calibri Light</vt:lpstr>
      <vt:lpstr>Office Theme</vt:lpstr>
      <vt:lpstr>The War to End War</vt:lpstr>
      <vt:lpstr>Warm up: Interpret</vt:lpstr>
      <vt:lpstr>PowerPoint Presentation</vt:lpstr>
      <vt:lpstr>Wilson’s First Term -Foreign Policy </vt:lpstr>
      <vt:lpstr>PowerPoint Presentation</vt:lpstr>
      <vt:lpstr>PowerPoint Presentation</vt:lpstr>
      <vt:lpstr>PowerPoint Presentation</vt:lpstr>
      <vt:lpstr>PowerPoint Presentation</vt:lpstr>
      <vt:lpstr>PowerPoint Presentation</vt:lpstr>
      <vt:lpstr>PowerPoint Presentation</vt:lpstr>
      <vt:lpstr>I. Wilson’s Neutrality </vt:lpstr>
      <vt:lpstr>PowerPoint Presentation</vt:lpstr>
      <vt:lpstr>Preparedness vs Pacifism </vt:lpstr>
      <vt:lpstr>Jan. 16, 1917 (intercepted message)</vt:lpstr>
      <vt:lpstr>PowerPoint Presentation</vt:lpstr>
      <vt:lpstr>A War for Democracy </vt:lpstr>
      <vt:lpstr>PowerPoint Presentation</vt:lpstr>
      <vt:lpstr>“War Without Stint” </vt:lpstr>
      <vt:lpstr>PowerPoint Presentation</vt:lpstr>
      <vt:lpstr>PowerPoint Presentation</vt:lpstr>
      <vt:lpstr>PowerPoint Presentation</vt:lpstr>
      <vt:lpstr>PowerPoint Presentation</vt:lpstr>
      <vt:lpstr>PowerPoint Presentation</vt:lpstr>
      <vt:lpstr>America Goes to War</vt:lpstr>
      <vt:lpstr>PowerPoint Presentation</vt:lpstr>
      <vt:lpstr>Total War</vt:lpstr>
      <vt:lpstr>War brings social change</vt:lpstr>
      <vt:lpstr>"I would no more teach children military training than I would teach them arson, robbery, or assassination."</vt:lpstr>
      <vt:lpstr>AP PARTS</vt:lpstr>
      <vt:lpstr>PowerPoint Presentation</vt:lpstr>
      <vt:lpstr>Post-WWI Time Line</vt:lpstr>
      <vt:lpstr>Wilson’s 14 Points</vt:lpstr>
      <vt:lpstr>New World Order?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to End War</dc:title>
  <dc:creator>Arnesen, Sigurd J.</dc:creator>
  <cp:lastModifiedBy>Arnesen, Sigurd J.</cp:lastModifiedBy>
  <cp:revision>6</cp:revision>
  <dcterms:created xsi:type="dcterms:W3CDTF">2015-02-25T01:56:40Z</dcterms:created>
  <dcterms:modified xsi:type="dcterms:W3CDTF">2015-02-25T02:35:52Z</dcterms:modified>
</cp:coreProperties>
</file>